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4.xml" ContentType="application/vnd.ms-office.activeX+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5" r:id="rId3"/>
    <p:sldMasterId id="2147483732" r:id="rId4"/>
    <p:sldMasterId id="2147483756" r:id="rId5"/>
  </p:sldMasterIdLst>
  <p:notesMasterIdLst>
    <p:notesMasterId r:id="rId41"/>
  </p:notesMasterIdLst>
  <p:sldIdLst>
    <p:sldId id="277" r:id="rId6"/>
    <p:sldId id="261" r:id="rId7"/>
    <p:sldId id="270" r:id="rId8"/>
    <p:sldId id="273" r:id="rId9"/>
    <p:sldId id="286" r:id="rId10"/>
    <p:sldId id="285" r:id="rId11"/>
    <p:sldId id="287" r:id="rId12"/>
    <p:sldId id="502" r:id="rId13"/>
    <p:sldId id="2007577204" r:id="rId14"/>
    <p:sldId id="2007577189" r:id="rId15"/>
    <p:sldId id="2007577208" r:id="rId16"/>
    <p:sldId id="2007577209" r:id="rId17"/>
    <p:sldId id="288" r:id="rId18"/>
    <p:sldId id="503" r:id="rId19"/>
    <p:sldId id="11532" r:id="rId20"/>
    <p:sldId id="398" r:id="rId21"/>
    <p:sldId id="2007577185" r:id="rId22"/>
    <p:sldId id="2007577186" r:id="rId23"/>
    <p:sldId id="2007577193" r:id="rId24"/>
    <p:sldId id="2007577216" r:id="rId25"/>
    <p:sldId id="2007577210" r:id="rId26"/>
    <p:sldId id="2007577211" r:id="rId27"/>
    <p:sldId id="2007577212" r:id="rId28"/>
    <p:sldId id="2007577213" r:id="rId29"/>
    <p:sldId id="2007577214" r:id="rId30"/>
    <p:sldId id="2007577198" r:id="rId31"/>
    <p:sldId id="2007577203" r:id="rId32"/>
    <p:sldId id="2007577206" r:id="rId33"/>
    <p:sldId id="2007577205" r:id="rId34"/>
    <p:sldId id="2007577187" r:id="rId35"/>
    <p:sldId id="2007577200" r:id="rId36"/>
    <p:sldId id="267" r:id="rId37"/>
    <p:sldId id="2007577215" r:id="rId38"/>
    <p:sldId id="269" r:id="rId39"/>
    <p:sldId id="441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59" d="100"/>
          <a:sy n="59" d="100"/>
        </p:scale>
        <p:origin x="9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1</a:t>
            </a:fld>
            <a:endParaRPr lang="en-US"/>
          </a:p>
        </p:txBody>
      </p:sp>
    </p:spTree>
    <p:extLst>
      <p:ext uri="{BB962C8B-B14F-4D97-AF65-F5344CB8AC3E}">
        <p14:creationId xmlns:p14="http://schemas.microsoft.com/office/powerpoint/2010/main" val="38159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13</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mặt</a:t>
            </a:r>
            <a:r>
              <a:rPr lang="en-US" dirty="0"/>
              <a:t> </a:t>
            </a:r>
            <a:r>
              <a:rPr lang="en-US" dirty="0" err="1"/>
              <a:t>trời</a:t>
            </a:r>
            <a:r>
              <a:rPr lang="en-US" dirty="0"/>
              <a:t> </a:t>
            </a:r>
            <a:r>
              <a:rPr lang="en-US" dirty="0" err="1"/>
              <a:t>đến</a:t>
            </a:r>
            <a:r>
              <a:rPr lang="en-US" dirty="0"/>
              <a:t> slide </a:t>
            </a:r>
            <a:r>
              <a:rPr lang="en-US" dirty="0" err="1"/>
              <a:t>tiếp</a:t>
            </a:r>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20</a:t>
            </a:fld>
            <a:endParaRPr lang="en-US"/>
          </a:p>
        </p:txBody>
      </p:sp>
    </p:spTree>
    <p:extLst>
      <p:ext uri="{BB962C8B-B14F-4D97-AF65-F5344CB8AC3E}">
        <p14:creationId xmlns:p14="http://schemas.microsoft.com/office/powerpoint/2010/main" val="3713610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C8A378A5-966B-8B5D-76CB-A86B42F58A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0331" y="91605"/>
            <a:ext cx="1582165" cy="1582165"/>
          </a:xfrm>
          <a:prstGeom prst="rect">
            <a:avLst/>
          </a:prstGeom>
        </p:spPr>
      </p:pic>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513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04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pic>
        <p:nvPicPr>
          <p:cNvPr id="4"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5873"/>
          <a:stretch/>
        </p:blipFill>
        <p:spPr>
          <a:xfrm>
            <a:off x="1" y="5203370"/>
            <a:ext cx="12191998" cy="1654630"/>
          </a:xfrm>
          <a:prstGeom prst="rect">
            <a:avLst/>
          </a:prstGeom>
        </p:spPr>
      </p:pic>
    </p:spTree>
    <p:extLst>
      <p:ext uri="{BB962C8B-B14F-4D97-AF65-F5344CB8AC3E}">
        <p14:creationId xmlns:p14="http://schemas.microsoft.com/office/powerpoint/2010/main" val="24883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spTree>
    <p:extLst>
      <p:ext uri="{BB962C8B-B14F-4D97-AF65-F5344CB8AC3E}">
        <p14:creationId xmlns:p14="http://schemas.microsoft.com/office/powerpoint/2010/main" val="316881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1074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7300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0420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1189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8516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030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9979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3717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3134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573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81762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2959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693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33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33981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3092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6359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2025/11/16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31323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2025/11/16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1440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2025/11/16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81544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690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3326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4920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5878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11/16/2025</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32.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22.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16.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33.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23.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18.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13.xml"/><Relationship Id="rId29" Type="http://schemas.openxmlformats.org/officeDocument/2006/relationships/tags" Target="../tags/tag4.xml"/><Relationship Id="rId24" Type="http://schemas.openxmlformats.org/officeDocument/2006/relationships/slideLayout" Target="../slideLayouts/slideLayout35.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19.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14.xml"/><Relationship Id="rId25" Type="http://schemas.openxmlformats.org/officeDocument/2006/relationships/theme" Target="../theme/theme2.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31.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79" Type="http://schemas.openxmlformats.org/officeDocument/2006/relationships/image" Target="../media/image2.png"/><Relationship Id="rId15" Type="http://schemas.openxmlformats.org/officeDocument/2006/relationships/slideLayout" Target="../slideLayouts/slideLayout26.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21.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27.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28.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8.xml"/><Relationship Id="rId7" Type="http://schemas.openxmlformats.org/officeDocument/2006/relationships/theme" Target="../theme/theme3.xml"/><Relationship Id="rId12" Type="http://schemas.openxmlformats.org/officeDocument/2006/relationships/image" Target="../media/image2.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6.png"/><Relationship Id="rId5" Type="http://schemas.openxmlformats.org/officeDocument/2006/relationships/slideLayout" Target="../slideLayouts/slideLayout40.xml"/><Relationship Id="rId10" Type="http://schemas.openxmlformats.org/officeDocument/2006/relationships/image" Target="../media/image5.png"/><Relationship Id="rId4" Type="http://schemas.openxmlformats.org/officeDocument/2006/relationships/slideLayout" Target="../slideLayouts/slideLayout39.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853F629-381A-A819-F02C-F63F393D869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60331" y="91605"/>
            <a:ext cx="1582165" cy="1582165"/>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Picture 4" descr="A round pink circle with white text and a black background&#10;&#10;AI-generated content may be incorrect.">
            <a:extLst>
              <a:ext uri="{FF2B5EF4-FFF2-40B4-BE49-F238E27FC236}">
                <a16:creationId xmlns:a16="http://schemas.microsoft.com/office/drawing/2014/main" id="{8B8338DC-8AC8-72A8-F343-2E36A894B84D}"/>
              </a:ext>
            </a:extLst>
          </p:cNvPr>
          <p:cNvPicPr>
            <a:picLocks noChangeAspect="1"/>
          </p:cNvPicPr>
          <p:nvPr userDrawn="1"/>
        </p:nvPicPr>
        <p:blipFill>
          <a:blip r:embed="rId179">
            <a:extLst>
              <a:ext uri="{28A0092B-C50C-407E-A947-70E740481C1C}">
                <a14:useLocalDpi xmlns:a14="http://schemas.microsoft.com/office/drawing/2010/main" val="0"/>
              </a:ext>
            </a:extLst>
          </a:blip>
          <a:stretch>
            <a:fillRect/>
          </a:stretch>
        </p:blipFill>
        <p:spPr>
          <a:xfrm>
            <a:off x="-1860331" y="91605"/>
            <a:ext cx="1582165" cy="1582165"/>
          </a:xfrm>
          <a:prstGeom prst="rect">
            <a:avLst/>
          </a:prstGeom>
        </p:spPr>
      </p:pic>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id="{9852ADD1-7FFB-2051-77A7-9BB089A555A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60331" y="91605"/>
            <a:ext cx="1582165" cy="1582165"/>
          </a:xfrm>
          <a:prstGeom prst="rect">
            <a:avLst/>
          </a:prstGeom>
        </p:spPr>
      </p:pic>
    </p:spTree>
    <p:extLst>
      <p:ext uri="{BB962C8B-B14F-4D97-AF65-F5344CB8AC3E}">
        <p14:creationId xmlns:p14="http://schemas.microsoft.com/office/powerpoint/2010/main" val="3106016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2121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5901034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s://pxhere.com/en/photo/699329" TargetMode="External"/><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36.xm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8.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0.wmf"/><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49.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60.svg"/><Relationship Id="rId18" Type="http://schemas.openxmlformats.org/officeDocument/2006/relationships/image" Target="../media/image63.svg"/><Relationship Id="rId26" Type="http://schemas.openxmlformats.org/officeDocument/2006/relationships/image" Target="../media/image68.png"/><Relationship Id="rId3" Type="http://schemas.openxmlformats.org/officeDocument/2006/relationships/slideLayout" Target="../slideLayouts/slideLayout48.xml"/><Relationship Id="rId21" Type="http://schemas.openxmlformats.org/officeDocument/2006/relationships/image" Target="../media/image65.svg"/><Relationship Id="rId7" Type="http://schemas.openxmlformats.org/officeDocument/2006/relationships/image" Target="../media/image55.svg"/><Relationship Id="rId12" Type="http://schemas.openxmlformats.org/officeDocument/2006/relationships/image" Target="../media/image59.png"/><Relationship Id="rId17" Type="http://schemas.openxmlformats.org/officeDocument/2006/relationships/image" Target="../media/image62.png"/><Relationship Id="rId25" Type="http://schemas.openxmlformats.org/officeDocument/2006/relationships/slide" Target="slide22.xml"/><Relationship Id="rId2" Type="http://schemas.openxmlformats.org/officeDocument/2006/relationships/audio" Target="../media/media1.mp3"/><Relationship Id="rId16" Type="http://schemas.openxmlformats.org/officeDocument/2006/relationships/slide" Target="slide25.xml"/><Relationship Id="rId20" Type="http://schemas.openxmlformats.org/officeDocument/2006/relationships/image" Target="../media/image64.png"/><Relationship Id="rId1" Type="http://schemas.microsoft.com/office/2007/relationships/media" Target="../media/media1.mp3"/><Relationship Id="rId6" Type="http://schemas.openxmlformats.org/officeDocument/2006/relationships/image" Target="../media/image54.png"/><Relationship Id="rId11" Type="http://schemas.openxmlformats.org/officeDocument/2006/relationships/image" Target="../media/image58.gif"/><Relationship Id="rId24" Type="http://schemas.openxmlformats.org/officeDocument/2006/relationships/image" Target="../media/image67.png"/><Relationship Id="rId5" Type="http://schemas.openxmlformats.org/officeDocument/2006/relationships/audio" Target="../media/audio1.wav"/><Relationship Id="rId15" Type="http://schemas.openxmlformats.org/officeDocument/2006/relationships/image" Target="../media/image61.png"/><Relationship Id="rId23" Type="http://schemas.openxmlformats.org/officeDocument/2006/relationships/slide" Target="slide21.xml"/><Relationship Id="rId10" Type="http://schemas.openxmlformats.org/officeDocument/2006/relationships/image" Target="../media/image57.gif"/><Relationship Id="rId19" Type="http://schemas.openxmlformats.org/officeDocument/2006/relationships/slide" Target="slide24.xml"/><Relationship Id="rId4" Type="http://schemas.openxmlformats.org/officeDocument/2006/relationships/notesSlide" Target="../notesSlides/notesSlide6.xml"/><Relationship Id="rId9" Type="http://schemas.openxmlformats.org/officeDocument/2006/relationships/image" Target="../media/image56.gif"/><Relationship Id="rId14" Type="http://schemas.openxmlformats.org/officeDocument/2006/relationships/slide" Target="slide23.xml"/><Relationship Id="rId22" Type="http://schemas.openxmlformats.org/officeDocument/2006/relationships/image" Target="../media/image66.png"/><Relationship Id="rId27"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3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36.xml"/><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control" Target="../activeX/activeX4.xml"/><Relationship Id="rId6" Type="http://schemas.openxmlformats.org/officeDocument/2006/relationships/image" Target="../media/image79.wmf"/><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18.png"/><Relationship Id="rId7"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3">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4">
                  <a:extLst>
                    <a:ext uri="{837473B0-CC2E-450A-ABE3-18F120FF3D39}">
                      <a1611:picAttrSrcUrl xmlns:a1611="http://schemas.microsoft.com/office/drawing/2016/11/main"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4">
                  <a:extLst>
                    <a:ext uri="{837473B0-CC2E-450A-ABE3-18F120FF3D39}">
                      <a1611:picAttrSrcUrl xmlns:a1611="http://schemas.microsoft.com/office/drawing/2016/11/main"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4">
                  <a:extLst>
                    <a:ext uri="{837473B0-CC2E-450A-ABE3-18F120FF3D39}">
                      <a1611:picAttrSrcUrl xmlns:a1611="http://schemas.microsoft.com/office/drawing/2016/11/main" r:id="rId5"/>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6"/>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60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60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60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60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60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85800" y="2204355"/>
              <a:ext cx="105482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Mắt lá răm: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Mắt một mí nhưng tròng to, đuôi mắt dài và sắc trông như đuôi của lá răm. </a:t>
              </a: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046" t="6010" r="2273" b="25622"/>
          <a:stretch/>
        </p:blipFill>
        <p:spPr>
          <a:xfrm>
            <a:off x="1234440" y="3729394"/>
            <a:ext cx="4297680" cy="2761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268" y="3893749"/>
            <a:ext cx="3732712" cy="2802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921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685800" y="2204355"/>
              <a:ext cx="105482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Xấp tranh: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nhiều bức tranh cùng loại, xếp chồng lên nhau một cách ngay ngắn. </a:t>
              </a:r>
              <a:endParaRPr kumimoji="0" lang="en-US"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p:cNvGrpSpPr/>
          <p:nvPr/>
        </p:nvGrpSpPr>
        <p:grpSpPr>
          <a:xfrm>
            <a:off x="515173" y="4043360"/>
            <a:ext cx="10889509" cy="1430988"/>
            <a:chOff x="517631" y="2085020"/>
            <a:chExt cx="10889509" cy="1430988"/>
          </a:xfrm>
        </p:grpSpPr>
        <p:sp>
          <p:nvSpPr>
            <p:cNvPr id="12" name="Flowchart: Alternate Process 11"/>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685800" y="2204355"/>
              <a:ext cx="1054825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Giờ hồn: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có ý nói phải coi chừng, mang tính đe doạ.</a:t>
              </a:r>
              <a:endParaRPr kumimoji="0" lang="en-US" sz="9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560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6"/>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r:id="rId1" imgW="6730920" imgH="1079640"/>
        </mc:Choice>
        <mc:Fallback>
          <p:control r:id="rId1" imgW="6730920" imgH="1079640">
            <p:pic>
              <p:nvPicPr>
                <p:cNvPr id="16" name="TextBox1">
                  <a:extLst>
                    <a:ext uri="{FF2B5EF4-FFF2-40B4-BE49-F238E27FC236}">
                      <a16:creationId xmlns:a16="http://schemas.microsoft.com/office/drawing/2014/main" id="{6459B8EE-740A-96BE-6242-694C6BADCF22}"/>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5"/>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6"/>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r:id="rId1" imgW="6184800" imgH="1295280"/>
        </mc:Choice>
        <mc:Fallback>
          <p:control r:id="rId1" imgW="618480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7"/>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6"/>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36639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r:id="rId1" imgW="6730920" imgH="1079640"/>
        </mc:Choice>
        <mc:Fallback>
          <p:control r:id="rId1" imgW="6730920" imgH="1079640">
            <p:pic>
              <p:nvPicPr>
                <p:cNvPr id="14" name="TextBox1">
                  <a:extLst>
                    <a:ext uri="{FF2B5EF4-FFF2-40B4-BE49-F238E27FC236}">
                      <a16:creationId xmlns:a16="http://schemas.microsoft.com/office/drawing/2014/main" id="{C93D708E-1C8C-F5D2-1536-B58873234DF6}"/>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213962" cy="6858000"/>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50125" y="-133694"/>
            <a:ext cx="1523956" cy="1508868"/>
          </a:xfrm>
          <a:prstGeom prst="rect">
            <a:avLst/>
          </a:prstGeom>
        </p:spPr>
      </p:pic>
      <p:pic>
        <p:nvPicPr>
          <p:cNvPr id="6" name="Picture 5" descr="A yellow circles with red lines&#10;&#10;AI-generated content may be incorrect.">
            <a:extLst>
              <a:ext uri="{FF2B5EF4-FFF2-40B4-BE49-F238E27FC236}">
                <a16:creationId xmlns:a16="http://schemas.microsoft.com/office/drawing/2014/main" id="{7A3DFF95-D79A-1F3C-5184-6563A89E3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29727"/>
            <a:ext cx="2948357" cy="1764983"/>
          </a:xfrm>
          <a:prstGeom prst="rect">
            <a:avLst/>
          </a:prstGeom>
        </p:spPr>
      </p:pic>
      <p:pic>
        <p:nvPicPr>
          <p:cNvPr id="12" name="Picture 11">
            <a:extLst>
              <a:ext uri="{FF2B5EF4-FFF2-40B4-BE49-F238E27FC236}">
                <a16:creationId xmlns:a16="http://schemas.microsoft.com/office/drawing/2014/main" id="{E7CF5D48-914D-44B0-2F49-CD162618EB88}"/>
              </a:ext>
            </a:extLst>
          </p:cNvPr>
          <p:cNvPicPr>
            <a:picLocks noChangeAspect="1"/>
          </p:cNvPicPr>
          <p:nvPr/>
        </p:nvPicPr>
        <p:blipFill>
          <a:blip r:embed="rId6"/>
          <a:stretch>
            <a:fillRect/>
          </a:stretch>
        </p:blipFill>
        <p:spPr>
          <a:xfrm>
            <a:off x="2885327" y="244533"/>
            <a:ext cx="8455885" cy="1591194"/>
          </a:xfrm>
          <a:prstGeom prst="rect">
            <a:avLst/>
          </a:prstGeom>
        </p:spPr>
      </p:pic>
    </p:spTree>
    <p:extLst>
      <p:ext uri="{BB962C8B-B14F-4D97-AF65-F5344CB8AC3E}">
        <p14:creationId xmlns:p14="http://schemas.microsoft.com/office/powerpoint/2010/main" val="36603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a:hlinkClick r:id="rId8" action="ppaction://hlinksldjump"/>
          </p:cNvPr>
          <p:cNvPicPr>
            <a:picLocks noChangeAspect="1"/>
          </p:cNvPicPr>
          <p:nvPr/>
        </p:nvPicPr>
        <p:blipFill>
          <a:blip r:embed="rId9"/>
          <a:srcRect/>
          <a:stretch>
            <a:fillRect/>
          </a:stretch>
        </p:blipFill>
        <p:spPr>
          <a:xfrm>
            <a:off x="10293434" y="-166152"/>
            <a:ext cx="1784193" cy="1703905"/>
          </a:xfrm>
          <a:prstGeom prst="rect">
            <a:avLst/>
          </a:prstGeom>
        </p:spPr>
      </p:pic>
      <p:pic>
        <p:nvPicPr>
          <p:cNvPr id="4" name="Picture 4"/>
          <p:cNvPicPr>
            <a:picLocks noChangeAspect="1"/>
          </p:cNvPicPr>
          <p:nvPr/>
        </p:nvPicPr>
        <p:blipFill>
          <a:blip r:embed="rId10"/>
          <a:srcRect/>
          <a:stretch>
            <a:fillRect/>
          </a:stretch>
        </p:blipFill>
        <p:spPr>
          <a:xfrm>
            <a:off x="101601" y="4394200"/>
            <a:ext cx="1881999" cy="2382278"/>
          </a:xfrm>
          <a:prstGeom prst="rect">
            <a:avLst/>
          </a:prstGeom>
        </p:spPr>
      </p:pic>
      <p:pic>
        <p:nvPicPr>
          <p:cNvPr id="5" name="Picture 5"/>
          <p:cNvPicPr>
            <a:picLocks noChangeAspect="1"/>
          </p:cNvPicPr>
          <p:nvPr/>
        </p:nvPicPr>
        <p:blipFill>
          <a:blip r:embed="rId11"/>
          <a:srcRect/>
          <a:stretch>
            <a:fillRect/>
          </a:stretch>
        </p:blipFill>
        <p:spPr>
          <a:xfrm>
            <a:off x="8814391" y="175437"/>
            <a:ext cx="1086973" cy="851952"/>
          </a:xfrm>
          <a:prstGeom prst="rect">
            <a:avLst/>
          </a:prstGeom>
        </p:spPr>
      </p:pic>
      <p:sp>
        <p:nvSpPr>
          <p:cNvPr id="6" name="Freeform 3">
            <a:extLst>
              <a:ext uri="{FF2B5EF4-FFF2-40B4-BE49-F238E27FC236}">
                <a16:creationId xmlns:a16="http://schemas.microsoft.com/office/drawing/2014/main" id="{4594A02E-3C51-4936-9531-CC7FC881B915}"/>
              </a:ext>
            </a:extLst>
          </p:cNvPr>
          <p:cNvSpPr/>
          <p:nvPr/>
        </p:nvSpPr>
        <p:spPr>
          <a:xfrm>
            <a:off x="5045242" y="776705"/>
            <a:ext cx="5620031" cy="5923616"/>
          </a:xfrm>
          <a:custGeom>
            <a:avLst/>
            <a:gdLst/>
            <a:ahLst/>
            <a:cxnLst/>
            <a:rect l="l" t="t" r="r" b="b"/>
            <a:pathLst>
              <a:path w="8430046" h="8885424">
                <a:moveTo>
                  <a:pt x="0" y="0"/>
                </a:moveTo>
                <a:lnTo>
                  <a:pt x="8430046" y="0"/>
                </a:lnTo>
                <a:lnTo>
                  <a:pt x="8430046" y="8885424"/>
                </a:lnTo>
                <a:lnTo>
                  <a:pt x="0" y="88854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5">
            <a:hlinkClick r:id="rId14" action="ppaction://hlinksldjump"/>
            <a:extLst>
              <a:ext uri="{FF2B5EF4-FFF2-40B4-BE49-F238E27FC236}">
                <a16:creationId xmlns:a16="http://schemas.microsoft.com/office/drawing/2014/main" id="{BABF3D4E-B3C9-E425-60CB-7D957AEE0A41}"/>
              </a:ext>
            </a:extLst>
          </p:cNvPr>
          <p:cNvSpPr/>
          <p:nvPr/>
        </p:nvSpPr>
        <p:spPr>
          <a:xfrm>
            <a:off x="7125502" y="1811755"/>
            <a:ext cx="1062557" cy="1062557"/>
          </a:xfrm>
          <a:custGeom>
            <a:avLst/>
            <a:gdLst/>
            <a:ahLst/>
            <a:cxnLst/>
            <a:rect l="l" t="t" r="r" b="b"/>
            <a:pathLst>
              <a:path w="1593836" h="1593836">
                <a:moveTo>
                  <a:pt x="0" y="0"/>
                </a:moveTo>
                <a:lnTo>
                  <a:pt x="1593836" y="0"/>
                </a:lnTo>
                <a:lnTo>
                  <a:pt x="1593836" y="1593836"/>
                </a:lnTo>
                <a:lnTo>
                  <a:pt x="0" y="1593836"/>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8">
            <a:hlinkClick r:id="rId16" action="ppaction://hlinksldjump"/>
            <a:extLst>
              <a:ext uri="{FF2B5EF4-FFF2-40B4-BE49-F238E27FC236}">
                <a16:creationId xmlns:a16="http://schemas.microsoft.com/office/drawing/2014/main" id="{8FD78FB5-9F93-7270-7C0B-B1173C6C8A4A}"/>
              </a:ext>
            </a:extLst>
          </p:cNvPr>
          <p:cNvSpPr/>
          <p:nvPr/>
        </p:nvSpPr>
        <p:spPr>
          <a:xfrm>
            <a:off x="8850162" y="1666975"/>
            <a:ext cx="1138113" cy="1094657"/>
          </a:xfrm>
          <a:custGeom>
            <a:avLst/>
            <a:gdLst/>
            <a:ahLst/>
            <a:cxnLst/>
            <a:rect l="l" t="t" r="r" b="b"/>
            <a:pathLst>
              <a:path w="1707169" h="1641986">
                <a:moveTo>
                  <a:pt x="0" y="0"/>
                </a:moveTo>
                <a:lnTo>
                  <a:pt x="1707169" y="0"/>
                </a:lnTo>
                <a:lnTo>
                  <a:pt x="1707169" y="1641986"/>
                </a:lnTo>
                <a:lnTo>
                  <a:pt x="0" y="164198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7">
            <a:hlinkClick r:id="rId19" action="ppaction://hlinksldjump"/>
            <a:extLst>
              <a:ext uri="{FF2B5EF4-FFF2-40B4-BE49-F238E27FC236}">
                <a16:creationId xmlns:a16="http://schemas.microsoft.com/office/drawing/2014/main" id="{F76627ED-4D53-4670-2571-E9EF42CE17AF}"/>
              </a:ext>
            </a:extLst>
          </p:cNvPr>
          <p:cNvSpPr/>
          <p:nvPr/>
        </p:nvSpPr>
        <p:spPr>
          <a:xfrm>
            <a:off x="8398043" y="2757906"/>
            <a:ext cx="1117600" cy="1066800"/>
          </a:xfrm>
          <a:custGeom>
            <a:avLst/>
            <a:gdLst/>
            <a:ahLst/>
            <a:cxnLst/>
            <a:rect l="l" t="t" r="r" b="b"/>
            <a:pathLst>
              <a:path w="1780033" h="1677339">
                <a:moveTo>
                  <a:pt x="0" y="0"/>
                </a:moveTo>
                <a:lnTo>
                  <a:pt x="1780033" y="0"/>
                </a:lnTo>
                <a:lnTo>
                  <a:pt x="1780033" y="1677339"/>
                </a:lnTo>
                <a:lnTo>
                  <a:pt x="0" y="167733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AC5BFB80-73F2-46B0-B949-F55B63D54B25}"/>
              </a:ext>
            </a:extLst>
          </p:cNvPr>
          <p:cNvPicPr>
            <a:picLocks noChangeAspect="1"/>
          </p:cNvPicPr>
          <p:nvPr/>
        </p:nvPicPr>
        <p:blipFill>
          <a:blip r:embed="rId22"/>
          <a:stretch>
            <a:fillRect/>
          </a:stretch>
        </p:blipFill>
        <p:spPr>
          <a:xfrm>
            <a:off x="301600" y="287885"/>
            <a:ext cx="5145470" cy="2645893"/>
          </a:xfrm>
          <a:prstGeom prst="rect">
            <a:avLst/>
          </a:prstGeom>
        </p:spPr>
      </p:pic>
      <p:pic>
        <p:nvPicPr>
          <p:cNvPr id="26" name="1">
            <a:hlinkClick r:id="rId23" action="ppaction://hlinksldjump"/>
            <a:extLst>
              <a:ext uri="{FF2B5EF4-FFF2-40B4-BE49-F238E27FC236}">
                <a16:creationId xmlns:a16="http://schemas.microsoft.com/office/drawing/2014/main" id="{3606E7AE-E3B4-838A-09ED-D7C5AFBB2CC8}"/>
              </a:ext>
            </a:extLst>
          </p:cNvPr>
          <p:cNvPicPr>
            <a:picLocks noChangeAspect="1"/>
          </p:cNvPicPr>
          <p:nvPr/>
        </p:nvPicPr>
        <p:blipFill>
          <a:blip r:embed="rId24"/>
          <a:stretch>
            <a:fillRect/>
          </a:stretch>
        </p:blipFill>
        <p:spPr>
          <a:xfrm>
            <a:off x="5572706" y="1747023"/>
            <a:ext cx="1103472" cy="1103472"/>
          </a:xfrm>
          <a:prstGeom prst="rect">
            <a:avLst/>
          </a:prstGeom>
        </p:spPr>
      </p:pic>
      <p:pic>
        <p:nvPicPr>
          <p:cNvPr id="27" name="3">
            <a:hlinkClick r:id="rId25" action="ppaction://hlinksldjump"/>
            <a:extLst>
              <a:ext uri="{FF2B5EF4-FFF2-40B4-BE49-F238E27FC236}">
                <a16:creationId xmlns:a16="http://schemas.microsoft.com/office/drawing/2014/main" id="{3463E194-42B8-FFF9-8535-8586D10B17A8}"/>
              </a:ext>
            </a:extLst>
          </p:cNvPr>
          <p:cNvPicPr>
            <a:picLocks noChangeAspect="1"/>
          </p:cNvPicPr>
          <p:nvPr/>
        </p:nvPicPr>
        <p:blipFill>
          <a:blip r:embed="rId26"/>
          <a:stretch>
            <a:fillRect/>
          </a:stretch>
        </p:blipFill>
        <p:spPr>
          <a:xfrm>
            <a:off x="5957696" y="2595627"/>
            <a:ext cx="1828959" cy="1475360"/>
          </a:xfrm>
          <a:prstGeom prst="rect">
            <a:avLst/>
          </a:prstGeom>
        </p:spPr>
      </p:pic>
      <p:pic>
        <p:nvPicPr>
          <p:cNvPr id="7" name="nhạc hay">
            <a:hlinkClick r:id="" action="ppaction://media"/>
            <a:extLst>
              <a:ext uri="{FF2B5EF4-FFF2-40B4-BE49-F238E27FC236}">
                <a16:creationId xmlns:a16="http://schemas.microsoft.com/office/drawing/2014/main" id="{D17A79B9-10FB-DDE8-0403-5F01BAA67315}"/>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746125" y="2444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1" presetClass="mediacall" presetSubtype="0" fill="hold" nodeType="withEffect">
                                  <p:stCondLst>
                                    <p:cond delay="0"/>
                                  </p:stCondLst>
                                  <p:childTnLst>
                                    <p:cmd type="call" cmd="playFrom(0.0)">
                                      <p:cBhvr>
                                        <p:cTn id="11" dur="1164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1000"/>
                                        <p:tgtEl>
                                          <p:spTgt spid="26"/>
                                        </p:tgtEl>
                                        <p:attrNameLst>
                                          <p:attrName>ppt_w</p:attrName>
                                        </p:attrNameLst>
                                      </p:cBhvr>
                                      <p:tavLst>
                                        <p:tav tm="0">
                                          <p:val>
                                            <p:strVal val="ppt_w"/>
                                          </p:val>
                                        </p:tav>
                                        <p:tav tm="100000">
                                          <p:val>
                                            <p:fltVal val="0"/>
                                          </p:val>
                                        </p:tav>
                                      </p:tavLst>
                                    </p:anim>
                                    <p:anim calcmode="lin" valueType="num">
                                      <p:cBhvr>
                                        <p:cTn id="17" dur="1000"/>
                                        <p:tgtEl>
                                          <p:spTgt spid="26"/>
                                        </p:tgtEl>
                                        <p:attrNameLst>
                                          <p:attrName>ppt_h</p:attrName>
                                        </p:attrNameLst>
                                      </p:cBhvr>
                                      <p:tavLst>
                                        <p:tav tm="0">
                                          <p:val>
                                            <p:strVal val="ppt_h"/>
                                          </p:val>
                                        </p:tav>
                                        <p:tav tm="100000">
                                          <p:val>
                                            <p:fltVal val="0"/>
                                          </p:val>
                                        </p:tav>
                                      </p:tavLst>
                                    </p:anim>
                                    <p:animEffect transition="out" filter="fade">
                                      <p:cBhvr>
                                        <p:cTn id="18" dur="1000"/>
                                        <p:tgtEl>
                                          <p:spTgt spid="26"/>
                                        </p:tgtEl>
                                      </p:cBhvr>
                                    </p:animEffect>
                                    <p:set>
                                      <p:cBhvr>
                                        <p:cTn id="19"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53" presetClass="exit" presetSubtype="32" fill="hold" nodeType="clickEffect">
                                  <p:stCondLst>
                                    <p:cond delay="0"/>
                                  </p:stCondLst>
                                  <p:childTnLst>
                                    <p:anim calcmode="lin" valueType="num">
                                      <p:cBhvr>
                                        <p:cTn id="24" dur="1000"/>
                                        <p:tgtEl>
                                          <p:spTgt spid="27"/>
                                        </p:tgtEl>
                                        <p:attrNameLst>
                                          <p:attrName>ppt_w</p:attrName>
                                        </p:attrNameLst>
                                      </p:cBhvr>
                                      <p:tavLst>
                                        <p:tav tm="0">
                                          <p:val>
                                            <p:strVal val="ppt_w"/>
                                          </p:val>
                                        </p:tav>
                                        <p:tav tm="100000">
                                          <p:val>
                                            <p:fltVal val="0"/>
                                          </p:val>
                                        </p:tav>
                                      </p:tavLst>
                                    </p:anim>
                                    <p:anim calcmode="lin" valueType="num">
                                      <p:cBhvr>
                                        <p:cTn id="25" dur="1000"/>
                                        <p:tgtEl>
                                          <p:spTgt spid="27"/>
                                        </p:tgtEl>
                                        <p:attrNameLst>
                                          <p:attrName>ppt_h</p:attrName>
                                        </p:attrNameLst>
                                      </p:cBhvr>
                                      <p:tavLst>
                                        <p:tav tm="0">
                                          <p:val>
                                            <p:strVal val="ppt_h"/>
                                          </p:val>
                                        </p:tav>
                                        <p:tav tm="100000">
                                          <p:val>
                                            <p:fltVal val="0"/>
                                          </p:val>
                                        </p:tav>
                                      </p:tavLst>
                                    </p:anim>
                                    <p:animEffect transition="out" filter="fade">
                                      <p:cBhvr>
                                        <p:cTn id="26" dur="1000"/>
                                        <p:tgtEl>
                                          <p:spTgt spid="27"/>
                                        </p:tgtEl>
                                      </p:cBhvr>
                                    </p:animEffect>
                                    <p:set>
                                      <p:cBhvr>
                                        <p:cTn id="2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1000"/>
                                        <p:tgtEl>
                                          <p:spTgt spid="10"/>
                                        </p:tgtEl>
                                        <p:attrNameLst>
                                          <p:attrName>ppt_w</p:attrName>
                                        </p:attrNameLst>
                                      </p:cBhvr>
                                      <p:tavLst>
                                        <p:tav tm="0">
                                          <p:val>
                                            <p:strVal val="ppt_w"/>
                                          </p:val>
                                        </p:tav>
                                        <p:tav tm="100000">
                                          <p:val>
                                            <p:fltVal val="0"/>
                                          </p:val>
                                        </p:tav>
                                      </p:tavLst>
                                    </p:anim>
                                    <p:anim calcmode="lin" valueType="num">
                                      <p:cBhvr>
                                        <p:cTn id="33" dur="1000"/>
                                        <p:tgtEl>
                                          <p:spTgt spid="10"/>
                                        </p:tgtEl>
                                        <p:attrNameLst>
                                          <p:attrName>ppt_h</p:attrName>
                                        </p:attrNameLst>
                                      </p:cBhvr>
                                      <p:tavLst>
                                        <p:tav tm="0">
                                          <p:val>
                                            <p:strVal val="ppt_h"/>
                                          </p:val>
                                        </p:tav>
                                        <p:tav tm="100000">
                                          <p:val>
                                            <p:fltVal val="0"/>
                                          </p:val>
                                        </p:tav>
                                      </p:tavLst>
                                    </p:anim>
                                    <p:animEffect transition="out" filter="fade">
                                      <p:cBhvr>
                                        <p:cTn id="34" dur="1000"/>
                                        <p:tgtEl>
                                          <p:spTgt spid="10"/>
                                        </p:tgtEl>
                                      </p:cBhvr>
                                    </p:animEffect>
                                    <p:set>
                                      <p:cBhvr>
                                        <p:cTn id="35"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grpId="0" nodeType="clickEffect">
                                  <p:stCondLst>
                                    <p:cond delay="0"/>
                                  </p:stCondLst>
                                  <p:childTnLst>
                                    <p:anim calcmode="lin" valueType="num">
                                      <p:cBhvr>
                                        <p:cTn id="48" dur="1000"/>
                                        <p:tgtEl>
                                          <p:spTgt spid="11"/>
                                        </p:tgtEl>
                                        <p:attrNameLst>
                                          <p:attrName>ppt_w</p:attrName>
                                        </p:attrNameLst>
                                      </p:cBhvr>
                                      <p:tavLst>
                                        <p:tav tm="0">
                                          <p:val>
                                            <p:strVal val="ppt_w"/>
                                          </p:val>
                                        </p:tav>
                                        <p:tav tm="100000">
                                          <p:val>
                                            <p:fltVal val="0"/>
                                          </p:val>
                                        </p:tav>
                                      </p:tavLst>
                                    </p:anim>
                                    <p:anim calcmode="lin" valueType="num">
                                      <p:cBhvr>
                                        <p:cTn id="49" dur="1000"/>
                                        <p:tgtEl>
                                          <p:spTgt spid="11"/>
                                        </p:tgtEl>
                                        <p:attrNameLst>
                                          <p:attrName>ppt_h</p:attrName>
                                        </p:attrNameLst>
                                      </p:cBhvr>
                                      <p:tavLst>
                                        <p:tav tm="0">
                                          <p:val>
                                            <p:strVal val="ppt_h"/>
                                          </p:val>
                                        </p:tav>
                                        <p:tav tm="100000">
                                          <p:val>
                                            <p:fltVal val="0"/>
                                          </p:val>
                                        </p:tav>
                                      </p:tavLst>
                                    </p:anim>
                                    <p:animEffect transition="out" filter="fade">
                                      <p:cBhvr>
                                        <p:cTn id="50" dur="1000"/>
                                        <p:tgtEl>
                                          <p:spTgt spid="11"/>
                                        </p:tgtEl>
                                      </p:cBhvr>
                                    </p:animEffect>
                                    <p:set>
                                      <p:cBhvr>
                                        <p:cTn id="51"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1"/>
                  </p:tgtEl>
                </p:cond>
              </p:nextCondLst>
            </p:seq>
            <p:audio>
              <p:cMediaNode vol="80000">
                <p:cTn id="52" fill="hold" display="0">
                  <p:stCondLst>
                    <p:cond delay="indefinite"/>
                  </p:stCondLst>
                  <p:endCondLst>
                    <p:cond evt="onStopAudio" delay="0">
                      <p:tgtEl>
                        <p:sldTgt/>
                      </p:tgtEl>
                    </p:cond>
                  </p:endCondLst>
                </p:cTn>
                <p:tgtEl>
                  <p:spTgt spid="7"/>
                </p:tgtEl>
              </p:cMediaNode>
            </p:audio>
          </p:childTnLst>
        </p:cTn>
      </p:par>
    </p:tnLst>
    <p:bldLst>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173694"/>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118061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1. Tài năng hội hoạ của Bống được giới thiệu như thế nào ở đoạn mở đầu? </a:t>
              </a:r>
              <a:endParaRPr kumimoji="0" lang="en-US"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grpSp>
        <p:nvGrpSpPr>
          <p:cNvPr id="9" name="Group 8"/>
          <p:cNvGrpSpPr/>
          <p:nvPr/>
        </p:nvGrpSpPr>
        <p:grpSpPr>
          <a:xfrm>
            <a:off x="133131" y="2125866"/>
            <a:ext cx="11797402" cy="4795866"/>
            <a:chOff x="133131" y="2125866"/>
            <a:chExt cx="11797402" cy="4795866"/>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p:cNvSpPr txBox="1"/>
            <p:nvPr/>
          </p:nvSpPr>
          <p:spPr>
            <a:xfrm>
              <a:off x="242947" y="2397417"/>
              <a:ext cx="11381014"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11" name="Straight Connector 10"/>
          <p:cNvCxnSpPr/>
          <p:nvPr/>
        </p:nvCxnSpPr>
        <p:spPr>
          <a:xfrm>
            <a:off x="1025232" y="2937164"/>
            <a:ext cx="68580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Arrow: Left 3">
            <a:hlinkClick r:id="rId3" action="ppaction://hlinksldjump"/>
            <a:extLst>
              <a:ext uri="{FF2B5EF4-FFF2-40B4-BE49-F238E27FC236}">
                <a16:creationId xmlns:a16="http://schemas.microsoft.com/office/drawing/2014/main" id="{07E67D9B-C7FD-9870-7DEC-2097ABF464A2}"/>
              </a:ext>
            </a:extLst>
          </p:cNvPr>
          <p:cNvSpPr/>
          <p:nvPr/>
        </p:nvSpPr>
        <p:spPr>
          <a:xfrm>
            <a:off x="10195560" y="621792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5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118061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2. Điều đáng chú ý trong những bức tranh Bống vẽ là gì? </a:t>
              </a:r>
              <a:endParaRPr kumimoji="0" lang="en-US" sz="6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grpSp>
        <p:nvGrpSpPr>
          <p:cNvPr id="9" name="Group 8"/>
          <p:cNvGrpSpPr/>
          <p:nvPr/>
        </p:nvGrpSpPr>
        <p:grpSpPr>
          <a:xfrm>
            <a:off x="197374" y="2569213"/>
            <a:ext cx="11797402" cy="3208134"/>
            <a:chOff x="133131" y="2125866"/>
            <a:chExt cx="11797402" cy="4524315"/>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p:cNvSpPr txBox="1"/>
            <p:nvPr/>
          </p:nvSpPr>
          <p:spPr>
            <a:xfrm>
              <a:off x="242947" y="2397417"/>
              <a:ext cx="1138101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Điều đáng chú ý trong những bức tranh Bống vẽ là Bống vẽ rất giống. Con mèo Kết ra con mèo Kết. Con chó Lu ra con chó Lu. Cây cau ra cây cau. Bố Lít nó ra bố Lít. Mẹ Phít nó cũng chẳng lẫn được với ai, cái mặt tròn như đồng xu với hai con mắt lá răm.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Arrow: Left 3">
            <a:hlinkClick r:id="rId3" action="ppaction://hlinksldjump"/>
            <a:extLst>
              <a:ext uri="{FF2B5EF4-FFF2-40B4-BE49-F238E27FC236}">
                <a16:creationId xmlns:a16="http://schemas.microsoft.com/office/drawing/2014/main" id="{7D12D582-91CB-8EB4-2AC1-95BED2A1C12A}"/>
              </a:ext>
            </a:extLst>
          </p:cNvPr>
          <p:cNvSpPr/>
          <p:nvPr/>
        </p:nvSpPr>
        <p:spPr>
          <a:xfrm>
            <a:off x="10195560" y="621792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0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761674"/>
            <a:chOff x="197374" y="173694"/>
            <a:chExt cx="11668916" cy="1761674"/>
          </a:xfrm>
        </p:grpSpPr>
        <p:sp>
          <p:nvSpPr>
            <p:cNvPr id="3" name="Rounded Rectangle 2"/>
            <p:cNvSpPr/>
            <p:nvPr/>
          </p:nvSpPr>
          <p:spPr>
            <a:xfrm>
              <a:off x="197374" y="173694"/>
              <a:ext cx="11668916" cy="176167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118061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3. Em hiểu thế nào về nhận xét của ông hoạ sĩ Phan đối với tranh Bống vẽ: </a:t>
              </a:r>
              <a:r>
                <a:rPr kumimoji="0" lang="vi-VN" sz="32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“Chà chà! Vẽ như đồng cỏ đến kì nở hoa!"? </a:t>
              </a:r>
              <a:r>
                <a:rPr kumimoji="0" lang="vi-VN" sz="32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Chọn câu trả lời dưới đây hoặc nêu ý kiến của em.</a:t>
              </a:r>
              <a:r>
                <a:rPr kumimoji="0" lang="en-US" sz="32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p:txBody>
        </p:sp>
      </p:grpSp>
      <p:sp>
        <p:nvSpPr>
          <p:cNvPr id="10" name="ĐÚNG">
            <a:extLst>
              <a:ext uri="{FF2B5EF4-FFF2-40B4-BE49-F238E27FC236}">
                <a16:creationId xmlns:a16="http://schemas.microsoft.com/office/drawing/2014/main" id="{49B40D2B-2265-27BF-2A94-2F4B990A5130}"/>
              </a:ext>
            </a:extLst>
          </p:cNvPr>
          <p:cNvSpPr/>
          <p:nvPr/>
        </p:nvSpPr>
        <p:spPr>
          <a:xfrm>
            <a:off x="332999" y="2433404"/>
            <a:ext cx="10473546" cy="12934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 Khen tranh của Bống vẽ rất sinh động, tự nhiên.</a:t>
            </a:r>
            <a:endParaRPr kumimoji="0" lang="en-US" sz="138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11"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782" y="2261176"/>
            <a:ext cx="1557448" cy="1618810"/>
          </a:xfrm>
          <a:prstGeom prst="rect">
            <a:avLst/>
          </a:prstGeom>
        </p:spPr>
      </p:pic>
      <p:sp>
        <p:nvSpPr>
          <p:cNvPr id="12" name="SAI">
            <a:extLst>
              <a:ext uri="{FF2B5EF4-FFF2-40B4-BE49-F238E27FC236}">
                <a16:creationId xmlns:a16="http://schemas.microsoft.com/office/drawing/2014/main" id="{B38B3AA3-2254-B027-61D0-2E35B2FDC12B}"/>
              </a:ext>
            </a:extLst>
          </p:cNvPr>
          <p:cNvSpPr/>
          <p:nvPr/>
        </p:nvSpPr>
        <p:spPr>
          <a:xfrm>
            <a:off x="332999" y="3977714"/>
            <a:ext cx="10363202" cy="10376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 Khen Bống có năng khiếu vẽ tranh.</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endParaRPr kumimoji="0" lang="en-US" sz="166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13"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3811663"/>
            <a:ext cx="1665329" cy="1624834"/>
          </a:xfrm>
          <a:prstGeom prst="rect">
            <a:avLst/>
          </a:prstGeom>
        </p:spPr>
      </p:pic>
      <p:sp>
        <p:nvSpPr>
          <p:cNvPr id="14" name="SAI">
            <a:extLst>
              <a:ext uri="{FF2B5EF4-FFF2-40B4-BE49-F238E27FC236}">
                <a16:creationId xmlns:a16="http://schemas.microsoft.com/office/drawing/2014/main" id="{6492CCB9-2AFB-892D-5D37-FE2E5C833769}"/>
              </a:ext>
            </a:extLst>
          </p:cNvPr>
          <p:cNvSpPr/>
          <p:nvPr/>
        </p:nvSpPr>
        <p:spPr>
          <a:xfrm>
            <a:off x="332999" y="5152716"/>
            <a:ext cx="10363202" cy="14492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 Dự đoán Bống sẽ là một hoạ sĩ tài năng trong tương lai.</a:t>
            </a:r>
            <a:endParaRPr kumimoji="0" lang="en-US" sz="4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15"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5391777"/>
            <a:ext cx="1665329" cy="1624834"/>
          </a:xfrm>
          <a:prstGeom prst="rect">
            <a:avLst/>
          </a:prstGeom>
        </p:spPr>
      </p:pic>
      <p:sp>
        <p:nvSpPr>
          <p:cNvPr id="4" name="Arrow: Left 3">
            <a:hlinkClick r:id="rId7" action="ppaction://hlinksldjump"/>
            <a:extLst>
              <a:ext uri="{FF2B5EF4-FFF2-40B4-BE49-F238E27FC236}">
                <a16:creationId xmlns:a16="http://schemas.microsoft.com/office/drawing/2014/main" id="{07B99065-21E0-9D3A-BACB-1A352B5402F5}"/>
              </a:ext>
            </a:extLst>
          </p:cNvPr>
          <p:cNvSpPr/>
          <p:nvPr/>
        </p:nvSpPr>
        <p:spPr>
          <a:xfrm>
            <a:off x="8229600" y="636651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6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childTnLst>
        </p:cTn>
      </p:par>
    </p:tnLst>
    <p:bldLst>
      <p:bldP spid="10" grpId="0" animBg="1"/>
      <p:bldP spid="1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065414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4. Những chi tiết nào trong bài cho thấy Bống có </a:t>
              </a:r>
              <a:r>
                <a:rPr kumimoji="0" lang="vi-VN" sz="3600" b="1" i="0" u="none" strike="noStrike" kern="1200" cap="none" spc="0" normalizeH="0" baseline="0" noProof="0">
                  <a:ln>
                    <a:noFill/>
                  </a:ln>
                  <a:solidFill>
                    <a:srgbClr val="70AD47">
                      <a:lumMod val="75000"/>
                    </a:srgbClr>
                  </a:solidFill>
                  <a:effectLst/>
                  <a:uLnTx/>
                  <a:uFillTx/>
                  <a:latin typeface="Cambria" panose="02040503050406030204" pitchFamily="18" charset="0"/>
                  <a:ea typeface="Cambria" panose="02040503050406030204" pitchFamily="18" charset="0"/>
                  <a:cs typeface="+mn-cs"/>
                </a:rPr>
                <a:t>trí tưởng tượng</a:t>
              </a:r>
              <a:r>
                <a:rPr kumimoji="0" lang="vi-VN"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 rất phong phú? </a:t>
              </a:r>
              <a:r>
                <a:rPr kumimoji="0" lang="en-US" sz="3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 </a:t>
              </a:r>
            </a:p>
          </p:txBody>
        </p:sp>
      </p:grpSp>
      <p:grpSp>
        <p:nvGrpSpPr>
          <p:cNvPr id="9" name="Group 8"/>
          <p:cNvGrpSpPr/>
          <p:nvPr/>
        </p:nvGrpSpPr>
        <p:grpSpPr>
          <a:xfrm>
            <a:off x="197374" y="1932958"/>
            <a:ext cx="11797402" cy="4707685"/>
            <a:chOff x="133131" y="2125866"/>
            <a:chExt cx="11797402" cy="5540295"/>
          </a:xfrm>
        </p:grpSpPr>
        <p:sp>
          <p:nvSpPr>
            <p:cNvPr id="7" name="矩形: 圆角 13">
              <a:extLst>
                <a:ext uri="{FF2B5EF4-FFF2-40B4-BE49-F238E27FC236}">
                  <a16:creationId xmlns:a16="http://schemas.microsoft.com/office/drawing/2014/main" id="{439F2E60-BBFB-3001-6AB3-4F744528449D}"/>
                </a:ext>
              </a:extLst>
            </p:cNvPr>
            <p:cNvSpPr/>
            <p:nvPr/>
          </p:nvSpPr>
          <p:spPr>
            <a:xfrm>
              <a:off x="133131" y="2125866"/>
              <a:ext cx="11797402" cy="554029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TextBox 7"/>
            <p:cNvSpPr txBox="1"/>
            <p:nvPr/>
          </p:nvSpPr>
          <p:spPr>
            <a:xfrm>
              <a:off x="242946" y="2238647"/>
              <a:ext cx="11455325" cy="20645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Khi được họa sĩ hỏi: “Sao dưới bụng con gà mái mẹ lại có một hàng chấm chấm?”. Bống trả lời: “Đó là tí của nó ạ. Không có tí, gà con bú mẹ sao được ạ.”</a:t>
              </a:r>
              <a:endParaRPr kumimoji="0" lang="vi-VN" sz="6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0" name="TextBox 9"/>
          <p:cNvSpPr txBox="1"/>
          <p:nvPr/>
        </p:nvSpPr>
        <p:spPr>
          <a:xfrm>
            <a:off x="384582" y="3905686"/>
            <a:ext cx="1145532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cs typeface="+mn-cs"/>
              </a:rPr>
              <a:t>- Khi được hỏi: “Thế con chuột nhắt đứng cạnh cái vòng tròn có hai chóp nhọn là cái gì?”. Bống trả lời: “Là lưng con mèo. Ý cháu là... hỡi tên chuột kia, mi hãy giờ hồn, mèo chưa quay đầu lại đâu!”</a:t>
            </a:r>
            <a:endParaRPr kumimoji="0" lang="vi-VN" sz="96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4" name="Arrow: Left 3">
            <a:hlinkClick r:id="rId3" action="ppaction://hlinksldjump"/>
            <a:extLst>
              <a:ext uri="{FF2B5EF4-FFF2-40B4-BE49-F238E27FC236}">
                <a16:creationId xmlns:a16="http://schemas.microsoft.com/office/drawing/2014/main" id="{74E92485-4E7A-7AFA-4EBC-326801EE1673}"/>
              </a:ext>
            </a:extLst>
          </p:cNvPr>
          <p:cNvSpPr/>
          <p:nvPr/>
        </p:nvSpPr>
        <p:spPr>
          <a:xfrm>
            <a:off x="10195560" y="621792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0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443343" y="277090"/>
              <a:ext cx="1065414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rPr>
                <a:t>5. Em có ấn tượng với nhân vật nào trong các bức vẽ của Bống? Vì sao? </a:t>
              </a:r>
              <a:endParaRPr kumimoji="0" lang="en-US" sz="6600" b="1" i="0" u="none" strike="noStrike" kern="1200" cap="none" spc="0" normalizeH="0" baseline="0" noProof="0">
                <a:ln>
                  <a:noFill/>
                </a:ln>
                <a:solidFill>
                  <a:srgbClr val="00CC00"/>
                </a:solidFill>
                <a:effectLst/>
                <a:uLnTx/>
                <a:uFillTx/>
                <a:latin typeface="Cambria" panose="02040503050406030204" pitchFamily="18" charset="0"/>
                <a:ea typeface="Cambria" panose="02040503050406030204" pitchFamily="18" charset="0"/>
                <a:cs typeface="+mn-cs"/>
              </a:endParaRPr>
            </a:p>
          </p:txBody>
        </p:sp>
      </p:grpSp>
      <p:grpSp>
        <p:nvGrpSpPr>
          <p:cNvPr id="4" name="Group 3"/>
          <p:cNvGrpSpPr/>
          <p:nvPr/>
        </p:nvGrpSpPr>
        <p:grpSpPr>
          <a:xfrm>
            <a:off x="3386495" y="2907320"/>
            <a:ext cx="8592009" cy="2639042"/>
            <a:chOff x="3416475" y="1932959"/>
            <a:chExt cx="8592009" cy="2639042"/>
          </a:xfrm>
        </p:grpSpPr>
        <p:sp>
          <p:nvSpPr>
            <p:cNvPr id="7" name="矩形: 圆角 13">
              <a:extLst>
                <a:ext uri="{FF2B5EF4-FFF2-40B4-BE49-F238E27FC236}">
                  <a16:creationId xmlns:a16="http://schemas.microsoft.com/office/drawing/2014/main" id="{439F2E60-BBFB-3001-6AB3-4F744528449D}"/>
                </a:ext>
              </a:extLst>
            </p:cNvPr>
            <p:cNvSpPr/>
            <p:nvPr/>
          </p:nvSpPr>
          <p:spPr>
            <a:xfrm>
              <a:off x="3416475" y="1932959"/>
              <a:ext cx="8592009" cy="26390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0" name="TextBox 9"/>
            <p:cNvSpPr txBox="1"/>
            <p:nvPr/>
          </p:nvSpPr>
          <p:spPr>
            <a:xfrm>
              <a:off x="3690002" y="2048657"/>
              <a:ext cx="804495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Em có ấn tượng với nhân vật chuột nhắt trong các bức vẽ của Bống. Vì chuột nhắt đang đứng trên đầu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con </a:t>
              </a: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mèo rất dũng cảm. </a:t>
              </a:r>
              <a:endParaRPr kumimoji="0" lang="vi-VN" sz="23900" b="1" i="0" u="none" strike="noStrike" kern="1200" cap="none" spc="0" normalizeH="0" baseline="0" noProof="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
        <p:nvSpPr>
          <p:cNvPr id="13" name="TextBox 12"/>
          <p:cNvSpPr txBox="1"/>
          <p:nvPr/>
        </p:nvSpPr>
        <p:spPr>
          <a:xfrm>
            <a:off x="6689558" y="2053652"/>
            <a:ext cx="20646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Ví dụ</a:t>
            </a:r>
          </a:p>
        </p:txBody>
      </p:sp>
      <p:sp>
        <p:nvSpPr>
          <p:cNvPr id="8" name="Arrow: Left 7">
            <a:hlinkClick r:id="rId4" action="ppaction://hlinksldjump"/>
            <a:extLst>
              <a:ext uri="{FF2B5EF4-FFF2-40B4-BE49-F238E27FC236}">
                <a16:creationId xmlns:a16="http://schemas.microsoft.com/office/drawing/2014/main" id="{69C6B33C-CD32-90EA-8DAA-5F0FBF2F4214}"/>
              </a:ext>
            </a:extLst>
          </p:cNvPr>
          <p:cNvSpPr/>
          <p:nvPr/>
        </p:nvSpPr>
        <p:spPr>
          <a:xfrm>
            <a:off x="10195560" y="6217920"/>
            <a:ext cx="1211580" cy="3771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r:id="rId1" imgW="5334120" imgH="1270080"/>
        </mc:Choice>
        <mc:Fallback>
          <p:control r:id="rId1" imgW="5334120" imgH="127008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43343" y="277090"/>
              <a:ext cx="1065414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1. Tìm nghĩa ở cột B phù hợp với mỗi từ ở cột A. </a:t>
              </a:r>
              <a:r>
                <a:rPr kumimoji="0" lang="vi-VN" sz="36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a:ln>
                  <a:noFill/>
                </a:ln>
                <a:solidFill>
                  <a:srgbClr val="FFC00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2" name="Group 21"/>
          <p:cNvGrpSpPr/>
          <p:nvPr/>
        </p:nvGrpSpPr>
        <p:grpSpPr>
          <a:xfrm>
            <a:off x="198554" y="1573967"/>
            <a:ext cx="11797402" cy="5048874"/>
            <a:chOff x="198554" y="1573967"/>
            <a:chExt cx="11797402" cy="5048874"/>
          </a:xfrm>
        </p:grpSpPr>
        <p:sp>
          <p:nvSpPr>
            <p:cNvPr id="4"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Oval 7"/>
            <p:cNvSpPr/>
            <p:nvPr/>
          </p:nvSpPr>
          <p:spPr>
            <a:xfrm>
              <a:off x="1849472" y="1829562"/>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9" name="Oval 8"/>
            <p:cNvSpPr/>
            <p:nvPr/>
          </p:nvSpPr>
          <p:spPr>
            <a:xfrm>
              <a:off x="8076622" y="1808313"/>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sp>
          <p:nvSpPr>
            <p:cNvPr id="10" name="Oval 9"/>
            <p:cNvSpPr/>
            <p:nvPr/>
          </p:nvSpPr>
          <p:spPr>
            <a:xfrm>
              <a:off x="464698" y="3042671"/>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tác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Oval 10"/>
            <p:cNvSpPr/>
            <p:nvPr/>
          </p:nvSpPr>
          <p:spPr>
            <a:xfrm>
              <a:off x="464698" y="41086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tạo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Oval 11"/>
            <p:cNvSpPr/>
            <p:nvPr/>
          </p:nvSpPr>
          <p:spPr>
            <a:xfrm>
              <a:off x="515350" y="5186264"/>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chế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5" name="Group 14"/>
            <p:cNvGrpSpPr/>
            <p:nvPr/>
          </p:nvGrpSpPr>
          <p:grpSpPr>
            <a:xfrm>
              <a:off x="4811843" y="2772851"/>
              <a:ext cx="7060367" cy="1081002"/>
              <a:chOff x="4811843" y="2892771"/>
              <a:chExt cx="7060367" cy="1081002"/>
            </a:xfrm>
          </p:grpSpPr>
          <p:sp>
            <p:nvSpPr>
              <p:cNvPr id="13" name="Rounded Rectangle 12"/>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4856813" y="2892771"/>
                <a:ext cx="695067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Tạo ra những giá trị mới về vật chất hoặc tinh thần</a:t>
                </a:r>
              </a:p>
            </p:txBody>
          </p:sp>
        </p:grpSp>
        <p:grpSp>
          <p:nvGrpSpPr>
            <p:cNvPr id="16" name="Group 15"/>
            <p:cNvGrpSpPr/>
            <p:nvPr/>
          </p:nvGrpSpPr>
          <p:grpSpPr>
            <a:xfrm>
              <a:off x="4811843" y="4027911"/>
              <a:ext cx="7060367" cy="1081002"/>
              <a:chOff x="4811843" y="2892771"/>
              <a:chExt cx="7060367" cy="1081002"/>
            </a:xfrm>
          </p:grpSpPr>
          <p:sp>
            <p:nvSpPr>
              <p:cNvPr id="17" name="Rounded Rectangle 16"/>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4856813" y="2892771"/>
                <a:ext cx="695067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Nghĩ và chế tạo ra cái trước đó chưa từng có</a:t>
                </a:r>
              </a:p>
            </p:txBody>
          </p:sp>
        </p:grpSp>
        <p:grpSp>
          <p:nvGrpSpPr>
            <p:cNvPr id="19" name="Group 18"/>
            <p:cNvGrpSpPr/>
            <p:nvPr/>
          </p:nvGrpSpPr>
          <p:grpSpPr>
            <a:xfrm>
              <a:off x="4816955" y="5322666"/>
              <a:ext cx="7060367" cy="1081002"/>
              <a:chOff x="4811843" y="2892771"/>
              <a:chExt cx="7060367" cy="1081002"/>
            </a:xfrm>
          </p:grpSpPr>
          <p:sp>
            <p:nvSpPr>
              <p:cNvPr id="20" name="Rounded Rectangle 19"/>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4856813" y="2892771"/>
                <a:ext cx="695067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Làm ra tác phẩm văn học, nghệ thuật</a:t>
                </a:r>
              </a:p>
            </p:txBody>
          </p:sp>
        </p:grpSp>
      </p:grpSp>
      <p:cxnSp>
        <p:nvCxnSpPr>
          <p:cNvPr id="24" name="Straight Arrow Connector 23"/>
          <p:cNvCxnSpPr>
            <a:stCxn id="10" idx="6"/>
          </p:cNvCxnSpPr>
          <p:nvPr/>
        </p:nvCxnSpPr>
        <p:spPr>
          <a:xfrm>
            <a:off x="3387780" y="3447571"/>
            <a:ext cx="1424063" cy="2548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87780" y="3311460"/>
            <a:ext cx="1404308" cy="1200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57263" y="4575907"/>
            <a:ext cx="1280160" cy="1073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13">
            <a:extLst>
              <a:ext uri="{FF2B5EF4-FFF2-40B4-BE49-F238E27FC236}">
                <a16:creationId xmlns:a16="http://schemas.microsoft.com/office/drawing/2014/main"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2"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443343" y="277090"/>
              <a:ext cx="106541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rPr>
                <a:t>2. Đặt 1 – 2 câu với từ ở cột A, bài tập 1.</a:t>
              </a:r>
              <a:endParaRPr kumimoji="0" lang="en-US" sz="66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26" name="Oval 25"/>
          <p:cNvSpPr/>
          <p:nvPr/>
        </p:nvSpPr>
        <p:spPr>
          <a:xfrm>
            <a:off x="404737" y="24367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tác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8" name="Oval 27"/>
          <p:cNvSpPr/>
          <p:nvPr/>
        </p:nvSpPr>
        <p:spPr>
          <a:xfrm>
            <a:off x="404737" y="3669116"/>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tạo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9" name="Oval 28"/>
          <p:cNvSpPr/>
          <p:nvPr/>
        </p:nvSpPr>
        <p:spPr>
          <a:xfrm>
            <a:off x="455389" y="4901449"/>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sáng chế </a:t>
            </a:r>
            <a:endPar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1" name="TextBox 30"/>
          <p:cNvSpPr txBox="1"/>
          <p:nvPr/>
        </p:nvSpPr>
        <p:spPr>
          <a:xfrm>
            <a:off x="3630391" y="1814729"/>
            <a:ext cx="813212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cs typeface="+mn-cs"/>
              </a:rPr>
              <a:t>M: </a:t>
            </a:r>
            <a:r>
              <a:rPr kumimoji="0" lang="en-US" sz="40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Nhà thơ Phạm Hổ sáng tác nhiều bài thơ hay cho thiếu nhi.</a:t>
            </a:r>
            <a:endParaRPr kumimoji="0" lang="en-US" sz="6600" b="1" i="0" u="none" strike="noStrike" kern="1200" cap="none" spc="0" normalizeH="0" baseline="0" noProof="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32" name="TextBox 31"/>
          <p:cNvSpPr txBox="1"/>
          <p:nvPr/>
        </p:nvSpPr>
        <p:spPr>
          <a:xfrm>
            <a:off x="3630391" y="3247908"/>
            <a:ext cx="813212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 Trong giờ mĩ thuật, cô giáo cho học sinh thỏa sức sáng tạo.</a:t>
            </a:r>
            <a:endParaRPr kumimoji="0" lang="en-US" sz="138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33" name="TextBox 32"/>
          <p:cNvSpPr txBox="1"/>
          <p:nvPr/>
        </p:nvSpPr>
        <p:spPr>
          <a:xfrm>
            <a:off x="3676599" y="4657578"/>
            <a:ext cx="813212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Trong cuộc thi khoa học kĩ thuật, An đã sáng chế ra một dụng cụ nông nghiệp mới.</a:t>
            </a:r>
            <a:endParaRPr kumimoji="0" lang="en-US" sz="1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219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8" grpId="0" animBg="1"/>
      <p:bldP spid="29" grpId="0" animBg="1"/>
      <p:bldP spid="31" grpId="0"/>
      <p:bldP spid="32"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94063" y="1747578"/>
              <a:ext cx="4230477" cy="1471005"/>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Nếu</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thời</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gian</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rảnh</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rỗi</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sẽ</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i="0" u="none" strike="noStrike" kern="1200" normalizeH="0" baseline="0" noProof="0" dirty="0" err="1">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Vì</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sao</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em</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thích</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làm</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việc</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 </a:t>
              </a:r>
              <a:r>
                <a:rPr lang="en-US" sz="320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đó</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6186309"/>
          </a:xfrm>
          <a:prstGeom prst="rect">
            <a:avLst/>
          </a:prstGeom>
          <a:noFill/>
        </p:spPr>
        <p:txBody>
          <a:bodyPr wrap="square" rtlCol="0">
            <a:spAutoFit/>
          </a:bodyPr>
          <a:lstStyle/>
          <a:p>
            <a:pPr algn="ctr" rtl="0" latinLnBrk="0"/>
            <a:r>
              <a:rPr lang="vi-VN" sz="22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ĐỒNG CỎ NỞ HOA</a:t>
            </a:r>
            <a:endPar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just" rtl="0" latinLnBrk="0"/>
            <a:r>
              <a:rPr lang="en-US"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mbria" panose="02040503050406030204" pitchFamily="18" charset="0"/>
                <a:ea typeface="Cambria" panose="02040503050406030204" pitchFamily="18" charset="0"/>
                <a:cs typeface="Calibri" panose="020F0502020204030204" pitchFamily="34" charset="0"/>
              </a:rPr>
              <a:t>ồ</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68E9E7F9-5906-3FE4-A6AE-560379F2932D}"/>
              </a:ext>
            </a:extLst>
          </p:cNvPr>
          <p:cNvPicPr>
            <a:picLocks noChangeAspect="1"/>
          </p:cNvPicPr>
          <p:nvPr/>
        </p:nvPicPr>
        <p:blipFill>
          <a:blip r:embed="rId3"/>
          <a:stretch>
            <a:fillRect/>
          </a:stretch>
        </p:blipFill>
        <p:spPr>
          <a:xfrm>
            <a:off x="3709407" y="-125730"/>
            <a:ext cx="5236918" cy="2853175"/>
          </a:xfrm>
          <a:prstGeom prst="rect">
            <a:avLst/>
          </a:prstGeom>
        </p:spPr>
      </p:pic>
      <p:grpSp>
        <p:nvGrpSpPr>
          <p:cNvPr id="6" name="Group 5">
            <a:extLst>
              <a:ext uri="{FF2B5EF4-FFF2-40B4-BE49-F238E27FC236}">
                <a16:creationId xmlns:a16="http://schemas.microsoft.com/office/drawing/2014/main" id="{912D843E-6787-8809-DE19-077D7A0D493C}"/>
              </a:ext>
            </a:extLst>
          </p:cNvPr>
          <p:cNvGrpSpPr/>
          <p:nvPr/>
        </p:nvGrpSpPr>
        <p:grpSpPr>
          <a:xfrm>
            <a:off x="581878" y="2774341"/>
            <a:ext cx="11296015" cy="804820"/>
            <a:chOff x="2182284" y="2809646"/>
            <a:chExt cx="11296015" cy="804820"/>
          </a:xfrm>
        </p:grpSpPr>
        <p:sp>
          <p:nvSpPr>
            <p:cNvPr id="8" name="Oval 7">
              <a:extLst>
                <a:ext uri="{FF2B5EF4-FFF2-40B4-BE49-F238E27FC236}">
                  <a16:creationId xmlns:a16="http://schemas.microsoft.com/office/drawing/2014/main" id="{2A789E3F-83AD-A025-99E7-79A7B36448DF}"/>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9" name="TextBox 8">
              <a:extLst>
                <a:ext uri="{FF2B5EF4-FFF2-40B4-BE49-F238E27FC236}">
                  <a16:creationId xmlns:a16="http://schemas.microsoft.com/office/drawing/2014/main" id="{437A5377-E4B6-4AEF-623C-AEA628C3D89F}"/>
                </a:ext>
              </a:extLst>
            </p:cNvPr>
            <p:cNvSpPr txBox="1"/>
            <p:nvPr/>
          </p:nvSpPr>
          <p:spPr>
            <a:xfrm>
              <a:off x="3036915" y="2906580"/>
              <a:ext cx="10441384"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các chàng hoàng tử.</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3AE98877-09A9-CFB3-C396-700DB43436E7}"/>
              </a:ext>
            </a:extLst>
          </p:cNvPr>
          <p:cNvGrpSpPr/>
          <p:nvPr/>
        </p:nvGrpSpPr>
        <p:grpSpPr>
          <a:xfrm>
            <a:off x="581878" y="3691060"/>
            <a:ext cx="11187147" cy="765447"/>
            <a:chOff x="2271468" y="4200677"/>
            <a:chExt cx="11187147" cy="765447"/>
          </a:xfrm>
        </p:grpSpPr>
        <p:sp>
          <p:nvSpPr>
            <p:cNvPr id="11" name="Oval 10">
              <a:extLst>
                <a:ext uri="{FF2B5EF4-FFF2-40B4-BE49-F238E27FC236}">
                  <a16:creationId xmlns:a16="http://schemas.microsoft.com/office/drawing/2014/main" id="{1B560E71-3098-B83E-3AF5-6BA7571318D7}"/>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12" name="TextBox 11">
              <a:extLst>
                <a:ext uri="{FF2B5EF4-FFF2-40B4-BE49-F238E27FC236}">
                  <a16:creationId xmlns:a16="http://schemas.microsoft.com/office/drawing/2014/main" id="{8ACCB843-E06F-D8A2-C933-CB22FF2F1FCF}"/>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a:solidFill>
                    <a:srgbClr val="0070C0"/>
                  </a:solidFill>
                  <a:latin typeface="Cambria" panose="02040503050406030204" pitchFamily="18" charset="0"/>
                  <a:ea typeface="Cambria" panose="02040503050406030204" pitchFamily="18" charset="0"/>
                  <a:cs typeface="Arial" panose="020B0604020202020204" pitchFamily="34" charset="0"/>
                </a:rPr>
                <a:t>hai con mắt lá răm</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3" name="Group 12">
            <a:extLst>
              <a:ext uri="{FF2B5EF4-FFF2-40B4-BE49-F238E27FC236}">
                <a16:creationId xmlns:a16="http://schemas.microsoft.com/office/drawing/2014/main" id="{61E511DC-22CF-21A2-7F78-DB2E63F1D4D2}"/>
              </a:ext>
            </a:extLst>
          </p:cNvPr>
          <p:cNvGrpSpPr/>
          <p:nvPr/>
        </p:nvGrpSpPr>
        <p:grpSpPr>
          <a:xfrm>
            <a:off x="563015" y="4704665"/>
            <a:ext cx="11187147" cy="765447"/>
            <a:chOff x="2271468" y="4200677"/>
            <a:chExt cx="11187147" cy="765447"/>
          </a:xfrm>
        </p:grpSpPr>
        <p:sp>
          <p:nvSpPr>
            <p:cNvPr id="14" name="Oval 13">
              <a:extLst>
                <a:ext uri="{FF2B5EF4-FFF2-40B4-BE49-F238E27FC236}">
                  <a16:creationId xmlns:a16="http://schemas.microsoft.com/office/drawing/2014/main" id="{FFEE6176-CFE0-AE13-C771-585020386E46}"/>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5" name="TextBox 14">
              <a:extLst>
                <a:ext uri="{FF2B5EF4-FFF2-40B4-BE49-F238E27FC236}">
                  <a16:creationId xmlns:a16="http://schemas.microsoft.com/office/drawing/2014/main" id="{245A8A0B-8C80-5B7E-0665-1CC5563BFE28}"/>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2427</Words>
  <Application>Microsoft Office PowerPoint</Application>
  <PresentationFormat>Widescreen</PresentationFormat>
  <Paragraphs>135</Paragraphs>
  <Slides>35</Slides>
  <Notes>7</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35</vt:i4>
      </vt:variant>
    </vt:vector>
  </HeadingPairs>
  <TitlesOfParts>
    <vt:vector size="56" baseType="lpstr">
      <vt:lpstr>等线</vt:lpstr>
      <vt:lpstr>等线 Light</vt:lpstr>
      <vt:lpstr>Arial</vt:lpstr>
      <vt:lpstr>Arial-Rounded</vt:lpstr>
      <vt:lpstr>Calibri</vt:lpstr>
      <vt:lpstr>Cambria</vt:lpstr>
      <vt:lpstr>DFPOP1-W9</vt:lpstr>
      <vt:lpstr>iCiel Crocante</vt:lpstr>
      <vt:lpstr>PT Sans</vt:lpstr>
      <vt:lpstr>Segoe UI Historic</vt:lpstr>
      <vt:lpstr>Times New Roman</vt:lpstr>
      <vt:lpstr>TsangerYuMo W04</vt:lpstr>
      <vt:lpstr>UTM Cookies</vt:lpstr>
      <vt:lpstr>UTM Futura Extra</vt:lpstr>
      <vt:lpstr>思源黑体 CN Bold</vt:lpstr>
      <vt:lpstr>思源黑体 CN Light</vt:lpstr>
      <vt:lpstr>1_Office Theme</vt:lpstr>
      <vt:lpstr>office</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117</cp:revision>
  <dcterms:created xsi:type="dcterms:W3CDTF">2023-08-17T11:22:51Z</dcterms:created>
  <dcterms:modified xsi:type="dcterms:W3CDTF">2025-11-16T01:52:18Z</dcterms:modified>
</cp:coreProperties>
</file>