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activeX/activeX2.xml" ContentType="application/vnd.ms-office.activeX+xml"/>
  <Override PartName="/ppt/notesSlides/notesSlide13.xml" ContentType="application/vnd.openxmlformats-officedocument.presentationml.notesSlide+xml"/>
  <Override PartName="/ppt/activeX/activeX3.xml" ContentType="application/vnd.ms-office.activeX+xml"/>
  <Override PartName="/ppt/notesSlides/notesSlide14.xml" ContentType="application/vnd.openxmlformats-officedocument.presentationml.notesSlide+xml"/>
  <Override PartName="/ppt/activeX/activeX4.xml" ContentType="application/vnd.ms-office.activeX+xml"/>
  <Override PartName="/ppt/notesSlides/notesSlide15.xml" ContentType="application/vnd.openxmlformats-officedocument.presentationml.notesSlide+xml"/>
  <Override PartName="/ppt/activeX/activeX5.xml" ContentType="application/vnd.ms-office.activeX+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6.xml" ContentType="application/vnd.ms-office.activeX+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Lst>
  <p:notesMasterIdLst>
    <p:notesMasterId r:id="rId36"/>
  </p:notesMasterIdLst>
  <p:sldIdLst>
    <p:sldId id="349" r:id="rId4"/>
    <p:sldId id="300" r:id="rId5"/>
    <p:sldId id="257" r:id="rId6"/>
    <p:sldId id="289" r:id="rId7"/>
    <p:sldId id="295" r:id="rId8"/>
    <p:sldId id="262" r:id="rId9"/>
    <p:sldId id="347" r:id="rId10"/>
    <p:sldId id="350" r:id="rId11"/>
    <p:sldId id="263" r:id="rId12"/>
    <p:sldId id="301" r:id="rId13"/>
    <p:sldId id="302" r:id="rId14"/>
    <p:sldId id="265" r:id="rId15"/>
    <p:sldId id="303" r:id="rId16"/>
    <p:sldId id="304" r:id="rId17"/>
    <p:sldId id="305" r:id="rId18"/>
    <p:sldId id="306" r:id="rId19"/>
    <p:sldId id="307" r:id="rId20"/>
    <p:sldId id="308" r:id="rId21"/>
    <p:sldId id="309" r:id="rId22"/>
    <p:sldId id="290" r:id="rId23"/>
    <p:sldId id="280" r:id="rId24"/>
    <p:sldId id="292" r:id="rId25"/>
    <p:sldId id="281" r:id="rId26"/>
    <p:sldId id="282" r:id="rId27"/>
    <p:sldId id="297" r:id="rId28"/>
    <p:sldId id="293" r:id="rId29"/>
    <p:sldId id="310" r:id="rId30"/>
    <p:sldId id="311" r:id="rId31"/>
    <p:sldId id="346" r:id="rId32"/>
    <p:sldId id="273" r:id="rId33"/>
    <p:sldId id="348" r:id="rId34"/>
    <p:sldId id="3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9DE2"/>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34" autoAdjust="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11/22/2025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774C0-45B1-A885-23B2-31B278544C0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20EC425-EAC3-9DB7-D9E6-B5390B025BC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91D53C7-137D-2EAD-F98C-BC33C0185FA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E059E03-B83B-0F72-7511-CE892FD193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1760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6044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7837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13A0B-CA07-EC6F-83A8-D06AC26F2F9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5EEA2DE-E478-6DD7-B213-17C450A669F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4CB0798-F3FF-8F15-90BA-A7F11DBA923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FE0F853-0B4A-74C0-388C-E1F31FFE6C0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72925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57EC7-15BA-2590-3EFD-CAD4B897F59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EA19082-42B1-96A5-B7AE-AD8F694A2D2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2FD6167-95E9-ECE5-CD56-D6DCABB4904A}"/>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4B2E406-19CB-0B5A-D0B1-E42C9F08A1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7910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723306021"/>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36527090"/>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737814"/>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4963411"/>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43666995"/>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0622201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11/22/2025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543005282"/>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74263358"/>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8540742"/>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097037"/>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70692796"/>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63061968"/>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35661876"/>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316317590"/>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640474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49136372"/>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38388083"/>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2025/11/22</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3570655"/>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554443"/>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47319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76491816"/>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256656"/>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85768459"/>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15384447"/>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450644729"/>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8578917"/>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5680840"/>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2186652"/>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0176372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5.jpeg"/><Relationship Id="rId2" Type="http://schemas.openxmlformats.org/officeDocument/2006/relationships/slideLayout" Target="../slideLayouts/slideLayout18.xml"/><Relationship Id="rId16"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6023E328-24B4-6A3E-8035-EEDB3C4E106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99746" y="144159"/>
            <a:ext cx="1600560" cy="1600560"/>
          </a:xfrm>
          <a:prstGeom prst="rect">
            <a:avLst/>
          </a:prstGeom>
        </p:spPr>
      </p:pic>
    </p:spTree>
    <p:extLst>
      <p:ext uri="{BB962C8B-B14F-4D97-AF65-F5344CB8AC3E}">
        <p14:creationId xmlns:p14="http://schemas.microsoft.com/office/powerpoint/2010/main" val="1966482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11/22/2025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D79806A-F7FE-C6BB-8892-E6BD7BF802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99746" y="144159"/>
            <a:ext cx="1600560" cy="1600560"/>
          </a:xfrm>
          <a:prstGeom prst="rect">
            <a:avLst/>
          </a:prstGeom>
        </p:spPr>
      </p:pic>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pic>
        <p:nvPicPr>
          <p:cNvPr id="2" name="Picture 1" descr="A round pink circle with white text and a black background&#10;&#10;AI-generated content may be incorrect.">
            <a:extLst>
              <a:ext uri="{FF2B5EF4-FFF2-40B4-BE49-F238E27FC236}">
                <a16:creationId xmlns:a16="http://schemas.microsoft.com/office/drawing/2014/main" id="{C5D6FC00-074A-9655-FC5B-F402E4F10794}"/>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99746" y="144159"/>
            <a:ext cx="1600560" cy="1600560"/>
          </a:xfrm>
          <a:prstGeom prst="rect">
            <a:avLst/>
          </a:prstGeom>
        </p:spPr>
      </p:pic>
    </p:spTree>
    <p:extLst>
      <p:ext uri="{BB962C8B-B14F-4D97-AF65-F5344CB8AC3E}">
        <p14:creationId xmlns:p14="http://schemas.microsoft.com/office/powerpoint/2010/main" val="70303850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vdo.ai/contact?utm_medium=video&amp;utm_term=vndoc.com&amp;utm_source=vdoai_logo"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7.wmf"/><Relationship Id="rId5" Type="http://schemas.openxmlformats.org/officeDocument/2006/relationships/image" Target="../media/image36.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8.wmf"/><Relationship Id="rId5" Type="http://schemas.openxmlformats.org/officeDocument/2006/relationships/image" Target="../media/image36.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39.wmf"/><Relationship Id="rId5" Type="http://schemas.openxmlformats.org/officeDocument/2006/relationships/image" Target="../media/image36.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40.wmf"/><Relationship Id="rId5" Type="http://schemas.openxmlformats.org/officeDocument/2006/relationships/image" Target="../media/image36.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control" Target="../activeX/activeX5.xml"/><Relationship Id="rId6" Type="http://schemas.openxmlformats.org/officeDocument/2006/relationships/image" Target="../media/image41.wmf"/><Relationship Id="rId5" Type="http://schemas.openxmlformats.org/officeDocument/2006/relationships/image" Target="../media/image36.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9.jp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2.wdp"/><Relationship Id="rId4" Type="http://schemas.openxmlformats.org/officeDocument/2006/relationships/image" Target="../media/image49.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9.png"/><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jp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3.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63.wmf"/><Relationship Id="rId2" Type="http://schemas.openxmlformats.org/officeDocument/2006/relationships/slideLayout" Target="../slideLayouts/slideLayout16.xml"/><Relationship Id="rId1" Type="http://schemas.openxmlformats.org/officeDocument/2006/relationships/control" Target="../activeX/activeX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11.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6.png"/><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vdo.ai/contact?utm_medium=video&amp;utm_term=vndoc.com&amp;utm_source=vdoai_log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B0814B10-F5D2-EDF1-585D-CCFB5AF9498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115C577-7B88-936C-B1FF-E2DD255FD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a:extLst>
              <a:ext uri="{FF2B5EF4-FFF2-40B4-BE49-F238E27FC236}">
                <a16:creationId xmlns:a16="http://schemas.microsoft.com/office/drawing/2014/main" id="{0343A2C1-3966-04A8-F757-5F843DD47C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a:extLst>
              <a:ext uri="{FF2B5EF4-FFF2-40B4-BE49-F238E27FC236}">
                <a16:creationId xmlns:a16="http://schemas.microsoft.com/office/drawing/2014/main" id="{8B8E8201-E3BB-AFF2-36ED-F966CC59D0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3" name="Picture 2" descr="A red and green text on a black background&#10;&#10;AI-generated content may be incorrect.">
            <a:extLst>
              <a:ext uri="{FF2B5EF4-FFF2-40B4-BE49-F238E27FC236}">
                <a16:creationId xmlns:a16="http://schemas.microsoft.com/office/drawing/2014/main" id="{028B682C-963A-36EF-2EE1-0638DC1F3B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1650" y="1779118"/>
            <a:ext cx="5741220" cy="4423802"/>
          </a:xfrm>
          <a:prstGeom prst="rect">
            <a:avLst/>
          </a:prstGeom>
        </p:spPr>
      </p:pic>
    </p:spTree>
    <p:extLst>
      <p:ext uri="{BB962C8B-B14F-4D97-AF65-F5344CB8AC3E}">
        <p14:creationId xmlns:p14="http://schemas.microsoft.com/office/powerpoint/2010/main" val="13745126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5"/>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3360" imgH="1784520"/>
        </mc:Choice>
        <mc:Fallback>
          <p:control name="TextBox1" r:id="rId1" imgW="5283360" imgH="178452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F845D072-B6AF-098C-7047-F90BDC58DA1A}"/>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B53112F-D34A-91A3-2F8F-C6DE635DF2B6}"/>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9BCB1BD-1084-DD6D-FE38-0C710D71520D}"/>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AC49335-0995-7FBD-D207-D36362C44DF9}"/>
              </a:ext>
            </a:extLst>
          </p:cNvPr>
          <p:cNvGrpSpPr/>
          <p:nvPr/>
        </p:nvGrpSpPr>
        <p:grpSpPr>
          <a:xfrm>
            <a:off x="1838404" y="2330000"/>
            <a:ext cx="8495414" cy="3666080"/>
            <a:chOff x="4953840" y="3817600"/>
            <a:chExt cx="7506352" cy="2842692"/>
          </a:xfrm>
        </p:grpSpPr>
        <p:grpSp>
          <p:nvGrpSpPr>
            <p:cNvPr id="4" name="Group 3">
              <a:extLst>
                <a:ext uri="{FF2B5EF4-FFF2-40B4-BE49-F238E27FC236}">
                  <a16:creationId xmlns:a16="http://schemas.microsoft.com/office/drawing/2014/main" id="{EED5025F-6F39-3DFA-5501-B2E1A40E00E3}"/>
                </a:ext>
              </a:extLst>
            </p:cNvPr>
            <p:cNvGrpSpPr/>
            <p:nvPr/>
          </p:nvGrpSpPr>
          <p:grpSpPr>
            <a:xfrm>
              <a:off x="4953840" y="3817600"/>
              <a:ext cx="7506352" cy="2842692"/>
              <a:chOff x="3087940" y="1255651"/>
              <a:chExt cx="7506352" cy="2842692"/>
            </a:xfrm>
          </p:grpSpPr>
          <p:sp>
            <p:nvSpPr>
              <p:cNvPr id="17" name="Rectangle: Rounded Corners 16">
                <a:extLst>
                  <a:ext uri="{FF2B5EF4-FFF2-40B4-BE49-F238E27FC236}">
                    <a16:creationId xmlns:a16="http://schemas.microsoft.com/office/drawing/2014/main" id="{A869CD29-1106-E900-F38B-1E9D598034DB}"/>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9C13812C-E685-CE6F-C408-65A7AA6EC355}"/>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725FEBF1-FCE2-29E5-A332-C6C6FE920CF4}"/>
                </a:ext>
              </a:extLst>
            </p:cNvPr>
            <p:cNvPicPr>
              <a:picLocks noChangeAspect="1"/>
            </p:cNvPicPr>
            <p:nvPr/>
          </p:nvPicPr>
          <p:blipFill>
            <a:blip r:embed="rId4"/>
            <a:stretch>
              <a:fillRect/>
            </a:stretch>
          </p:blipFill>
          <p:spPr>
            <a:xfrm>
              <a:off x="8222519" y="4842941"/>
              <a:ext cx="469963" cy="469963"/>
            </a:xfrm>
            <a:prstGeom prst="rect">
              <a:avLst/>
            </a:prstGeom>
          </p:spPr>
        </p:pic>
        <p:pic>
          <p:nvPicPr>
            <p:cNvPr id="6" name="Picture 5">
              <a:extLst>
                <a:ext uri="{FF2B5EF4-FFF2-40B4-BE49-F238E27FC236}">
                  <a16:creationId xmlns:a16="http://schemas.microsoft.com/office/drawing/2014/main" id="{B20302AA-D295-A0C4-A2DF-4F18FC9D6A7D}"/>
                </a:ext>
              </a:extLst>
            </p:cNvPr>
            <p:cNvPicPr>
              <a:picLocks noChangeAspect="1"/>
            </p:cNvPicPr>
            <p:nvPr/>
          </p:nvPicPr>
          <p:blipFill>
            <a:blip r:embed="rId5"/>
            <a:stretch>
              <a:fillRect/>
            </a:stretch>
          </p:blipFill>
          <p:spPr>
            <a:xfrm>
              <a:off x="7665845" y="4842941"/>
              <a:ext cx="469963" cy="469963"/>
            </a:xfrm>
            <a:prstGeom prst="rect">
              <a:avLst/>
            </a:prstGeom>
          </p:spPr>
        </p:pic>
        <p:pic>
          <p:nvPicPr>
            <p:cNvPr id="7" name="Picture 6">
              <a:extLst>
                <a:ext uri="{FF2B5EF4-FFF2-40B4-BE49-F238E27FC236}">
                  <a16:creationId xmlns:a16="http://schemas.microsoft.com/office/drawing/2014/main" id="{C9A156B1-9982-B2EC-9372-0D4063756049}"/>
                </a:ext>
              </a:extLst>
            </p:cNvPr>
            <p:cNvPicPr>
              <a:picLocks noChangeAspect="1"/>
            </p:cNvPicPr>
            <p:nvPr/>
          </p:nvPicPr>
          <p:blipFill>
            <a:blip r:embed="rId6"/>
            <a:stretch>
              <a:fillRect/>
            </a:stretch>
          </p:blipFill>
          <p:spPr>
            <a:xfrm>
              <a:off x="8779193" y="4842941"/>
              <a:ext cx="469963" cy="469963"/>
            </a:xfrm>
            <a:prstGeom prst="rect">
              <a:avLst/>
            </a:prstGeom>
          </p:spPr>
        </p:pic>
        <p:pic>
          <p:nvPicPr>
            <p:cNvPr id="8" name="Picture 7">
              <a:extLst>
                <a:ext uri="{FF2B5EF4-FFF2-40B4-BE49-F238E27FC236}">
                  <a16:creationId xmlns:a16="http://schemas.microsoft.com/office/drawing/2014/main" id="{E35B4301-A974-1670-5BB2-F0A126EFA6F0}"/>
                </a:ext>
              </a:extLst>
            </p:cNvPr>
            <p:cNvPicPr>
              <a:picLocks noChangeAspect="1"/>
            </p:cNvPicPr>
            <p:nvPr/>
          </p:nvPicPr>
          <p:blipFill>
            <a:blip r:embed="rId4"/>
            <a:stretch>
              <a:fillRect/>
            </a:stretch>
          </p:blipFill>
          <p:spPr>
            <a:xfrm>
              <a:off x="8431474" y="5427115"/>
              <a:ext cx="469963" cy="469963"/>
            </a:xfrm>
            <a:prstGeom prst="rect">
              <a:avLst/>
            </a:prstGeom>
          </p:spPr>
        </p:pic>
        <p:pic>
          <p:nvPicPr>
            <p:cNvPr id="9" name="Picture 8">
              <a:extLst>
                <a:ext uri="{FF2B5EF4-FFF2-40B4-BE49-F238E27FC236}">
                  <a16:creationId xmlns:a16="http://schemas.microsoft.com/office/drawing/2014/main" id="{EC84DD17-A1FF-FF6F-55E1-496490FC9270}"/>
                </a:ext>
              </a:extLst>
            </p:cNvPr>
            <p:cNvPicPr>
              <a:picLocks noChangeAspect="1"/>
            </p:cNvPicPr>
            <p:nvPr/>
          </p:nvPicPr>
          <p:blipFill>
            <a:blip r:embed="rId5"/>
            <a:stretch>
              <a:fillRect/>
            </a:stretch>
          </p:blipFill>
          <p:spPr>
            <a:xfrm>
              <a:off x="7874801" y="5427115"/>
              <a:ext cx="469963" cy="469963"/>
            </a:xfrm>
            <a:prstGeom prst="rect">
              <a:avLst/>
            </a:prstGeom>
          </p:spPr>
        </p:pic>
        <p:pic>
          <p:nvPicPr>
            <p:cNvPr id="10" name="Picture 9">
              <a:extLst>
                <a:ext uri="{FF2B5EF4-FFF2-40B4-BE49-F238E27FC236}">
                  <a16:creationId xmlns:a16="http://schemas.microsoft.com/office/drawing/2014/main" id="{514D0D0D-B7EF-2A02-48C7-57FBDC1BBAC5}"/>
                </a:ext>
              </a:extLst>
            </p:cNvPr>
            <p:cNvPicPr>
              <a:picLocks noChangeAspect="1"/>
            </p:cNvPicPr>
            <p:nvPr/>
          </p:nvPicPr>
          <p:blipFill>
            <a:blip r:embed="rId6"/>
            <a:stretch>
              <a:fillRect/>
            </a:stretch>
          </p:blipFill>
          <p:spPr>
            <a:xfrm>
              <a:off x="8988150" y="5427115"/>
              <a:ext cx="469963" cy="469963"/>
            </a:xfrm>
            <a:prstGeom prst="rect">
              <a:avLst/>
            </a:prstGeom>
          </p:spPr>
        </p:pic>
        <p:pic>
          <p:nvPicPr>
            <p:cNvPr id="11" name="Picture 10">
              <a:extLst>
                <a:ext uri="{FF2B5EF4-FFF2-40B4-BE49-F238E27FC236}">
                  <a16:creationId xmlns:a16="http://schemas.microsoft.com/office/drawing/2014/main" id="{43C1EA7B-B759-2011-3AD0-420402F93DE9}"/>
                </a:ext>
              </a:extLst>
            </p:cNvPr>
            <p:cNvPicPr>
              <a:picLocks noChangeAspect="1"/>
            </p:cNvPicPr>
            <p:nvPr/>
          </p:nvPicPr>
          <p:blipFill>
            <a:blip r:embed="rId4"/>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369ABB57-743E-623D-241C-48315F504A8D}"/>
                </a:ext>
              </a:extLst>
            </p:cNvPr>
            <p:cNvPicPr>
              <a:picLocks noChangeAspect="1"/>
            </p:cNvPicPr>
            <p:nvPr/>
          </p:nvPicPr>
          <p:blipFill>
            <a:blip r:embed="rId5"/>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54EDF641-C589-E75A-0E4E-1C3F1410B5A4}"/>
                </a:ext>
              </a:extLst>
            </p:cNvPr>
            <p:cNvPicPr>
              <a:picLocks noChangeAspect="1"/>
            </p:cNvPicPr>
            <p:nvPr/>
          </p:nvPicPr>
          <p:blipFill>
            <a:blip r:embed="rId6"/>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009584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_Video_Hoạt_Hình_Vườn_Cây" descr="Cartoon of a person standing in front of a group of cartoon children&#10;&#10;AI-generated content may be incorrect.">
            <a:hlinkClick r:id="" action="ppaction://media"/>
            <a:extLst>
              <a:ext uri="{FF2B5EF4-FFF2-40B4-BE49-F238E27FC236}">
                <a16:creationId xmlns:a16="http://schemas.microsoft.com/office/drawing/2014/main" id="{B3060289-5F18-23C4-51C8-FF105661BEE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1446550"/>
          </a:xfrm>
          <a:prstGeom prst="rect">
            <a:avLst/>
          </a:prstGeom>
          <a:solidFill>
            <a:schemeClr val="bg1"/>
          </a:solidFill>
          <a:ln w="38100">
            <a:solidFill>
              <a:schemeClr val="tx1"/>
            </a:solidFill>
          </a:ln>
        </p:spPr>
        <p:txBody>
          <a:bodyPr wrap="square" rtlCol="0">
            <a:spAutoFit/>
          </a:bodyPr>
          <a:lstStyle/>
          <a:p>
            <a:pPr lvl="0" algn="ctr">
              <a:defRPr/>
            </a:pPr>
            <a:r>
              <a:rPr lang="en-US" altLang="zh-CN" sz="4400" b="1" dirty="0">
                <a:solidFill>
                  <a:prstClr val="black"/>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1. </a:t>
            </a:r>
            <a:r>
              <a:rPr lang="vi-VN" altLang="zh-CN" sz="4400" b="1" dirty="0">
                <a:solidFill>
                  <a:prstClr val="black"/>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Trong khu vườn mơ ước bạn nhỏ muốn trồng cây mít để làm gì?</a:t>
            </a: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a:extLst>
              <a:ext uri="{FF2B5EF4-FFF2-40B4-BE49-F238E27FC236}">
                <a16:creationId xmlns:a16="http://schemas.microsoft.com/office/drawing/2014/main" id="{28FE26E8-E7FF-0C46-ABFF-4C58D0EBD15C}"/>
              </a:ext>
            </a:extLst>
          </p:cNvPr>
          <p:cNvSpPr/>
          <p:nvPr/>
        </p:nvSpPr>
        <p:spPr>
          <a:xfrm>
            <a:off x="720090" y="3017520"/>
            <a:ext cx="2503170" cy="1668780"/>
          </a:xfrm>
          <a:prstGeom prst="cloud">
            <a:avLst/>
          </a:prstGeom>
          <a:solidFill>
            <a:srgbClr val="FFFF00"/>
          </a:solidFill>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trồng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05D61E0E-E7BA-FC37-1E2D-CEB6A86773D5}"/>
              </a:ext>
            </a:extLst>
          </p:cNvPr>
          <p:cNvCxnSpPr/>
          <p:nvPr/>
        </p:nvCxnSpPr>
        <p:spPr>
          <a:xfrm>
            <a:off x="3188970" y="3680460"/>
            <a:ext cx="685800" cy="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7661A0D-069A-7634-70D1-52645D9B93D2}"/>
              </a:ext>
            </a:extLst>
          </p:cNvPr>
          <p:cNvSpPr/>
          <p:nvPr/>
        </p:nvSpPr>
        <p:spPr>
          <a:xfrm>
            <a:off x="3863340" y="2491740"/>
            <a:ext cx="1805940" cy="2526030"/>
          </a:xfrm>
          <a:prstGeom prst="rect">
            <a:avLst/>
          </a:prstGeom>
          <a:solidFill>
            <a:srgbClr val="002060"/>
          </a:solidFill>
          <a:ln>
            <a:solidFill>
              <a:srgbClr val="F59D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Cambria" panose="02040503050406030204" pitchFamily="18" charset="0"/>
                <a:ea typeface="Cambria" panose="02040503050406030204" pitchFamily="18" charset="0"/>
              </a:rPr>
              <a:t>Được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cùng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chơi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với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các</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bạn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những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trò</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chơi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tuổi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thơ</a:t>
            </a:r>
            <a:endParaRPr lang="en-US" sz="2400" dirty="0">
              <a:solidFill>
                <a:schemeClr val="bg1"/>
              </a:solidFill>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3D7A333A-9DDF-49D9-236B-3803113AED0F}"/>
              </a:ext>
            </a:extLst>
          </p:cNvPr>
          <p:cNvCxnSpPr>
            <a:cxnSpLocks/>
          </p:cNvCxnSpPr>
          <p:nvPr/>
        </p:nvCxnSpPr>
        <p:spPr>
          <a:xfrm flipV="1">
            <a:off x="5615940" y="2663190"/>
            <a:ext cx="899160" cy="114681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84F68D2-D948-8267-AAAC-A7E43F5420AC}"/>
              </a:ext>
            </a:extLst>
          </p:cNvPr>
          <p:cNvSpPr/>
          <p:nvPr/>
        </p:nvSpPr>
        <p:spPr>
          <a:xfrm>
            <a:off x="6526530" y="2068830"/>
            <a:ext cx="3200400" cy="1005840"/>
          </a:xfrm>
          <a:prstGeom prst="rect">
            <a:avLst/>
          </a:prstGeom>
          <a:solidFill>
            <a:srgbClr val="7030A0"/>
          </a:solidFill>
          <a:ln>
            <a:solidFill>
              <a:srgbClr val="F59D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Cambria" panose="02040503050406030204" pitchFamily="18" charset="0"/>
                <a:ea typeface="Cambria" panose="02040503050406030204" pitchFamily="18" charset="0"/>
              </a:rPr>
              <a:t>Làm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mít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trâu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làm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chong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chóng</a:t>
            </a:r>
            <a:endParaRPr lang="en-US" sz="2400" dirty="0">
              <a:solidFill>
                <a:schemeClr val="bg1"/>
              </a:solidFill>
              <a:latin typeface="Cambria" panose="02040503050406030204" pitchFamily="18" charset="0"/>
              <a:ea typeface="Cambria" panose="02040503050406030204" pitchFamily="18" charset="0"/>
            </a:endParaRPr>
          </a:p>
        </p:txBody>
      </p:sp>
      <p:cxnSp>
        <p:nvCxnSpPr>
          <p:cNvPr id="15" name="Straight Arrow Connector 14">
            <a:extLst>
              <a:ext uri="{FF2B5EF4-FFF2-40B4-BE49-F238E27FC236}">
                <a16:creationId xmlns:a16="http://schemas.microsoft.com/office/drawing/2014/main" id="{939D2726-0288-0C3F-652F-A41D74A1E323}"/>
              </a:ext>
            </a:extLst>
          </p:cNvPr>
          <p:cNvCxnSpPr>
            <a:cxnSpLocks/>
          </p:cNvCxnSpPr>
          <p:nvPr/>
        </p:nvCxnSpPr>
        <p:spPr>
          <a:xfrm>
            <a:off x="5623560" y="3977640"/>
            <a:ext cx="1051560" cy="49149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50437875-593A-1B49-BC71-9B94D67D85ED}"/>
              </a:ext>
            </a:extLst>
          </p:cNvPr>
          <p:cNvSpPr/>
          <p:nvPr/>
        </p:nvSpPr>
        <p:spPr>
          <a:xfrm>
            <a:off x="6686550" y="3874770"/>
            <a:ext cx="3394710" cy="1371600"/>
          </a:xfrm>
          <a:prstGeom prst="rect">
            <a:avLst/>
          </a:prstGeom>
          <a:solidFill>
            <a:srgbClr val="7030A0"/>
          </a:solidFill>
          <a:ln>
            <a:solidFill>
              <a:srgbClr val="F59D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Cambria" panose="02040503050406030204" pitchFamily="18" charset="0"/>
                <a:ea typeface="Cambria" panose="02040503050406030204" pitchFamily="18" charset="0"/>
              </a:rPr>
              <a:t>Làm</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mít</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xâu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thành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vòng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lá</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đội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lên</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đầu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hoá</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thành</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công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chúa</a:t>
            </a:r>
            <a:endParaRPr lang="en-US" sz="2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P spid="1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1200329"/>
          </a:xfrm>
          <a:prstGeom prst="rect">
            <a:avLst/>
          </a:prstGeom>
          <a:solidFill>
            <a:schemeClr val="bg1"/>
          </a:solidFill>
        </p:spPr>
        <p:txBody>
          <a:bodyPr wrap="square" rtlCol="0">
            <a:spAutoFit/>
          </a:bodyPr>
          <a:lstStyle/>
          <a:p>
            <a:pPr lvl="0" algn="ctr">
              <a:defRPr/>
            </a:pPr>
            <a:r>
              <a:rPr lang="en-US" altLang="zh-CN" sz="3600" dirty="0">
                <a:solidFill>
                  <a:prstClr val="black"/>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vi-VN" altLang="zh-CN" sz="3600" dirty="0">
                <a:solidFill>
                  <a:prstClr val="black"/>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Ghép từ ngữ chỉ cây, hoa, lá trong khu vườn tưởng tượng với từ ngữ chỉ đặc điểm của nó?</a:t>
            </a: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451796" y="211879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436123" y="358901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2888226" y="287126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3891116" y="287126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293078" y="282210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25501" y="87215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22928" y="2805099"/>
            <a:ext cx="9358799" cy="2864181"/>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C00000"/>
                </a:solidFill>
                <a:latin typeface="Cambria" panose="02040503050406030204" pitchFamily="18" charset="0"/>
                <a:ea typeface="Cambria" panose="02040503050406030204" pitchFamily="18" charset="0"/>
              </a:rPr>
              <a:t>VD: </a:t>
            </a:r>
            <a:r>
              <a:rPr lang="vi-VN" sz="4400" dirty="0">
                <a:solidFill>
                  <a:srgbClr val="C00000"/>
                </a:solidFill>
                <a:latin typeface="Cambria" panose="02040503050406030204" pitchFamily="18" charset="0"/>
                <a:ea typeface="Cambria" panose="02040503050406030204" pitchFamily="18" charset="0"/>
              </a:rPr>
              <a:t>Em thích cây me. Vì gốc me mát rượi. Lá me non mẹ nấu canh chua thơm ngon. Quả me chín ngâm đường uống thật mát.</a:t>
            </a:r>
            <a:endParaRPr kumimoji="0" lang="en-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28002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8647759" cy="1651606"/>
            <a:chOff x="3141118" y="2249202"/>
            <a:chExt cx="8044672" cy="1651606"/>
          </a:xfrm>
        </p:grpSpPr>
        <p:sp>
          <p:nvSpPr>
            <p:cNvPr id="68" name="矩形 67"/>
            <p:cNvSpPr/>
            <p:nvPr/>
          </p:nvSpPr>
          <p:spPr>
            <a:xfrm>
              <a:off x="4475957" y="2249202"/>
              <a:ext cx="6709833" cy="165160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a:extLst>
            <a:ext uri="{FF2B5EF4-FFF2-40B4-BE49-F238E27FC236}">
              <a16:creationId xmlns:a16="http://schemas.microsoft.com/office/drawing/2014/main" id="{9353EB96-10ED-BF99-E685-442E7753855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B0FC9F4-4247-66C1-7D75-AFA61CD69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a:extLst>
              <a:ext uri="{FF2B5EF4-FFF2-40B4-BE49-F238E27FC236}">
                <a16:creationId xmlns:a16="http://schemas.microsoft.com/office/drawing/2014/main" id="{63C93E1B-1E81-5844-65B5-14C9DB714B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5" y="1840230"/>
            <a:ext cx="4996751" cy="4996751"/>
          </a:xfrm>
          <a:prstGeom prst="rect">
            <a:avLst/>
          </a:prstGeom>
        </p:spPr>
      </p:pic>
      <p:pic>
        <p:nvPicPr>
          <p:cNvPr id="8" name="Picture 7" descr="A blue and orange text&#10;&#10;AI-generated content may be incorrect.">
            <a:extLst>
              <a:ext uri="{FF2B5EF4-FFF2-40B4-BE49-F238E27FC236}">
                <a16:creationId xmlns:a16="http://schemas.microsoft.com/office/drawing/2014/main" id="{81EB00FE-BDCD-29E6-ED59-24A40E1CB6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7260" y="1440180"/>
            <a:ext cx="9749052" cy="3369687"/>
          </a:xfrm>
          <a:prstGeom prst="rect">
            <a:avLst/>
          </a:prstGeom>
        </p:spPr>
      </p:pic>
    </p:spTree>
    <p:extLst>
      <p:ext uri="{BB962C8B-B14F-4D97-AF65-F5344CB8AC3E}">
        <p14:creationId xmlns:p14="http://schemas.microsoft.com/office/powerpoint/2010/main" val="31575848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723" y="304675"/>
            <a:ext cx="6546087" cy="15738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43" y="2533802"/>
            <a:ext cx="11538857" cy="371951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966942" y="777177"/>
            <a:ext cx="527687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Yêu cầu cần đạt</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445342" y="2812555"/>
            <a:ext cx="10097729" cy="341632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bài đọc "Nếu em có một khu vườn". Biết đọc diễn cảm phù hợp với cảm xúc của người viết</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Nhận biết được đặc điểm của khu vườn, của các loại cây thể hiện qua những hình ảnh, bộ phận của cây được miêu tả.</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Hiểu điều tác giả muốn nói: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Thấy được ích lợi mà khu vườn mang lại cho bạn nhỏ, những cảm xúc của bạn nhỏ khi viết về những loại cây thân thuộc trong khu vườn mơ ước của mình.</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Biết và trân trọng mơ ước của bản thân, bạn bè và những người xung quanh.</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DFF1A8B-0CC1-4577-D797-8D7E7B23063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775B6A80-DBC5-BC0E-C19C-A46D8C7C388E}"/>
              </a:ext>
            </a:extLst>
          </p:cNvPr>
          <p:cNvGrpSpPr/>
          <p:nvPr/>
        </p:nvGrpSpPr>
        <p:grpSpPr>
          <a:xfrm>
            <a:off x="913343" y="1375573"/>
            <a:ext cx="3172408" cy="1636095"/>
            <a:chOff x="139959" y="1387023"/>
            <a:chExt cx="3172408" cy="1636095"/>
          </a:xfrm>
        </p:grpSpPr>
        <p:sp>
          <p:nvSpPr>
            <p:cNvPr id="11" name="Rectangle: Rounded Corners 10">
              <a:extLst>
                <a:ext uri="{FF2B5EF4-FFF2-40B4-BE49-F238E27FC236}">
                  <a16:creationId xmlns:a16="http://schemas.microsoft.com/office/drawing/2014/main" id="{482F9374-E8C5-F027-2A51-184D7ABB971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7F1FB8CB-7D8D-7967-B70C-F3F1ADCEE185}"/>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BA76D857-FCAC-52C1-B8EA-B868D4C65FED}"/>
              </a:ext>
            </a:extLst>
          </p:cNvPr>
          <p:cNvGrpSpPr/>
          <p:nvPr/>
        </p:nvGrpSpPr>
        <p:grpSpPr>
          <a:xfrm>
            <a:off x="4197018" y="2681451"/>
            <a:ext cx="3397434" cy="1559458"/>
            <a:chOff x="4424729" y="3902060"/>
            <a:chExt cx="3397434" cy="1559458"/>
          </a:xfrm>
        </p:grpSpPr>
        <p:sp>
          <p:nvSpPr>
            <p:cNvPr id="14" name="Rectangle: Rounded Corners 13">
              <a:extLst>
                <a:ext uri="{FF2B5EF4-FFF2-40B4-BE49-F238E27FC236}">
                  <a16:creationId xmlns:a16="http://schemas.microsoft.com/office/drawing/2014/main" id="{8DB91A50-5F5A-38EA-41E1-ECD15F50FB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0B14334-2D39-BA61-2D65-8FB6F303EBB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7DAB44B0-4770-48E5-82D5-BE4D4A8463EF}"/>
              </a:ext>
            </a:extLst>
          </p:cNvPr>
          <p:cNvGrpSpPr/>
          <p:nvPr/>
        </p:nvGrpSpPr>
        <p:grpSpPr>
          <a:xfrm>
            <a:off x="8121086" y="1657744"/>
            <a:ext cx="3329164" cy="1371679"/>
            <a:chOff x="8110962" y="1828720"/>
            <a:chExt cx="3329164" cy="1371679"/>
          </a:xfrm>
        </p:grpSpPr>
        <p:sp>
          <p:nvSpPr>
            <p:cNvPr id="17" name="Rectangle: Rounded Corners 16">
              <a:extLst>
                <a:ext uri="{FF2B5EF4-FFF2-40B4-BE49-F238E27FC236}">
                  <a16:creationId xmlns:a16="http://schemas.microsoft.com/office/drawing/2014/main" id="{6B7672D1-9DBF-0E63-9F1F-1B6E8981BFF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94F7F417-099C-7DEE-89AD-DA2B619512AF}"/>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078B4DFE-FFDA-B9D3-D338-EFB845B28ED2}"/>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20" name="Picture 19">
            <a:extLst>
              <a:ext uri="{FF2B5EF4-FFF2-40B4-BE49-F238E27FC236}">
                <a16:creationId xmlns:a16="http://schemas.microsoft.com/office/drawing/2014/main" id="{EB9FB793-4937-DC4A-1B7E-AE95793E14E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0879452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ếu Em Có Một Khu Vườn  Bài đọc Tuần 15 Tiếng Việt lớp 4 - Sách Kết nối tri thức với cuộc sống - YouTube">
            <a:hlinkClick r:id="" action="ppaction://media"/>
            <a:extLst>
              <a:ext uri="{FF2B5EF4-FFF2-40B4-BE49-F238E27FC236}">
                <a16:creationId xmlns:a16="http://schemas.microsoft.com/office/drawing/2014/main" id="{C9C44DEB-E5A6-1C97-78A4-F50E6303BEE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1239439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a:extLst>
            <a:ext uri="{FF2B5EF4-FFF2-40B4-BE49-F238E27FC236}">
              <a16:creationId xmlns:a16="http://schemas.microsoft.com/office/drawing/2014/main" id="{0B5B8E83-2DC2-D2A0-A632-8C1C69601AFA}"/>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AAD7D0CB-CE91-963E-D8E0-0F72AABBC223}"/>
              </a:ext>
            </a:extLst>
          </p:cNvPr>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AutoShape 2">
            <a:extLst>
              <a:ext uri="{FF2B5EF4-FFF2-40B4-BE49-F238E27FC236}">
                <a16:creationId xmlns:a16="http://schemas.microsoft.com/office/drawing/2014/main" id="{D93708F6-D465-0F88-DEED-4B7B28AC0196}"/>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4"/>
            <a:extLst>
              <a:ext uri="{FF2B5EF4-FFF2-40B4-BE49-F238E27FC236}">
                <a16:creationId xmlns:a16="http://schemas.microsoft.com/office/drawing/2014/main" id="{DA545BA6-990D-BDCD-B777-18B1E848472F}"/>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B60B85AC-A962-346E-F455-FF814833C520}"/>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a:extLst>
              <a:ext uri="{FF2B5EF4-FFF2-40B4-BE49-F238E27FC236}">
                <a16:creationId xmlns:a16="http://schemas.microsoft.com/office/drawing/2014/main" id="{A7A56A6D-07B7-011D-29A5-11B7BA99F48B}"/>
              </a:ext>
            </a:extLst>
          </p:cNvPr>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8EE6AEB5-2A4E-390F-A959-9ABE72EE8E70}"/>
              </a:ext>
            </a:extLst>
          </p:cNvPr>
          <p:cNvPicPr>
            <a:picLocks noChangeAspect="1"/>
          </p:cNvPicPr>
          <p:nvPr/>
        </p:nvPicPr>
        <p:blipFill>
          <a:blip r:embed="rId5"/>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3475746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2033</Words>
  <Application>Microsoft Office PowerPoint</Application>
  <PresentationFormat>Widescreen</PresentationFormat>
  <Paragraphs>135</Paragraphs>
  <Slides>32</Slides>
  <Notes>30</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等线</vt:lpstr>
      <vt:lpstr>字魂17号-萌趣果冻体</vt:lpstr>
      <vt:lpstr>#9SLIDE03 SFU FUTURA_05 EXTRABO</vt:lpstr>
      <vt:lpstr>Arial</vt:lpstr>
      <vt:lpstr>Calibri</vt:lpstr>
      <vt:lpstr>Calibri Light</vt:lpstr>
      <vt:lpstr>Cambria</vt:lpstr>
      <vt:lpstr>Segoe UI Historic</vt:lpstr>
      <vt:lpstr>Times New Roman</vt:lpstr>
      <vt:lpstr>Office 主题​​</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2023-10-09T15:42:04Z</dcterms:created>
  <dcterms:modified xsi:type="dcterms:W3CDTF">2025-11-22T02:01:21Z</dcterms:modified>
</cp:coreProperties>
</file>