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86" r:id="rId3"/>
  </p:sldMasterIdLst>
  <p:notesMasterIdLst>
    <p:notesMasterId r:id="rId15"/>
  </p:notesMasterIdLst>
  <p:handoutMasterIdLst>
    <p:handoutMasterId r:id="rId16"/>
  </p:handoutMasterIdLst>
  <p:sldIdLst>
    <p:sldId id="305" r:id="rId4"/>
    <p:sldId id="257" r:id="rId5"/>
    <p:sldId id="278" r:id="rId6"/>
    <p:sldId id="274" r:id="rId7"/>
    <p:sldId id="280" r:id="rId8"/>
    <p:sldId id="283" r:id="rId9"/>
    <p:sldId id="260" r:id="rId10"/>
    <p:sldId id="288" r:id="rId11"/>
    <p:sldId id="272" r:id="rId12"/>
    <p:sldId id="307" r:id="rId13"/>
    <p:sldId id="300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A3"/>
    <a:srgbClr val="BFE5B9"/>
    <a:srgbClr val="1C3D17"/>
    <a:srgbClr val="35762C"/>
    <a:srgbClr val="B400B4"/>
    <a:srgbClr val="9223CF"/>
    <a:srgbClr val="0DC004"/>
    <a:srgbClr val="09F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58"/>
    <p:restoredTop sz="86379"/>
  </p:normalViewPr>
  <p:slideViewPr>
    <p:cSldViewPr showGuides="1">
      <p:cViewPr varScale="1">
        <p:scale>
          <a:sx n="46" d="100"/>
          <a:sy n="46" d="100"/>
        </p:scale>
        <p:origin x="62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479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4588" y="687388"/>
            <a:ext cx="4568825" cy="342582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907176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2</a:t>
            </a:fld>
            <a:endParaRPr lang="en-US" sz="1200" dirty="0"/>
          </a:p>
        </p:txBody>
      </p:sp>
      <p:sp>
        <p:nvSpPr>
          <p:cNvPr id="27651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3</a:t>
            </a:fld>
            <a:endParaRPr lang="en-US" sz="1200" dirty="0"/>
          </a:p>
        </p:txBody>
      </p:sp>
      <p:sp>
        <p:nvSpPr>
          <p:cNvPr id="2867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4</a:t>
            </a:fld>
            <a:endParaRPr lang="en-US" sz="1200" dirty="0"/>
          </a:p>
        </p:txBody>
      </p:sp>
      <p:sp>
        <p:nvSpPr>
          <p:cNvPr id="2969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970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5</a:t>
            </a:fld>
            <a:endParaRPr lang="en-US" sz="1200" dirty="0"/>
          </a:p>
        </p:txBody>
      </p:sp>
      <p:sp>
        <p:nvSpPr>
          <p:cNvPr id="307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48B9-CBCA-4CF8-8537-8D4D1E354C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E334E-713C-41A8-9577-58347C982A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342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B0CA-8F97-411B-A196-6B71EF0232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D5FB-6651-4429-B9E6-4F5C31AB30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493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8364-AAD8-434E-BFD5-58B9620B14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C267-72AD-4486-9132-9A104012E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981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437C-FE91-4AD8-B93B-88F95A4844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D17B7-F784-4AF5-B1A1-9D0B21757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316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782D-5FE5-486F-B3F0-9AAFB36098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E7FF-DD9D-4E4E-8705-A58AE425ED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6011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E0CC-A0F0-4F00-8F04-122AFF285CE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E0FBF-D4A9-4CAD-B0AC-A088A7DAE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2179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69173-D539-464E-BAC4-A817D4F974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4276B-3871-4E2C-8DF3-D593DC448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694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C3327-21DA-44A3-862E-AF3EBA3877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3EAF-2007-422B-9648-51D9E29FE4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46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1B0-A5F9-4EDA-B5DF-101D2E3A2A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3CA91-856F-4395-8896-43AA8DFD6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460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31981-D28A-4312-966C-C1C24FC6A3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55BFF-7984-4C61-91E6-BEC66B094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30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7910-82C2-41F8-848D-351239D2F1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AC385-1C0D-42B3-A5DC-324B02423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290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48B9-CBCA-4CF8-8537-8D4D1E354C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E334E-713C-41A8-9577-58347C982A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303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B0CA-8F97-411B-A196-6B71EF0232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D5FB-6651-4429-B9E6-4F5C31AB30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6878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8364-AAD8-434E-BFD5-58B9620B14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C267-72AD-4486-9132-9A104012E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3548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437C-FE91-4AD8-B93B-88F95A4844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D17B7-F784-4AF5-B1A1-9D0B21757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930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782D-5FE5-486F-B3F0-9AAFB36098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E7FF-DD9D-4E4E-8705-A58AE425ED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285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E0CC-A0F0-4F00-8F04-122AFF285CE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E0FBF-D4A9-4CAD-B0AC-A088A7DAE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77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69173-D539-464E-BAC4-A817D4F974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4276B-3871-4E2C-8DF3-D593DC448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7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C3327-21DA-44A3-862E-AF3EBA3877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3EAF-2007-422B-9648-51D9E29FE4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307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1B0-A5F9-4EDA-B5DF-101D2E3A2A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3CA91-856F-4395-8896-43AA8DFD6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4837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31981-D28A-4312-966C-C1C24FC6A3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55BFF-7984-4C61-91E6-BEC66B094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4339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7910-82C2-41F8-848D-351239D2F1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AC385-1C0D-42B3-A5DC-324B02423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16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vi-VN" altLang="x-none" dirty="0"/>
              <a:t>Bấm &amp; sửa kiểu tiêu đề</a:t>
            </a:r>
            <a:endParaRPr dirty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vi-VN" altLang="x-none" dirty="0"/>
              <a:t>Bấm &amp; sửa kiểu tiêu đề</a:t>
            </a:r>
          </a:p>
          <a:p>
            <a:pPr lvl="1"/>
            <a:r>
              <a:rPr lang="vi-VN" altLang="x-none" dirty="0"/>
              <a:t>Mức hai</a:t>
            </a:r>
          </a:p>
          <a:p>
            <a:pPr lvl="2"/>
            <a:r>
              <a:rPr lang="vi-VN" altLang="x-none" dirty="0"/>
              <a:t>Mức ba</a:t>
            </a:r>
          </a:p>
          <a:p>
            <a:pPr lvl="3"/>
            <a:r>
              <a:rPr lang="vi-VN" altLang="x-none" dirty="0"/>
              <a:t>Mức bốn</a:t>
            </a:r>
          </a:p>
          <a:p>
            <a:pPr lvl="4"/>
            <a:r>
              <a:rPr lang="vi-VN" altLang="x-none" dirty="0"/>
              <a:t>Mức năm</a:t>
            </a:r>
            <a:endParaRPr dirty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3EAF7-5E4B-45F5-AFE1-02D3A6DD7D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D1C5518-46B3-48E8-9E5F-96C4F2190E18}" type="slidenum">
              <a:rPr lang="en-US" altLang="en-US" smtClean="0">
                <a:cs typeface="Arial" charset="0"/>
              </a:rPr>
              <a:pPr/>
              <a:t>‹#›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64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3EAF7-5E4B-45F5-AFE1-02D3A6DD7D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D1C5518-46B3-48E8-9E5F-96C4F2190E18}" type="slidenum">
              <a:rPr lang="en-US" altLang="en-US" smtClean="0">
                <a:cs typeface="Arial" charset="0"/>
              </a:rPr>
              <a:pPr/>
              <a:t>‹#›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0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1.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Trạng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ngữ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sau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bổ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sung ý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nghĩa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gì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cho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Vì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sự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an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toàn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của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mình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chúng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ta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phải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đội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mũ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bảo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hiểm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khi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xe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máy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A.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nơi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chốn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B.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nguyên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nhân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C.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mục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đích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2.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Trạng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ngữ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sau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là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vườn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sân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hoa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đua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nhau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khoe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sắc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A.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vườn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B.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vườn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C.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81000"/>
            <a:ext cx="4876800" cy="1143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KHỞI ĐỘNG</a:t>
            </a:r>
            <a:endParaRPr lang="en-US" sz="20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27038" y="40386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427038" y="5897563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5015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1.  Bằng giọng nói nhẹ nhàng, cô giáo giảng bài cho chúng em.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A.  Bằng giọng nói nhẹ nhàng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B.  Cô giáo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C.  Giảng bài cho chúng em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2. Với tiếng gáy của mình, chú gà gọi cả </a:t>
            </a:r>
            <a:r>
              <a:rPr lang="vi-VN" altLang="en-US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 thức dậy.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A.   Chú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B.   Gọi cả </a:t>
            </a:r>
            <a:r>
              <a:rPr lang="vi-VN" altLang="en-US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 thức dậy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C.   Với tiếng gáy của mình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381000"/>
            <a:ext cx="4876800" cy="1143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TRÒ CH</a:t>
            </a:r>
            <a:r>
              <a:rPr lang="vi-VN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Ơ</a:t>
            </a:r>
            <a:r>
              <a:rPr lang="en-US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I: TÌM ĐỊA CHỈ ĐÚNG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55626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1247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4"/>
          <p:cNvGrpSpPr/>
          <p:nvPr/>
        </p:nvGrpSpPr>
        <p:grpSpPr>
          <a:xfrm>
            <a:off x="0" y="0"/>
            <a:ext cx="9144000" cy="6858000"/>
            <a:chOff x="0" y="-19"/>
            <a:chExt cx="5760" cy="4377"/>
          </a:xfrm>
        </p:grpSpPr>
        <p:pic>
          <p:nvPicPr>
            <p:cNvPr id="25605" name="Picture 5" descr="flower[1][1][1][1]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3458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5606" name="Picture 6" descr="flower[1][1][1][1]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>
              <a:off x="-1996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5607" name="Picture 7" descr="flower[1][1][1][1]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397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5608" name="Picture 8" descr="flower[1][1][1][1]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-1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5603" name="Picture 9" descr="FLOW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962402"/>
            <a:ext cx="4419600" cy="2060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WordArt 21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8153400" cy="51054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Chúc</a:t>
            </a:r>
            <a:r>
              <a:rPr kumimoji="0" lang="en-US" sz="28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8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các</a:t>
            </a:r>
            <a:r>
              <a:rPr kumimoji="0" lang="en-US" sz="28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8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em</a:t>
            </a:r>
            <a:r>
              <a:rPr kumimoji="0" lang="en-US" sz="28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vi-VN" altLang="en-US" sz="28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học tốt</a:t>
            </a:r>
            <a:r>
              <a:rPr kumimoji="0" lang="en-US" sz="28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800" b="1" i="0" u="none" strike="noStrike" kern="10" cap="none" spc="0" normalizeH="0" baseline="0" noProof="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! </a:t>
            </a:r>
            <a:endParaRPr kumimoji="0" lang="en-US" sz="2800" b="1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800" b="0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800" b="0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</a:ln>
              <a:solidFill>
                <a:schemeClr val="tx1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  <p:pic>
        <p:nvPicPr>
          <p:cNvPr id="26628" name="Picture 4" descr="v93HGhni6z-Qs-wAONh61-dAkFWmK_-F"/>
          <p:cNvPicPr>
            <a:picLocks noGrp="1" noChangeAspect="1"/>
          </p:cNvPicPr>
          <p:nvPr>
            <p:ph idx="1"/>
          </p:nvPr>
        </p:nvPicPr>
        <p:blipFill>
          <a:blip r:embed="rId4"/>
          <a:srcRect l="33803" t="12051"/>
          <a:stretch>
            <a:fillRect/>
          </a:stretch>
        </p:blipFill>
        <p:spPr>
          <a:xfrm>
            <a:off x="353060" y="2910206"/>
            <a:ext cx="7948930" cy="3559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/>
          <p:nvPr/>
        </p:nvSpPr>
        <p:spPr>
          <a:xfrm>
            <a:off x="0" y="914401"/>
            <a:ext cx="9144000" cy="334617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1. Trạng ngữ được in nghiêng trong các câu sau trả lời cho câu hỏi gì ? </a:t>
            </a:r>
          </a:p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dirty="0">
                <a:latin typeface="Times New Roman" panose="02020603050405020304" pitchFamily="18" charset="0"/>
              </a:rPr>
              <a:t>a)</a:t>
            </a:r>
            <a:r>
              <a:rPr b="1"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</a:t>
            </a:r>
          </a:p>
          <a:p>
            <a:pPr>
              <a:spcBef>
                <a:spcPct val="55000"/>
              </a:spcBef>
            </a:pPr>
            <a:r>
              <a:rPr b="1" dirty="0">
                <a:latin typeface="Times New Roman" panose="02020603050405020304" pitchFamily="18" charset="0"/>
              </a:rPr>
              <a:t>   </a:t>
            </a:r>
            <a:r>
              <a:rPr dirty="0">
                <a:latin typeface="Times New Roman" panose="02020603050405020304" pitchFamily="18" charset="0"/>
              </a:rPr>
              <a:t>b)</a:t>
            </a:r>
            <a:r>
              <a:rPr b="1"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3075" name="WordArt 3"/>
          <p:cNvSpPr>
            <a:spLocks noTextEdit="1"/>
          </p:cNvSpPr>
          <p:nvPr/>
        </p:nvSpPr>
        <p:spPr>
          <a:xfrm>
            <a:off x="3605215" y="228600"/>
            <a:ext cx="1933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Nhận xét</a:t>
            </a:r>
          </a:p>
        </p:txBody>
      </p:sp>
      <p:sp>
        <p:nvSpPr>
          <p:cNvPr id="6152" name="AutoShape 8"/>
          <p:cNvSpPr/>
          <p:nvPr/>
        </p:nvSpPr>
        <p:spPr>
          <a:xfrm>
            <a:off x="533400" y="4953000"/>
            <a:ext cx="3657600" cy="1600200"/>
          </a:xfrm>
          <a:prstGeom prst="flowChartTerminator">
            <a:avLst/>
          </a:prstGeom>
          <a:solidFill>
            <a:schemeClr val="bg1"/>
          </a:solidFill>
          <a:ln w="57150" cap="flat" cmpd="thickThin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- Gạch chân trạng ngữ.</a:t>
            </a:r>
          </a:p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- Đặt câu hỏi cho trạng</a:t>
            </a:r>
          </a:p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ngữ đó.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6154" name="AutoShape 10"/>
          <p:cNvSpPr/>
          <p:nvPr/>
        </p:nvSpPr>
        <p:spPr>
          <a:xfrm>
            <a:off x="6248400" y="4572000"/>
            <a:ext cx="2209800" cy="2286000"/>
          </a:xfrm>
          <a:prstGeom prst="flowChartDecision">
            <a:avLst/>
          </a:prstGeom>
          <a:solidFill>
            <a:srgbClr val="00CCFF"/>
          </a:solidFill>
          <a:ln w="57150" cap="flat" cmpd="thinThick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pPr algn="ctr"/>
            <a:r>
              <a:rPr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Nhóm</a:t>
            </a:r>
            <a:endParaRPr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26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TG : 2 phút</a:t>
            </a:r>
          </a:p>
        </p:txBody>
      </p:sp>
      <p:sp>
        <p:nvSpPr>
          <p:cNvPr id="6156" name="AutoShape 12"/>
          <p:cNvSpPr/>
          <p:nvPr/>
        </p:nvSpPr>
        <p:spPr>
          <a:xfrm>
            <a:off x="4495800" y="5334000"/>
            <a:ext cx="1600200" cy="762000"/>
          </a:xfrm>
          <a:prstGeom prst="notchedRightArrow">
            <a:avLst>
              <a:gd name="adj1" fmla="val 50000"/>
              <a:gd name="adj2" fmla="val 52500"/>
            </a:avLst>
          </a:prstGeom>
          <a:solidFill>
            <a:schemeClr val="bg1"/>
          </a:solidFill>
          <a:ln w="57150" cap="flat" cmpd="thickThin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7" name="Line 13"/>
          <p:cNvSpPr/>
          <p:nvPr/>
        </p:nvSpPr>
        <p:spPr>
          <a:xfrm>
            <a:off x="609600" y="1447800"/>
            <a:ext cx="4572000" cy="0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158" name="Line 14"/>
          <p:cNvSpPr/>
          <p:nvPr/>
        </p:nvSpPr>
        <p:spPr>
          <a:xfrm>
            <a:off x="152400" y="1905000"/>
            <a:ext cx="3505200" cy="0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9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2" grpId="0" animBg="1"/>
      <p:bldP spid="6154" grpId="0" animBg="1"/>
      <p:bldP spid="6156" grpId="0" animBg="1"/>
      <p:bldP spid="615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/>
          <p:nvPr/>
        </p:nvSpPr>
        <p:spPr>
          <a:xfrm>
            <a:off x="0" y="228602"/>
            <a:ext cx="9144000" cy="2247411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1. Trạng ngữ được in nghiêng trong các câu sau trả lời cho câu hỏi gì ? </a:t>
            </a:r>
          </a:p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</a:t>
            </a:r>
          </a:p>
        </p:txBody>
      </p:sp>
      <p:sp>
        <p:nvSpPr>
          <p:cNvPr id="33799" name="Line 7"/>
          <p:cNvSpPr/>
          <p:nvPr/>
        </p:nvSpPr>
        <p:spPr>
          <a:xfrm>
            <a:off x="762000" y="1981200"/>
            <a:ext cx="5029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800" name="Line 8"/>
          <p:cNvSpPr/>
          <p:nvPr/>
        </p:nvSpPr>
        <p:spPr>
          <a:xfrm>
            <a:off x="762000" y="4876800"/>
            <a:ext cx="39624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801" name="Text Box 9"/>
          <p:cNvSpPr txBox="1"/>
          <p:nvPr/>
        </p:nvSpPr>
        <p:spPr>
          <a:xfrm>
            <a:off x="0" y="2667001"/>
            <a:ext cx="9094788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	   </a:t>
            </a:r>
            <a:r>
              <a:rPr dirty="0">
                <a:latin typeface="Times New Roman" panose="02020603050405020304" pitchFamily="18" charset="0"/>
              </a:rPr>
              <a:t> Trạng Quỳnh đã giúp chúa Trịnh hiểu vì sao chúa thường ăn không ngon miệng </a:t>
            </a:r>
            <a:r>
              <a:rPr b="1" i="1" dirty="0">
                <a:latin typeface="Times New Roman" panose="02020603050405020304" pitchFamily="18" charset="0"/>
              </a:rPr>
              <a:t>bằng cái gì ?</a:t>
            </a:r>
          </a:p>
        </p:txBody>
      </p:sp>
      <p:sp>
        <p:nvSpPr>
          <p:cNvPr id="4102" name="Rectangle 10"/>
          <p:cNvSpPr/>
          <p:nvPr/>
        </p:nvSpPr>
        <p:spPr>
          <a:xfrm>
            <a:off x="0" y="4419600"/>
            <a:ext cx="9144000" cy="95475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b="1" dirty="0">
                <a:latin typeface="Times New Roman" panose="02020603050405020304" pitchFamily="18" charset="0"/>
              </a:rPr>
              <a:t>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33803" name="Text Box 11"/>
          <p:cNvSpPr txBox="1"/>
          <p:nvPr/>
        </p:nvSpPr>
        <p:spPr>
          <a:xfrm>
            <a:off x="0" y="5530850"/>
            <a:ext cx="9094788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	   </a:t>
            </a:r>
            <a:r>
              <a:rPr dirty="0">
                <a:latin typeface="Times New Roman" panose="02020603050405020304" pitchFamily="18" charset="0"/>
              </a:rPr>
              <a:t> Nhà ảo thuật đã tạo nên những tiết mục rất đặc sắc </a:t>
            </a:r>
            <a:r>
              <a:rPr b="1" i="1" dirty="0">
                <a:latin typeface="Times New Roman" panose="02020603050405020304" pitchFamily="18" charset="0"/>
              </a:rPr>
              <a:t>với cái gì ?</a:t>
            </a:r>
          </a:p>
        </p:txBody>
      </p:sp>
      <p:sp>
        <p:nvSpPr>
          <p:cNvPr id="33804" name="AutoShape 12"/>
          <p:cNvSpPr/>
          <p:nvPr/>
        </p:nvSpPr>
        <p:spPr>
          <a:xfrm>
            <a:off x="228600" y="2819400"/>
            <a:ext cx="609600" cy="3048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 cap="flat" cmpd="thickThin">
            <a:solidFill>
              <a:schemeClr val="accent2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805" name="AutoShape 13"/>
          <p:cNvSpPr/>
          <p:nvPr/>
        </p:nvSpPr>
        <p:spPr>
          <a:xfrm>
            <a:off x="228600" y="5638800"/>
            <a:ext cx="609600" cy="3048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 cap="flat" cmpd="thickThin">
            <a:solidFill>
              <a:schemeClr val="accent2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806" name="Text Box 14"/>
          <p:cNvSpPr txBox="1"/>
          <p:nvPr/>
        </p:nvSpPr>
        <p:spPr>
          <a:xfrm>
            <a:off x="0" y="2667000"/>
            <a:ext cx="9094788" cy="52322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Câu hỏi:</a:t>
            </a:r>
            <a:endParaRPr b="1" i="1" dirty="0">
              <a:latin typeface="Times New Roman" panose="02020603050405020304" pitchFamily="18" charset="0"/>
            </a:endParaRPr>
          </a:p>
        </p:txBody>
      </p:sp>
      <p:sp>
        <p:nvSpPr>
          <p:cNvPr id="33807" name="Text Box 15"/>
          <p:cNvSpPr txBox="1"/>
          <p:nvPr/>
        </p:nvSpPr>
        <p:spPr>
          <a:xfrm>
            <a:off x="0" y="5530851"/>
            <a:ext cx="9094788" cy="52322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Câu hỏi:</a:t>
            </a:r>
            <a:endParaRPr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/>
      <p:bldP spid="33803" grpId="0"/>
      <p:bldP spid="33804" grpId="0" animBg="1"/>
      <p:bldP spid="33805" grpId="0" animBg="1"/>
      <p:bldP spid="33806" grpId="0"/>
      <p:bldP spid="338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TextEdit="1"/>
          </p:cNvSpPr>
          <p:nvPr/>
        </p:nvSpPr>
        <p:spPr>
          <a:xfrm>
            <a:off x="3781427" y="76200"/>
            <a:ext cx="1933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Nhận xét</a:t>
            </a:r>
          </a:p>
        </p:txBody>
      </p:sp>
      <p:sp>
        <p:nvSpPr>
          <p:cNvPr id="28677" name="Rectangle 5"/>
          <p:cNvSpPr/>
          <p:nvPr/>
        </p:nvSpPr>
        <p:spPr>
          <a:xfrm>
            <a:off x="76200" y="2895600"/>
            <a:ext cx="9144000" cy="585418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2. Các trạng ngữ trên bổ sung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thông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tin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gì </a:t>
            </a:r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cho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?</a:t>
            </a:r>
            <a:endParaRPr sz="32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8" name="Text Box 6"/>
          <p:cNvSpPr txBox="1"/>
          <p:nvPr/>
        </p:nvSpPr>
        <p:spPr>
          <a:xfrm>
            <a:off x="49215" y="3581401"/>
            <a:ext cx="9094787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dirty="0">
                <a:latin typeface="Times New Roman" panose="02020603050405020304" pitchFamily="18" charset="0"/>
              </a:rPr>
              <a:t>Các trạng ngữ trên bổ sung </a:t>
            </a:r>
            <a:r>
              <a:rPr lang="en-US" dirty="0" err="1" smtClean="0">
                <a:latin typeface="Times New Roman" panose="02020603050405020304" pitchFamily="18" charset="0"/>
              </a:rPr>
              <a:t>thông</a:t>
            </a:r>
            <a:r>
              <a:rPr lang="en-US" dirty="0" smtClean="0">
                <a:latin typeface="Times New Roman" panose="02020603050405020304" pitchFamily="18" charset="0"/>
              </a:rPr>
              <a:t> tin </a:t>
            </a:r>
            <a:r>
              <a:rPr lang="en-US" dirty="0" err="1" smtClean="0">
                <a:latin typeface="Times New Roman" panose="02020603050405020304" pitchFamily="18" charset="0"/>
              </a:rPr>
              <a:t>về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dirty="0" err="1" smtClean="0">
                <a:latin typeface="Times New Roman" panose="02020603050405020304" pitchFamily="18" charset="0"/>
              </a:rPr>
              <a:t>phương</a:t>
            </a:r>
            <a:r>
              <a:rPr dirty="0" smtClean="0">
                <a:latin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</a:rPr>
              <a:t>tiện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thực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hoạt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động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nói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đến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dirty="0" err="1" smtClean="0">
                <a:latin typeface="Times New Roman" panose="02020603050405020304" pitchFamily="18" charset="0"/>
              </a:rPr>
              <a:t>trong</a:t>
            </a:r>
            <a:r>
              <a:rPr dirty="0" smtClean="0">
                <a:latin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</a:rPr>
              <a:t>câu.</a:t>
            </a:r>
          </a:p>
        </p:txBody>
      </p:sp>
      <p:sp>
        <p:nvSpPr>
          <p:cNvPr id="28680" name="Rectangle 8"/>
          <p:cNvSpPr/>
          <p:nvPr/>
        </p:nvSpPr>
        <p:spPr>
          <a:xfrm>
            <a:off x="76200" y="4572000"/>
            <a:ext cx="9144000" cy="107786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pPr indent="405130"/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Theo em các trạng ngữ trên được gọi là trạng ngữ gì ?</a:t>
            </a:r>
          </a:p>
        </p:txBody>
      </p:sp>
      <p:sp>
        <p:nvSpPr>
          <p:cNvPr id="28681" name="Text Box 9"/>
          <p:cNvSpPr txBox="1"/>
          <p:nvPr/>
        </p:nvSpPr>
        <p:spPr>
          <a:xfrm>
            <a:off x="49215" y="5759450"/>
            <a:ext cx="9094787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dirty="0">
                <a:latin typeface="Times New Roman" panose="02020603050405020304" pitchFamily="18" charset="0"/>
              </a:rPr>
              <a:t>Các trạng ngữ trên được gọi là </a:t>
            </a:r>
            <a:r>
              <a:rPr b="1" dirty="0">
                <a:latin typeface="Times New Roman" panose="02020603050405020304" pitchFamily="18" charset="0"/>
              </a:rPr>
              <a:t>Trạng ngữ chỉ phương tiện cho câu</a:t>
            </a:r>
          </a:p>
        </p:txBody>
      </p:sp>
      <p:sp>
        <p:nvSpPr>
          <p:cNvPr id="5127" name="Rectangle 10"/>
          <p:cNvSpPr/>
          <p:nvPr/>
        </p:nvSpPr>
        <p:spPr>
          <a:xfrm>
            <a:off x="0" y="668338"/>
            <a:ext cx="9144000" cy="209352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 </a:t>
            </a:r>
          </a:p>
          <a:p>
            <a:pPr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 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5128" name="Line 11"/>
          <p:cNvSpPr/>
          <p:nvPr/>
        </p:nvSpPr>
        <p:spPr>
          <a:xfrm>
            <a:off x="762000" y="1192213"/>
            <a:ext cx="5029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29" name="Line 12"/>
          <p:cNvSpPr/>
          <p:nvPr/>
        </p:nvSpPr>
        <p:spPr>
          <a:xfrm>
            <a:off x="762000" y="2259013"/>
            <a:ext cx="39624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8687" name="Rectangle 15"/>
          <p:cNvSpPr/>
          <p:nvPr/>
        </p:nvSpPr>
        <p:spPr>
          <a:xfrm>
            <a:off x="762000" y="762000"/>
            <a:ext cx="5181600" cy="4572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8" grpId="0"/>
      <p:bldP spid="28680" grpId="0"/>
      <p:bldP spid="28681" grpId="0"/>
      <p:bldP spid="28687" grpId="0" animBg="1"/>
      <p:bldP spid="2868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/>
          <p:nvPr/>
        </p:nvSpPr>
        <p:spPr>
          <a:xfrm>
            <a:off x="-76200" y="928688"/>
            <a:ext cx="9525000" cy="4595746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 </a:t>
            </a:r>
          </a:p>
          <a:p>
            <a:pPr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 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  <a:p>
            <a:pPr>
              <a:spcBef>
                <a:spcPct val="50000"/>
              </a:spcBef>
              <a:spcAft>
                <a:spcPct val="45000"/>
              </a:spcAft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b="1" dirty="0">
                <a:latin typeface="Times New Roman" panose="02020603050405020304" pitchFamily="18" charset="0"/>
              </a:rPr>
              <a:t>c)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Bằng đôi chân kì diệu</a:t>
            </a:r>
            <a:r>
              <a:rPr dirty="0">
                <a:latin typeface="Times New Roman" panose="02020603050405020304" pitchFamily="18" charset="0"/>
              </a:rPr>
              <a:t>, cô bé đã có những bài viết rất đẹp.</a:t>
            </a:r>
          </a:p>
          <a:p>
            <a:pPr>
              <a:spcBef>
                <a:spcPct val="50000"/>
              </a:spcBef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b="1" dirty="0">
                <a:latin typeface="Times New Roman" panose="02020603050405020304" pitchFamily="18" charset="0"/>
              </a:rPr>
              <a:t>d)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Với quyết tâm cao độ</a:t>
            </a:r>
            <a:r>
              <a:rPr dirty="0">
                <a:latin typeface="Times New Roman" panose="02020603050405020304" pitchFamily="18" charset="0"/>
              </a:rPr>
              <a:t>, bạn Ngọc đã vươn lên trở thành học sinh giỏi của lớp.</a:t>
            </a:r>
          </a:p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36872" name="Text Box 8"/>
          <p:cNvSpPr txBox="1"/>
          <p:nvPr/>
        </p:nvSpPr>
        <p:spPr>
          <a:xfrm>
            <a:off x="0" y="76202"/>
            <a:ext cx="8839200" cy="1015663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sz="30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Em nhận biết trạng ngữ chỉ phương tiện qua dấu hiệu nào ?                               </a:t>
            </a:r>
            <a:endParaRPr sz="3000" b="1" u="sng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3" name="Text Box 9"/>
          <p:cNvSpPr txBox="1"/>
          <p:nvPr/>
        </p:nvSpPr>
        <p:spPr>
          <a:xfrm>
            <a:off x="0" y="4876801"/>
            <a:ext cx="9144000" cy="55399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05130"/>
            <a:r>
              <a:rPr sz="30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Trạng ngữ chỉ phương tiện trả lời cho câu hỏi nào ?</a:t>
            </a:r>
          </a:p>
        </p:txBody>
      </p:sp>
      <p:sp>
        <p:nvSpPr>
          <p:cNvPr id="36874" name="Text Box 10"/>
          <p:cNvSpPr txBox="1"/>
          <p:nvPr/>
        </p:nvSpPr>
        <p:spPr>
          <a:xfrm>
            <a:off x="76200" y="5516564"/>
            <a:ext cx="9144000" cy="104644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sz="3000" dirty="0">
                <a:latin typeface="Times New Roman" panose="02020603050405020304" pitchFamily="18" charset="0"/>
              </a:rPr>
              <a:t>Trạng ngữ chỉ phương tiện trả lời cho các câu hỏi :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sz="3200" b="1" i="1" dirty="0">
                <a:latin typeface="Times New Roman" panose="02020603050405020304" pitchFamily="18" charset="0"/>
              </a:rPr>
              <a:t>Bằng cái gì ?, Với cái </a:t>
            </a:r>
            <a:r>
              <a:rPr sz="3200" b="1" i="1" dirty="0" err="1">
                <a:latin typeface="Times New Roman" panose="02020603050405020304" pitchFamily="18" charset="0"/>
              </a:rPr>
              <a:t>gì</a:t>
            </a:r>
            <a:r>
              <a:rPr sz="3200" b="1" i="1" dirty="0">
                <a:latin typeface="Times New Roman" panose="02020603050405020304" pitchFamily="18" charset="0"/>
              </a:rPr>
              <a:t> </a:t>
            </a:r>
            <a:r>
              <a:rPr sz="3200" b="1" i="1" dirty="0" smtClean="0">
                <a:latin typeface="Times New Roman" panose="02020603050405020304" pitchFamily="18" charset="0"/>
              </a:rPr>
              <a:t>?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Bằng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gì</a:t>
            </a:r>
            <a:r>
              <a:rPr lang="en-US" sz="3200" b="1" i="1" dirty="0" smtClean="0">
                <a:latin typeface="Times New Roman" panose="02020603050405020304" pitchFamily="18" charset="0"/>
              </a:rPr>
              <a:t>?</a:t>
            </a:r>
            <a:r>
              <a:rPr sz="3200" b="1" i="1" dirty="0" smtClean="0">
                <a:latin typeface="Times New Roman" panose="02020603050405020304" pitchFamily="18" charset="0"/>
              </a:rPr>
              <a:t> </a:t>
            </a:r>
            <a:r>
              <a:rPr sz="3200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6879" name="AutoShape 15"/>
          <p:cNvSpPr/>
          <p:nvPr/>
        </p:nvSpPr>
        <p:spPr>
          <a:xfrm>
            <a:off x="990600" y="13716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0" name="AutoShape 16"/>
          <p:cNvSpPr/>
          <p:nvPr/>
        </p:nvSpPr>
        <p:spPr>
          <a:xfrm>
            <a:off x="990600" y="24384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1" name="AutoShape 17"/>
          <p:cNvSpPr/>
          <p:nvPr/>
        </p:nvSpPr>
        <p:spPr>
          <a:xfrm>
            <a:off x="990600" y="35052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2" name="AutoShape 18"/>
          <p:cNvSpPr/>
          <p:nvPr/>
        </p:nvSpPr>
        <p:spPr>
          <a:xfrm>
            <a:off x="990600" y="43434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allAtOnce"/>
      <p:bldP spid="36872" grpId="0"/>
      <p:bldP spid="36873" grpId="0"/>
      <p:bldP spid="36874" grpId="0"/>
      <p:bldP spid="36879" grpId="0" animBg="1"/>
      <p:bldP spid="36879" grpId="1" animBg="1"/>
      <p:bldP spid="36880" grpId="0" animBg="1"/>
      <p:bldP spid="36880" grpId="1" animBg="1"/>
      <p:bldP spid="36881" grpId="0" animBg="1"/>
      <p:bldP spid="36881" grpId="1" animBg="1"/>
      <p:bldP spid="36882" grpId="0" animBg="1"/>
      <p:bldP spid="3688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TextEdit="1"/>
          </p:cNvSpPr>
          <p:nvPr/>
        </p:nvSpPr>
        <p:spPr>
          <a:xfrm>
            <a:off x="3629027" y="304801"/>
            <a:ext cx="1933573" cy="6857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endParaRPr lang="en-US" sz="3600" b="1" dirty="0">
              <a:ln w="12700" cap="flat" cmpd="sng">
                <a:solidFill>
                  <a:srgbClr val="EAEAEA"/>
                </a:solidFill>
                <a:prstDash val="solid"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66" name="Picture 6" descr="Frames PPT 0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371600"/>
            <a:ext cx="9067800" cy="3429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67" name="Text Box 7"/>
          <p:cNvSpPr txBox="1"/>
          <p:nvPr/>
        </p:nvSpPr>
        <p:spPr>
          <a:xfrm>
            <a:off x="685800" y="1981200"/>
            <a:ext cx="8001000" cy="2185214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630555"/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Trạng ngữ chỉ phương tiện thường mở đầu bằng các từ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bằng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,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với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 trả lời cho các câu </a:t>
            </a:r>
            <a:r>
              <a:rPr sz="34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sz="3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Bằng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cái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gì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?</a:t>
            </a:r>
            <a:r>
              <a:rPr sz="3400" b="1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,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Với </a:t>
            </a:r>
            <a:r>
              <a:rPr sz="3400" b="1" i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cái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gì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?</a:t>
            </a:r>
            <a:r>
              <a:rPr sz="3400" b="1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  <a:endParaRPr sz="3400" b="1" u="sng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/>
          <p:nvPr/>
        </p:nvSpPr>
        <p:spPr>
          <a:xfrm>
            <a:off x="2" y="1371600"/>
            <a:ext cx="9428163" cy="107721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marL="1139825" indent="-1139825"/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4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Tìm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thích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hoàn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trạng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8195" name="WordArt 5"/>
          <p:cNvSpPr>
            <a:spLocks noTextEdit="1"/>
          </p:cNvSpPr>
          <p:nvPr/>
        </p:nvSpPr>
        <p:spPr>
          <a:xfrm>
            <a:off x="3605215" y="381000"/>
            <a:ext cx="2109787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3600" b="1" dirty="0">
              <a:ln w="12700" cap="flat" cmpd="sng">
                <a:solidFill>
                  <a:srgbClr val="EAEAEA"/>
                </a:solidFill>
                <a:prstDash val="solid"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6" name="Text Box 6"/>
          <p:cNvSpPr txBox="1"/>
          <p:nvPr/>
        </p:nvSpPr>
        <p:spPr>
          <a:xfrm>
            <a:off x="0" y="2592388"/>
            <a:ext cx="9144000" cy="3194721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r>
              <a:rPr dirty="0" smtClean="0">
                <a:latin typeface="Times New Roman" panose="02020603050405020304" pitchFamily="18" charset="0"/>
              </a:rPr>
              <a:t>   a</a:t>
            </a:r>
            <a:r>
              <a:rPr dirty="0">
                <a:latin typeface="Times New Roman" panose="02020603050405020304" pitchFamily="18" charset="0"/>
              </a:rPr>
              <a:t>) </a:t>
            </a:r>
            <a:r>
              <a:rPr dirty="0" err="1">
                <a:latin typeface="Times New Roman" panose="02020603050405020304" pitchFamily="18" charset="0"/>
              </a:rPr>
              <a:t>Bằng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</a:rPr>
              <a:t>......................................................... </a:t>
            </a:r>
            <a:r>
              <a:rPr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chuồn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chuồn</a:t>
            </a:r>
            <a:r>
              <a:rPr lang="en-US" dirty="0" smtClean="0">
                <a:latin typeface="Times New Roman" panose="02020603050405020304" pitchFamily="18" charset="0"/>
              </a:rPr>
              <a:t> bay </a:t>
            </a:r>
            <a:r>
              <a:rPr lang="en-US" dirty="0" err="1" smtClean="0">
                <a:latin typeface="Times New Roman" panose="02020603050405020304" pitchFamily="18" charset="0"/>
              </a:rPr>
              <a:t>lượn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khắp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nơi</a:t>
            </a:r>
            <a:r>
              <a:rPr lang="en-US" dirty="0" smtClean="0"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  <a:p>
            <a:pPr>
              <a:spcBef>
                <a:spcPct val="60000"/>
              </a:spcBef>
            </a:pPr>
            <a:r>
              <a:rPr dirty="0" smtClean="0">
                <a:latin typeface="Times New Roman" panose="02020603050405020304" pitchFamily="18" charset="0"/>
              </a:rPr>
              <a:t>   b</a:t>
            </a:r>
            <a:r>
              <a:rPr dirty="0">
                <a:latin typeface="Times New Roman" panose="02020603050405020304" pitchFamily="18" charset="0"/>
              </a:rPr>
              <a:t>) </a:t>
            </a:r>
            <a:r>
              <a:rPr dirty="0" err="1">
                <a:latin typeface="Times New Roman" panose="02020603050405020304" pitchFamily="18" charset="0"/>
              </a:rPr>
              <a:t>Với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</a:rPr>
              <a:t>.........................</a:t>
            </a:r>
            <a:r>
              <a:rPr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chim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gõ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kiến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thể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đục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thủng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bất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kì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thân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nào</a:t>
            </a:r>
            <a:r>
              <a:rPr dirty="0" smtClean="0">
                <a:latin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</a:endParaRPr>
          </a:p>
          <a:p>
            <a:pPr>
              <a:spcBef>
                <a:spcPct val="60000"/>
              </a:spcBef>
            </a:pPr>
            <a:r>
              <a:rPr lang="en-US" dirty="0" smtClean="0">
                <a:latin typeface="Times New Roman" panose="02020603050405020304" pitchFamily="18" charset="0"/>
              </a:rPr>
              <a:t>c) </a:t>
            </a:r>
            <a:r>
              <a:rPr lang="en-US" dirty="0" err="1" smtClean="0">
                <a:latin typeface="Times New Roman" panose="02020603050405020304" pitchFamily="18" charset="0"/>
              </a:rPr>
              <a:t>Bằng</a:t>
            </a:r>
            <a:r>
              <a:rPr lang="en-US" dirty="0" smtClean="0">
                <a:latin typeface="Times New Roman" panose="02020603050405020304" pitchFamily="18" charset="0"/>
              </a:rPr>
              <a:t>…………………………. , </a:t>
            </a:r>
            <a:r>
              <a:rPr lang="en-US" dirty="0" err="1" smtClean="0">
                <a:latin typeface="Times New Roman" panose="02020603050405020304" pitchFamily="18" charset="0"/>
              </a:rPr>
              <a:t>voi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thể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dễ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dàng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kéo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lá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cành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cao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xuống</a:t>
            </a:r>
            <a:r>
              <a:rPr lang="en-US" dirty="0" smtClean="0"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156447" y="4806367"/>
            <a:ext cx="3988592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vòi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khéo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léo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1269274" y="3692654"/>
            <a:ext cx="2540790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mỏ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khỏe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1447800" y="2592388"/>
            <a:ext cx="5638800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ôi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mỏng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manh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giấy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bống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8195" grpId="0"/>
      <p:bldP spid="1024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/>
          <p:nvPr/>
        </p:nvSpPr>
        <p:spPr>
          <a:xfrm>
            <a:off x="457200" y="2133600"/>
            <a:ext cx="8458200" cy="107721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05130"/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tranh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đặt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sử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dụng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trạng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tiện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.</a:t>
            </a:r>
            <a:endParaRPr sz="3200" b="1" dirty="0">
              <a:solidFill>
                <a:srgbClr val="1C3D1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3" name="WordArt 6"/>
          <p:cNvSpPr>
            <a:spLocks noTextEdit="1"/>
          </p:cNvSpPr>
          <p:nvPr/>
        </p:nvSpPr>
        <p:spPr>
          <a:xfrm>
            <a:off x="2819400" y="685800"/>
            <a:ext cx="5867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vi-VN" alt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Vận dụng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v93HGhni6z-Qs-wAONh61-dAkFWmK_-F"/>
          <p:cNvPicPr>
            <a:picLocks noChangeAspect="1"/>
          </p:cNvPicPr>
          <p:nvPr/>
        </p:nvPicPr>
        <p:blipFill>
          <a:blip r:embed="rId2"/>
          <a:srcRect l="33803" t="1205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748</Words>
  <Application>Microsoft Office PowerPoint</Application>
  <PresentationFormat>On-screen Show (4:3)</PresentationFormat>
  <Paragraphs>71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Wingdings</vt:lpstr>
      <vt:lpstr>Chủ đề của Office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125</cp:revision>
  <dcterms:created xsi:type="dcterms:W3CDTF">2009-04-23T01:39:36Z</dcterms:created>
  <dcterms:modified xsi:type="dcterms:W3CDTF">2025-04-01T08:51:24Z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1459977DE4FB48F38F0C3DC58E36D220</vt:lpwstr>
  </property>
  <property fmtid="{D5CDD505-2E9C-101B-9397-08002B2CF9AE}" pid="3" name="KSOProductBuildVer">
    <vt:lpwstr>1033-11.2.0.11536</vt:lpwstr>
  </property>
</Properties>
</file>