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9" r:id="rId4"/>
    <p:sldId id="256" r:id="rId5"/>
    <p:sldId id="260" r:id="rId6"/>
    <p:sldId id="258" r:id="rId7"/>
    <p:sldId id="261" r:id="rId8"/>
    <p:sldId id="270" r:id="rId9"/>
    <p:sldId id="273" r:id="rId10"/>
    <p:sldId id="274" r:id="rId11"/>
    <p:sldId id="263" r:id="rId12"/>
    <p:sldId id="262" r:id="rId13"/>
    <p:sldId id="275" r:id="rId14"/>
    <p:sldId id="276" r:id="rId15"/>
    <p:sldId id="277" r:id="rId16"/>
    <p:sldId id="278" r:id="rId17"/>
    <p:sldId id="279" r:id="rId18"/>
    <p:sldId id="280" r:id="rId19"/>
    <p:sldId id="281" r:id="rId20"/>
    <p:sldId id="282" r:id="rId21"/>
    <p:sldId id="266" r:id="rId22"/>
    <p:sldId id="4416" r:id="rId23"/>
    <p:sldId id="272"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2559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0925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6570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851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6741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429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196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709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517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156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103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505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93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112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906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92009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64422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7491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4943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87842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7601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8864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4408ABA8-4F7D-7CEF-CA70-2DCFDFE671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38758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318376B-7315-3CCF-42B6-28B6039932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3974701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video game screen with a cartoon scene&#10;&#10;Description automatically generated with medium confidence">
            <a:extLst>
              <a:ext uri="{FF2B5EF4-FFF2-40B4-BE49-F238E27FC236}">
                <a16:creationId xmlns:a16="http://schemas.microsoft.com/office/drawing/2014/main" id="{B0A876FE-3DD4-838C-0852-8CF0E17CFE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11">
            <a:extLst>
              <a:ext uri="{FF2B5EF4-FFF2-40B4-BE49-F238E27FC236}">
                <a16:creationId xmlns:a16="http://schemas.microsoft.com/office/drawing/2014/main" id="{5B6B8C30-940D-2F7C-C724-499EADE7809F}"/>
              </a:ext>
            </a:extLst>
          </p:cNvPr>
          <p:cNvSpPr/>
          <p:nvPr/>
        </p:nvSpPr>
        <p:spPr>
          <a:xfrm>
            <a:off x="452080" y="1845595"/>
            <a:ext cx="4949696" cy="4087368"/>
          </a:xfrm>
          <a:custGeom>
            <a:avLst/>
            <a:gdLst/>
            <a:ahLst/>
            <a:cxnLst/>
            <a:rect l="l" t="t" r="r" b="b"/>
            <a:pathLst>
              <a:path w="2067615" h="1470591">
                <a:moveTo>
                  <a:pt x="0" y="0"/>
                </a:moveTo>
                <a:lnTo>
                  <a:pt x="2067615" y="0"/>
                </a:lnTo>
                <a:lnTo>
                  <a:pt x="2067615" y="1470591"/>
                </a:lnTo>
                <a:lnTo>
                  <a:pt x="0" y="1470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EA631B4E-C11C-7039-BBB4-C74BA144B711}"/>
              </a:ext>
            </a:extLst>
          </p:cNvPr>
          <p:cNvPicPr>
            <a:picLocks noChangeAspect="1"/>
          </p:cNvPicPr>
          <p:nvPr/>
        </p:nvPicPr>
        <p:blipFill>
          <a:blip r:embed="rId4"/>
          <a:stretch>
            <a:fillRect/>
          </a:stretch>
        </p:blipFill>
        <p:spPr>
          <a:xfrm>
            <a:off x="5622795" y="1763486"/>
            <a:ext cx="6474328" cy="173673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AC83E5F-1DC6-621B-9D20-5000002E4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252357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707886"/>
          </a:xfrm>
          <a:prstGeom prst="rect">
            <a:avLst/>
          </a:prstGeom>
          <a:noFill/>
        </p:spPr>
        <p:txBody>
          <a:bodyPr wrap="square">
            <a:spAutoFit/>
          </a:bodyPr>
          <a:lstStyle/>
          <a:p>
            <a:pPr algn="ct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2. </a:t>
            </a: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đoạn văn dưới đây và trả lời câu hỏi.</a:t>
            </a:r>
          </a:p>
        </p:txBody>
      </p:sp>
      <p:pic>
        <p:nvPicPr>
          <p:cNvPr id="3" name="5484299661757">
            <a:hlinkClick r:id="" action="ppaction://media"/>
            <a:extLst>
              <a:ext uri="{FF2B5EF4-FFF2-40B4-BE49-F238E27FC236}">
                <a16:creationId xmlns:a16="http://schemas.microsoft.com/office/drawing/2014/main" id="{B21A464D-EEED-7B93-CBC7-5FAB131C6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07383" y="1958193"/>
            <a:ext cx="2413473" cy="1357579"/>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CE2FCEAF-516B-04D8-F292-FF90BD98137A}"/>
              </a:ext>
            </a:extLst>
          </p:cNvPr>
          <p:cNvSpPr/>
          <p:nvPr/>
        </p:nvSpPr>
        <p:spPr>
          <a:xfrm>
            <a:off x="792480" y="1290320"/>
            <a:ext cx="10525760" cy="499872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Không nên phá tổ chim</a:t>
            </a:r>
            <a:r>
              <a:rPr lang="vi-VN" sz="24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 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Gấp trang sách lại, hình ảnh những chú chim non bé bỏng quấn quýt bên mẹ vẫn in đậm trong tâm trí tôi.</a:t>
            </a:r>
          </a:p>
          <a:p>
            <a:pPr algn="r"/>
            <a:r>
              <a:rPr lang="vi-VN" sz="2400" b="0" i="0" dirty="0">
                <a:solidFill>
                  <a:srgbClr val="000000"/>
                </a:solidFill>
                <a:effectLst/>
                <a:latin typeface="Cambria" panose="02040503050406030204" pitchFamily="18" charset="0"/>
                <a:ea typeface="Cambria" panose="02040503050406030204" pitchFamily="18" charset="0"/>
              </a:rPr>
              <a:t>(Phan Nguyên)</a:t>
            </a:r>
          </a:p>
        </p:txBody>
      </p:sp>
    </p:spTree>
    <p:extLst>
      <p:ext uri="{BB962C8B-B14F-4D97-AF65-F5344CB8AC3E}">
        <p14:creationId xmlns:p14="http://schemas.microsoft.com/office/powerpoint/2010/main" val="34886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97368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a. Người viết muốn nói điều gì qua đoạn văn trên?</a:t>
            </a:r>
            <a:endParaRPr lang="vi-VN" sz="40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algn="just"/>
            <a:r>
              <a:rPr lang="en-US" sz="4400" dirty="0">
                <a:solidFill>
                  <a:srgbClr val="FF0000"/>
                </a:solidFill>
              </a:rPr>
              <a:t>   </a:t>
            </a:r>
            <a:r>
              <a:rPr lang="vi-VN" sz="4400" dirty="0">
                <a:solidFill>
                  <a:srgbClr val="FF0000"/>
                </a:solidFill>
              </a:rPr>
              <a:t>Tác giả Phan Nguyên muốn thể hiện những tình cảm, cảm xúc của mình về chuyện Không nên phá tổ chim.</a:t>
            </a:r>
            <a:endParaRPr lang="vi-VN" sz="4400" b="1" dirty="0">
              <a:solidFill>
                <a:srgbClr val="FF0000"/>
              </a:solidFill>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773AD2DD-AE8D-393F-816F-C84FB98BB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386" y="180782"/>
            <a:ext cx="1444556" cy="1444556"/>
          </a:xfrm>
          <a:prstGeom prst="rect">
            <a:avLst/>
          </a:prstGeom>
        </p:spPr>
      </p:pic>
    </p:spTree>
    <p:extLst>
      <p:ext uri="{BB962C8B-B14F-4D97-AF65-F5344CB8AC3E}">
        <p14:creationId xmlns:p14="http://schemas.microsoft.com/office/powerpoint/2010/main" val="39252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65440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 Tìm các câu văn trong đoạn ứng với phần mở đầu, triển khai, kết thúc của đoạn văn và xác định nội dung tương ứng của mỗi phần.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BD8FC1-C78E-4C32-E95B-484A0534FEEC}"/>
              </a:ext>
            </a:extLst>
          </p:cNvPr>
          <p:cNvPicPr>
            <a:picLocks noChangeAspect="1"/>
          </p:cNvPicPr>
          <p:nvPr/>
        </p:nvPicPr>
        <p:blipFill>
          <a:blip r:embed="rId2"/>
          <a:stretch>
            <a:fillRect/>
          </a:stretch>
        </p:blipFill>
        <p:spPr>
          <a:xfrm>
            <a:off x="922655" y="2513012"/>
            <a:ext cx="10093610" cy="3623628"/>
          </a:xfrm>
          <a:prstGeom prst="rect">
            <a:avLst/>
          </a:prstGeom>
        </p:spPr>
      </p:pic>
    </p:spTree>
    <p:extLst>
      <p:ext uri="{BB962C8B-B14F-4D97-AF65-F5344CB8AC3E}">
        <p14:creationId xmlns:p14="http://schemas.microsoft.com/office/powerpoint/2010/main" val="2620077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sp>
        <p:nvSpPr>
          <p:cNvPr id="6" name="TextBox 5">
            <a:extLst>
              <a:ext uri="{FF2B5EF4-FFF2-40B4-BE49-F238E27FC236}">
                <a16:creationId xmlns:a16="http://schemas.microsoft.com/office/drawing/2014/main" id="{CA88DFD7-96DC-BE0F-0042-257136D6E7D8}"/>
              </a:ext>
            </a:extLst>
          </p:cNvPr>
          <p:cNvSpPr txBox="1"/>
          <p:nvPr/>
        </p:nvSpPr>
        <p:spPr>
          <a:xfrm>
            <a:off x="2479040" y="731520"/>
            <a:ext cx="9001760" cy="954107"/>
          </a:xfrm>
          <a:prstGeom prst="rect">
            <a:avLst/>
          </a:prstGeom>
          <a:noFill/>
        </p:spPr>
        <p:txBody>
          <a:bodyPr wrap="square" rtlCol="0">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Không nên phá tổ chim</a:t>
            </a:r>
            <a:r>
              <a:rPr lang="vi-VN" sz="2800" b="0" i="0" dirty="0">
                <a:solidFill>
                  <a:srgbClr val="000000"/>
                </a:solidFill>
                <a:effectLst/>
                <a:latin typeface="Cambria" panose="02040503050406030204" pitchFamily="18" charset="0"/>
                <a:ea typeface="Cambria" panose="02040503050406030204" pitchFamily="18" charset="0"/>
              </a:rPr>
              <a:t> là một câu chuyện giản dị nhưng lại mang đến cho tôi nhiều cảm xúc khó quên.</a:t>
            </a:r>
            <a:endParaRPr lang="en-US" sz="2800" dirty="0"/>
          </a:p>
        </p:txBody>
      </p:sp>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368867"/>
            <a:ext cx="1553527" cy="1067389"/>
          </a:xfrm>
          <a:prstGeom prst="rect">
            <a:avLst/>
          </a:prstGeom>
        </p:spPr>
      </p:pic>
      <p:sp>
        <p:nvSpPr>
          <p:cNvPr id="9" name="TextBox 8">
            <a:extLst>
              <a:ext uri="{FF2B5EF4-FFF2-40B4-BE49-F238E27FC236}">
                <a16:creationId xmlns:a16="http://schemas.microsoft.com/office/drawing/2014/main" id="{1EAE4FDB-1C01-EE1C-76D3-397D3738AD64}"/>
              </a:ext>
            </a:extLst>
          </p:cNvPr>
          <p:cNvSpPr txBox="1"/>
          <p:nvPr/>
        </p:nvSpPr>
        <p:spPr>
          <a:xfrm>
            <a:off x="2458720" y="2001520"/>
            <a:ext cx="9001760" cy="3000821"/>
          </a:xfrm>
          <a:prstGeom prst="rect">
            <a:avLst/>
          </a:prstGeom>
          <a:noFill/>
        </p:spPr>
        <p:txBody>
          <a:bodyPr wrap="square" rtlCol="0">
            <a:spAutoFit/>
          </a:bodyPr>
          <a:lstStyle/>
          <a:p>
            <a:pPr algn="just"/>
            <a:r>
              <a:rPr lang="vi-VN" sz="2100" dirty="0">
                <a:solidFill>
                  <a:srgbClr val="000000"/>
                </a:solidFill>
                <a:latin typeface="Cambria" panose="02040503050406030204" pitchFamily="18" charset="0"/>
                <a:ea typeface="Cambria" panose="02040503050406030204" pitchFamily="18" charset="0"/>
              </a:rPr>
              <a:t>Câu chuyện kể về một em nhỏ vì tò mò mà trèo lên cây, bắt ba con chim non xuống để chơi. Nhưng lời khuyên của chị gái đã làm cho em tỉnh ngộ. Chị đã nói về nỗi buồn của chim mẹ khi không tìm thấy con, số phận của những chim non khi bị tách ra khỏi mẹ. Chị còn nói với em về lợi ích mà loài chim mang lại cho con người. Lời khuyên của chị thật nhẹ nhàng mà thấm thía. Nó giúp người em có một hành động đáng khen: đem những con chim non đặt lại tổ của chúng. Câu chuyện tuy ngắn nhưng thật xúc động bởi ý nghĩa nhân văn cao đẹp: Cuộc đời sẽ tốt đẹp hơn, hạnh phúc hơn nếu chúng ta biết yêu quý và trân trọng sự sống của muôn loài. </a:t>
            </a:r>
            <a:endParaRPr lang="en-US" sz="2100" dirty="0"/>
          </a:p>
        </p:txBody>
      </p:sp>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814387" y="5150880"/>
            <a:ext cx="1613853" cy="1115617"/>
          </a:xfrm>
          <a:prstGeom prst="rect">
            <a:avLst/>
          </a:prstGeom>
        </p:spPr>
      </p:pic>
      <p:sp>
        <p:nvSpPr>
          <p:cNvPr id="12" name="TextBox 11">
            <a:extLst>
              <a:ext uri="{FF2B5EF4-FFF2-40B4-BE49-F238E27FC236}">
                <a16:creationId xmlns:a16="http://schemas.microsoft.com/office/drawing/2014/main" id="{31D5A07D-7A82-018F-BBE9-F146D551083F}"/>
              </a:ext>
            </a:extLst>
          </p:cNvPr>
          <p:cNvSpPr txBox="1"/>
          <p:nvPr/>
        </p:nvSpPr>
        <p:spPr>
          <a:xfrm>
            <a:off x="2570480" y="5191760"/>
            <a:ext cx="9001760" cy="954107"/>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Gấp trang sách lại, hình ảnh những chú chim non bé bỏng quấn quýt bên mẹ vẫn in đậm trong tâm trí tôi.</a:t>
            </a:r>
          </a:p>
        </p:txBody>
      </p:sp>
    </p:spTree>
    <p:extLst>
      <p:ext uri="{BB962C8B-B14F-4D97-AF65-F5344CB8AC3E}">
        <p14:creationId xmlns:p14="http://schemas.microsoft.com/office/powerpoint/2010/main" val="88320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A35E4B-3571-B5D5-A949-80C683B97EEE}"/>
              </a:ext>
            </a:extLst>
          </p:cNvPr>
          <p:cNvPicPr>
            <a:picLocks noChangeAspect="1"/>
          </p:cNvPicPr>
          <p:nvPr/>
        </p:nvPicPr>
        <p:blipFill>
          <a:blip r:embed="rId2"/>
          <a:stretch>
            <a:fillRect/>
          </a:stretch>
        </p:blipFill>
        <p:spPr>
          <a:xfrm>
            <a:off x="706754" y="705485"/>
            <a:ext cx="1619885" cy="1042940"/>
          </a:xfrm>
          <a:prstGeom prst="rect">
            <a:avLst/>
          </a:prstGeom>
        </p:spPr>
      </p:pic>
      <p:pic>
        <p:nvPicPr>
          <p:cNvPr id="8" name="Picture 7">
            <a:extLst>
              <a:ext uri="{FF2B5EF4-FFF2-40B4-BE49-F238E27FC236}">
                <a16:creationId xmlns:a16="http://schemas.microsoft.com/office/drawing/2014/main" id="{ECEB72BC-497D-C7B1-1DF8-ECD0D3FF09F3}"/>
              </a:ext>
            </a:extLst>
          </p:cNvPr>
          <p:cNvPicPr>
            <a:picLocks noChangeAspect="1"/>
          </p:cNvPicPr>
          <p:nvPr/>
        </p:nvPicPr>
        <p:blipFill>
          <a:blip r:embed="rId3"/>
          <a:stretch>
            <a:fillRect/>
          </a:stretch>
        </p:blipFill>
        <p:spPr>
          <a:xfrm>
            <a:off x="731520" y="2551747"/>
            <a:ext cx="1553527" cy="1067389"/>
          </a:xfrm>
          <a:prstGeom prst="rect">
            <a:avLst/>
          </a:prstGeom>
        </p:spPr>
      </p:pic>
      <p:pic>
        <p:nvPicPr>
          <p:cNvPr id="11" name="Picture 10">
            <a:extLst>
              <a:ext uri="{FF2B5EF4-FFF2-40B4-BE49-F238E27FC236}">
                <a16:creationId xmlns:a16="http://schemas.microsoft.com/office/drawing/2014/main" id="{D4A4D576-B893-4B25-B5EF-C365E91BE413}"/>
              </a:ext>
            </a:extLst>
          </p:cNvPr>
          <p:cNvPicPr>
            <a:picLocks noChangeAspect="1"/>
          </p:cNvPicPr>
          <p:nvPr/>
        </p:nvPicPr>
        <p:blipFill>
          <a:blip r:embed="rId4"/>
          <a:stretch>
            <a:fillRect/>
          </a:stretch>
        </p:blipFill>
        <p:spPr>
          <a:xfrm>
            <a:off x="682307" y="4520960"/>
            <a:ext cx="1613853" cy="1115617"/>
          </a:xfrm>
          <a:prstGeom prst="rect">
            <a:avLst/>
          </a:prstGeom>
        </p:spPr>
      </p:pic>
      <p:pic>
        <p:nvPicPr>
          <p:cNvPr id="4" name="Picture 3">
            <a:extLst>
              <a:ext uri="{FF2B5EF4-FFF2-40B4-BE49-F238E27FC236}">
                <a16:creationId xmlns:a16="http://schemas.microsoft.com/office/drawing/2014/main" id="{D18CCC09-D27D-540C-510C-1A26FF17E4C8}"/>
              </a:ext>
            </a:extLst>
          </p:cNvPr>
          <p:cNvPicPr>
            <a:picLocks noChangeAspect="1"/>
          </p:cNvPicPr>
          <p:nvPr/>
        </p:nvPicPr>
        <p:blipFill>
          <a:blip r:embed="rId5"/>
          <a:stretch>
            <a:fillRect/>
          </a:stretch>
        </p:blipFill>
        <p:spPr>
          <a:xfrm>
            <a:off x="2688590" y="697230"/>
            <a:ext cx="7867650" cy="1040694"/>
          </a:xfrm>
          <a:prstGeom prst="rect">
            <a:avLst/>
          </a:prstGeom>
        </p:spPr>
      </p:pic>
      <p:pic>
        <p:nvPicPr>
          <p:cNvPr id="10" name="Picture 9">
            <a:extLst>
              <a:ext uri="{FF2B5EF4-FFF2-40B4-BE49-F238E27FC236}">
                <a16:creationId xmlns:a16="http://schemas.microsoft.com/office/drawing/2014/main" id="{64D3C243-F630-C6EA-3211-A18C9218FDFF}"/>
              </a:ext>
            </a:extLst>
          </p:cNvPr>
          <p:cNvPicPr>
            <a:picLocks noChangeAspect="1"/>
          </p:cNvPicPr>
          <p:nvPr/>
        </p:nvPicPr>
        <p:blipFill>
          <a:blip r:embed="rId6"/>
          <a:stretch>
            <a:fillRect/>
          </a:stretch>
        </p:blipFill>
        <p:spPr>
          <a:xfrm>
            <a:off x="2769870" y="2419667"/>
            <a:ext cx="7959090" cy="1400210"/>
          </a:xfrm>
          <a:prstGeom prst="rect">
            <a:avLst/>
          </a:prstGeom>
        </p:spPr>
      </p:pic>
      <p:pic>
        <p:nvPicPr>
          <p:cNvPr id="14" name="Picture 13">
            <a:extLst>
              <a:ext uri="{FF2B5EF4-FFF2-40B4-BE49-F238E27FC236}">
                <a16:creationId xmlns:a16="http://schemas.microsoft.com/office/drawing/2014/main" id="{B6BD5847-DB17-E91E-ACE3-24A76FE591C5}"/>
              </a:ext>
            </a:extLst>
          </p:cNvPr>
          <p:cNvPicPr>
            <a:picLocks noChangeAspect="1"/>
          </p:cNvPicPr>
          <p:nvPr/>
        </p:nvPicPr>
        <p:blipFill>
          <a:blip r:embed="rId7"/>
          <a:stretch>
            <a:fillRect/>
          </a:stretch>
        </p:blipFill>
        <p:spPr>
          <a:xfrm>
            <a:off x="2787333" y="4785677"/>
            <a:ext cx="8866188" cy="755311"/>
          </a:xfrm>
          <a:prstGeom prst="rect">
            <a:avLst/>
          </a:prstGeom>
        </p:spPr>
      </p:pic>
    </p:spTree>
    <p:extLst>
      <p:ext uri="{BB962C8B-B14F-4D97-AF65-F5344CB8AC3E}">
        <p14:creationId xmlns:p14="http://schemas.microsoft.com/office/powerpoint/2010/main" val="1968276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320548" y="611279"/>
            <a:ext cx="11228832" cy="13089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c.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Trao đổi về những điểm cần lưu ý khi viết đoạn văn nêu tình cảm, cảm xúc về một câu chuyện.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9B49665-7CE2-2A63-D1B7-993C96A88611}"/>
              </a:ext>
            </a:extLst>
          </p:cNvPr>
          <p:cNvSpPr/>
          <p:nvPr/>
        </p:nvSpPr>
        <p:spPr>
          <a:xfrm>
            <a:off x="619760" y="2357120"/>
            <a:ext cx="10718800" cy="98552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Đoạn văn nêu tình cảm, cảm xúc về một câu chuyện thường có mấy phần? Đó là những phần nào?</a:t>
            </a:r>
          </a:p>
        </p:txBody>
      </p:sp>
      <p:sp>
        <p:nvSpPr>
          <p:cNvPr id="4" name="Rectangle 3">
            <a:extLst>
              <a:ext uri="{FF2B5EF4-FFF2-40B4-BE49-F238E27FC236}">
                <a16:creationId xmlns:a16="http://schemas.microsoft.com/office/drawing/2014/main" id="{070D7D97-E149-F833-2866-B3433A587C77}"/>
              </a:ext>
            </a:extLst>
          </p:cNvPr>
          <p:cNvSpPr/>
          <p:nvPr/>
        </p:nvSpPr>
        <p:spPr>
          <a:xfrm>
            <a:off x="609600" y="3566160"/>
            <a:ext cx="614680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Nội dung chính của mỗi phần là gì?</a:t>
            </a:r>
          </a:p>
        </p:txBody>
      </p:sp>
      <p:sp>
        <p:nvSpPr>
          <p:cNvPr id="6" name="Rectangle 5">
            <a:extLst>
              <a:ext uri="{FF2B5EF4-FFF2-40B4-BE49-F238E27FC236}">
                <a16:creationId xmlns:a16="http://schemas.microsoft.com/office/drawing/2014/main" id="{4DF74F2B-555B-0ECA-7C0A-1DD405640053}"/>
              </a:ext>
            </a:extLst>
          </p:cNvPr>
          <p:cNvSpPr/>
          <p:nvPr/>
        </p:nvSpPr>
        <p:spPr>
          <a:xfrm>
            <a:off x="629920" y="4500880"/>
            <a:ext cx="9032240" cy="72136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rPr>
              <a:t>Người viết thể hiện tình cảm, cảm xúc như thế nào?</a:t>
            </a:r>
          </a:p>
        </p:txBody>
      </p:sp>
    </p:spTree>
    <p:extLst>
      <p:ext uri="{BB962C8B-B14F-4D97-AF65-F5344CB8AC3E}">
        <p14:creationId xmlns:p14="http://schemas.microsoft.com/office/powerpoint/2010/main" val="2897592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457200" y="611279"/>
            <a:ext cx="11092180" cy="125816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rPr>
              <a:t>Đoạn văn nêu tình cảm, cảm xúc về một câu chuyện thường có mấy phần? Đó là những phần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807974" y="2549144"/>
            <a:ext cx="9909810" cy="2123658"/>
          </a:xfrm>
          <a:prstGeom prst="rect">
            <a:avLst/>
          </a:prstGeom>
          <a:noFill/>
        </p:spPr>
        <p:txBody>
          <a:bodyPr wrap="square">
            <a:spAutoFit/>
          </a:bodyPr>
          <a:lstStyle/>
          <a:p>
            <a:pPr lvl="0" algn="just"/>
            <a:r>
              <a:rPr lang="en-US" sz="4400" dirty="0">
                <a:solidFill>
                  <a:srgbClr val="FF0000"/>
                </a:solidFill>
                <a:latin typeface="Aptos" panose="02110004020202020204"/>
              </a:rPr>
              <a:t>   </a:t>
            </a:r>
            <a:r>
              <a:rPr lang="vi-VN" sz="4400" dirty="0">
                <a:solidFill>
                  <a:srgbClr val="FF0000"/>
                </a:solidFill>
                <a:latin typeface="Aptos" panose="02110004020202020204"/>
              </a:rPr>
              <a:t>Đoạn văn nêu tình cảm, cảm xúc về một câu chuyện thường có 3 phần: mở đầu, triển khai, kết thúc.</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130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1117600" y="560479"/>
            <a:ext cx="998474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Nội dung chính của mỗi phần là gì?</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4031873"/>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 Mở đầu: </a:t>
            </a:r>
            <a:r>
              <a:rPr lang="vi-VN" sz="3200" dirty="0">
                <a:solidFill>
                  <a:srgbClr val="FF0000"/>
                </a:solidFill>
                <a:latin typeface="Calibri" panose="020F0502020204030204" pitchFamily="34" charset="0"/>
                <a:cs typeface="Calibri" panose="020F0502020204030204" pitchFamily="34" charset="0"/>
              </a:rPr>
              <a:t>Giới thiệu tên câu chuyện, tên tác giả và nếu ấn tượng chung về câu chuyện.</a:t>
            </a:r>
          </a:p>
          <a:p>
            <a:pPr lvl="0" algn="just"/>
            <a:r>
              <a:rPr lang="vi-VN" sz="3200" b="1" dirty="0">
                <a:solidFill>
                  <a:srgbClr val="FF0000"/>
                </a:solidFill>
                <a:latin typeface="Calibri" panose="020F0502020204030204" pitchFamily="34" charset="0"/>
                <a:cs typeface="Calibri" panose="020F0502020204030204" pitchFamily="34" charset="0"/>
              </a:rPr>
              <a:t>– Triển khai: </a:t>
            </a:r>
            <a:r>
              <a:rPr lang="vi-VN" sz="3200" dirty="0">
                <a:solidFill>
                  <a:srgbClr val="FF0000"/>
                </a:solidFill>
                <a:latin typeface="Calibri" panose="020F0502020204030204" pitchFamily="34" charset="0"/>
                <a:cs typeface="Calibri" panose="020F0502020204030204" pitchFamily="34" charset="0"/>
              </a:rPr>
              <a:t>Kể tóm tắt nội dung câu chuyện, nêu những điều yêu thích ở câu chuyện (nhân vật, sự việc, ý nghĩa của câu chuyện,...) và thể hiện tình cảm, cảm xúc đối với câu chuyện.</a:t>
            </a:r>
          </a:p>
          <a:p>
            <a:pPr lvl="0" algn="just"/>
            <a:r>
              <a:rPr lang="vi-VN" sz="3200" b="1" dirty="0">
                <a:solidFill>
                  <a:srgbClr val="FF0000"/>
                </a:solidFill>
                <a:latin typeface="Calibri" panose="020F0502020204030204" pitchFamily="34" charset="0"/>
                <a:cs typeface="Calibri" panose="020F0502020204030204" pitchFamily="34" charset="0"/>
              </a:rPr>
              <a:t>– Kết thúc: </a:t>
            </a:r>
            <a:r>
              <a:rPr lang="vi-VN" sz="3200" dirty="0">
                <a:solidFill>
                  <a:srgbClr val="FF0000"/>
                </a:solidFill>
                <a:latin typeface="Calibri" panose="020F0502020204030204" pitchFamily="34" charset="0"/>
                <a:cs typeface="Calibri" panose="020F0502020204030204" pitchFamily="34" charset="0"/>
              </a:rPr>
              <a:t>Khẳng định một lần nữa giá trị, ý nghĩa của câu chuyện hoặc nhấn mạnh tình cảm, cảm xúc đối với câu chuyện.</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65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6D5AF8ED-9774-0E6F-569F-CCD8878D4D2F}"/>
              </a:ext>
            </a:extLst>
          </p:cNvPr>
          <p:cNvSpPr/>
          <p:nvPr/>
        </p:nvSpPr>
        <p:spPr>
          <a:xfrm>
            <a:off x="812800" y="560479"/>
            <a:ext cx="10820400" cy="81112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2060"/>
                </a:solidFill>
              </a:rPr>
              <a:t>Người viết thể hiện tình cảm, cảm xúc như thế nào?</a:t>
            </a:r>
          </a:p>
        </p:txBody>
      </p:sp>
      <p:sp>
        <p:nvSpPr>
          <p:cNvPr id="4" name="TextBox 3">
            <a:extLst>
              <a:ext uri="{FF2B5EF4-FFF2-40B4-BE49-F238E27FC236}">
                <a16:creationId xmlns:a16="http://schemas.microsoft.com/office/drawing/2014/main" id="{04CF9CF1-8ACC-7B76-CE45-73EF8070BB83}"/>
              </a:ext>
            </a:extLst>
          </p:cNvPr>
          <p:cNvSpPr txBox="1"/>
          <p:nvPr/>
        </p:nvSpPr>
        <p:spPr>
          <a:xfrm>
            <a:off x="736854" y="1939544"/>
            <a:ext cx="10489946" cy="2554545"/>
          </a:xfrm>
          <a:prstGeom prst="rect">
            <a:avLst/>
          </a:prstGeom>
          <a:noFill/>
        </p:spPr>
        <p:txBody>
          <a:bodyPr wrap="square">
            <a:spAutoFit/>
          </a:bodyPr>
          <a:lstStyle/>
          <a:p>
            <a:pPr lvl="0" algn="just"/>
            <a:r>
              <a:rPr lang="vi-VN" sz="4000" b="1" dirty="0">
                <a:solidFill>
                  <a:srgbClr val="FF0000"/>
                </a:solidFill>
                <a:latin typeface="Calibri" panose="020F0502020204030204" pitchFamily="34" charset="0"/>
                <a:cs typeface="Calibri" panose="020F0502020204030204" pitchFamily="34" charset="0"/>
              </a:rPr>
              <a:t>Người viết cần thể hiện tình cảm, cảm xúc chân thật, nhẹ nhàng, phù hợp với nội dung và tình tiết có trong câu chuyện. Đồng thời phải đồng cảm với nhân vật có trong truyện.</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8256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7F4E6-9834-0588-CD55-8D0E1B0837C6}"/>
              </a:ext>
            </a:extLst>
          </p:cNvPr>
          <p:cNvPicPr>
            <a:picLocks noChangeAspect="1"/>
          </p:cNvPicPr>
          <p:nvPr/>
        </p:nvPicPr>
        <p:blipFill>
          <a:blip r:embed="rId2"/>
          <a:stretch>
            <a:fillRect/>
          </a:stretch>
        </p:blipFill>
        <p:spPr>
          <a:xfrm>
            <a:off x="680084" y="799782"/>
            <a:ext cx="10761133" cy="4513898"/>
          </a:xfrm>
          <a:prstGeom prst="rect">
            <a:avLst/>
          </a:prstGeom>
        </p:spPr>
      </p:pic>
    </p:spTree>
    <p:extLst>
      <p:ext uri="{BB962C8B-B14F-4D97-AF65-F5344CB8AC3E}">
        <p14:creationId xmlns:p14="http://schemas.microsoft.com/office/powerpoint/2010/main" val="199011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id="{F3B79456-8612-4320-C3E6-DFCBD747D1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434AB0C9-9917-9046-2026-97730AB12718}"/>
              </a:ext>
            </a:extLst>
          </p:cNvPr>
          <p:cNvSpPr txBox="1"/>
          <p:nvPr/>
        </p:nvSpPr>
        <p:spPr>
          <a:xfrm>
            <a:off x="3797046" y="1680710"/>
            <a:ext cx="6094476" cy="2585323"/>
          </a:xfrm>
          <a:prstGeom prst="rect">
            <a:avLst/>
          </a:prstGeom>
          <a:noFill/>
        </p:spPr>
        <p:txBody>
          <a:bodyPr wrap="square">
            <a:spAutoFit/>
          </a:bodyPr>
          <a:lstStyle/>
          <a:p>
            <a:pPr algn="ctr"/>
            <a:r>
              <a:rPr lang="en-US" sz="5400" dirty="0">
                <a:latin typeface="Calibri" panose="020F0502020204030204" pitchFamily="34" charset="0"/>
                <a:cs typeface="Calibri" panose="020F0502020204030204" pitchFamily="34" charset="0"/>
              </a:rPr>
              <a:t>N</a:t>
            </a:r>
            <a:r>
              <a:rPr lang="vi-VN" sz="5400" dirty="0">
                <a:latin typeface="Calibri" panose="020F0502020204030204" pitchFamily="34" charset="0"/>
                <a:cs typeface="Calibri" panose="020F0502020204030204" pitchFamily="34" charset="0"/>
              </a:rPr>
              <a:t>êu tên một số câu chuyện đã học </a:t>
            </a:r>
            <a:r>
              <a:rPr lang="en-US" sz="5400" dirty="0" err="1">
                <a:latin typeface="Calibri" panose="020F0502020204030204" pitchFamily="34" charset="0"/>
                <a:cs typeface="Calibri" panose="020F0502020204030204" pitchFamily="34" charset="0"/>
              </a:rPr>
              <a:t>em</a:t>
            </a:r>
            <a:r>
              <a:rPr lang="en-US" sz="5400" dirty="0">
                <a:latin typeface="Calibri" panose="020F0502020204030204" pitchFamily="34" charset="0"/>
                <a:cs typeface="Calibri" panose="020F0502020204030204" pitchFamily="34" charset="0"/>
              </a:rPr>
              <a:t> </a:t>
            </a:r>
            <a:r>
              <a:rPr lang="vi-VN" sz="5400" dirty="0">
                <a:latin typeface="Calibri" panose="020F0502020204030204" pitchFamily="34" charset="0"/>
                <a:cs typeface="Calibri" panose="020F0502020204030204" pitchFamily="34" charset="0"/>
              </a:rPr>
              <a:t>yêu thích</a:t>
            </a:r>
            <a:endParaRPr lang="vi-VN" sz="5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8765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sitting at a desk&#10;&#10;Description automatically generated">
            <a:extLst>
              <a:ext uri="{FF2B5EF4-FFF2-40B4-BE49-F238E27FC236}">
                <a16:creationId xmlns:a16="http://schemas.microsoft.com/office/drawing/2014/main" id="{01386077-D9CC-E676-4F52-E5122198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7A09146-606E-9BD9-0B12-FE5A32B54B32}"/>
              </a:ext>
            </a:extLst>
          </p:cNvPr>
          <p:cNvPicPr>
            <a:picLocks noChangeAspect="1"/>
          </p:cNvPicPr>
          <p:nvPr/>
        </p:nvPicPr>
        <p:blipFill>
          <a:blip r:embed="rId3"/>
          <a:stretch>
            <a:fillRect/>
          </a:stretch>
        </p:blipFill>
        <p:spPr>
          <a:xfrm>
            <a:off x="4919209" y="3115970"/>
            <a:ext cx="6072142" cy="2353260"/>
          </a:xfrm>
          <a:prstGeom prst="rect">
            <a:avLst/>
          </a:prstGeom>
        </p:spPr>
      </p:pic>
    </p:spTree>
    <p:extLst>
      <p:ext uri="{BB962C8B-B14F-4D97-AF65-F5344CB8AC3E}">
        <p14:creationId xmlns:p14="http://schemas.microsoft.com/office/powerpoint/2010/main" val="3069843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grpSp>
        <p:nvGrpSpPr>
          <p:cNvPr id="5" name="Group 5"/>
          <p:cNvGrpSpPr/>
          <p:nvPr/>
        </p:nvGrpSpPr>
        <p:grpSpPr>
          <a:xfrm>
            <a:off x="-173973" y="-3962863"/>
            <a:ext cx="12539947" cy="6339518"/>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grpSp>
        <p:nvGrpSpPr>
          <p:cNvPr id="8" name="Group 8"/>
          <p:cNvGrpSpPr/>
          <p:nvPr/>
        </p:nvGrpSpPr>
        <p:grpSpPr>
          <a:xfrm>
            <a:off x="508000" y="279400"/>
            <a:ext cx="11226800" cy="6299200"/>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txBody>
            <a:bodyPr/>
            <a:lstStyle/>
            <a:p>
              <a:pPr defTabSz="609630">
                <a:defRPr/>
              </a:pPr>
              <a:endParaRPr lang="en-US" sz="1200">
                <a:solidFill>
                  <a:prstClr val="black"/>
                </a:solidFill>
                <a:latin typeface="Calibri"/>
              </a:endParaRPr>
            </a:p>
          </p:txBody>
        </p:sp>
        <p:sp>
          <p:nvSpPr>
            <p:cNvPr id="10" name="TextBox 10"/>
            <p:cNvSpPr txBox="1"/>
            <p:nvPr/>
          </p:nvSpPr>
          <p:spPr>
            <a:xfrm>
              <a:off x="0" y="-38100"/>
              <a:ext cx="4274726" cy="1730364"/>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AB5B0514-5F3E-B7BD-F775-A11D0130D8B6}"/>
              </a:ext>
            </a:extLst>
          </p:cNvPr>
          <p:cNvGrpSpPr/>
          <p:nvPr/>
        </p:nvGrpSpPr>
        <p:grpSpPr>
          <a:xfrm>
            <a:off x="1473200" y="736601"/>
            <a:ext cx="9245600" cy="1269999"/>
            <a:chOff x="1122333" y="3266422"/>
            <a:chExt cx="5177983" cy="662484"/>
          </a:xfrm>
        </p:grpSpPr>
        <p:sp>
          <p:nvSpPr>
            <p:cNvPr id="12" name="Speech Bubble: Rectangle with Corners Rounded 11">
              <a:extLst>
                <a:ext uri="{FF2B5EF4-FFF2-40B4-BE49-F238E27FC236}">
                  <a16:creationId xmlns:a16="http://schemas.microsoft.com/office/drawing/2014/main" id="{EFB37127-69D0-A76C-55AE-045E4C8A0E7B}"/>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933">
                <a:solidFill>
                  <a:prstClr val="white"/>
                </a:solidFill>
                <a:latin typeface="字魂37号-波纹乖乖体"/>
              </a:endParaRPr>
            </a:p>
          </p:txBody>
        </p:sp>
        <p:sp>
          <p:nvSpPr>
            <p:cNvPr id="13" name="TextBox 12">
              <a:extLst>
                <a:ext uri="{FF2B5EF4-FFF2-40B4-BE49-F238E27FC236}">
                  <a16:creationId xmlns:a16="http://schemas.microsoft.com/office/drawing/2014/main" id="{5D062E46-C279-E042-5B16-30880B4EA5FB}"/>
                </a:ext>
              </a:extLst>
            </p:cNvPr>
            <p:cNvSpPr txBox="1"/>
            <p:nvPr/>
          </p:nvSpPr>
          <p:spPr>
            <a:xfrm>
              <a:off x="1218166" y="3305276"/>
              <a:ext cx="4986316" cy="561921"/>
            </a:xfrm>
            <a:prstGeom prst="rect">
              <a:avLst/>
            </a:prstGeom>
            <a:noFill/>
          </p:spPr>
          <p:txBody>
            <a:bodyPr wrap="square" rtlCol="0">
              <a:spAutoFit/>
            </a:bodyPr>
            <a:lstStyle/>
            <a:p>
              <a:pPr algn="just" defTabSz="609630">
                <a:defRPr/>
              </a:pPr>
              <a:r>
                <a:rPr lang="en-US" sz="3200" i="1" dirty="0" err="1">
                  <a:solidFill>
                    <a:srgbClr val="000000"/>
                  </a:solidFill>
                  <a:latin typeface="Cambria" panose="02040503050406030204" pitchFamily="18" charset="0"/>
                  <a:ea typeface="Cambria" panose="02040503050406030204" pitchFamily="18" charset="0"/>
                </a:rPr>
                <a:t>Về</a:t>
              </a:r>
              <a:r>
                <a:rPr lang="en-US" sz="3200" i="1" dirty="0">
                  <a:solidFill>
                    <a:srgbClr val="000000"/>
                  </a:solidFill>
                  <a:latin typeface="Cambria" panose="02040503050406030204" pitchFamily="18" charset="0"/>
                  <a:ea typeface="Cambria" panose="02040503050406030204" pitchFamily="18" charset="0"/>
                </a:rPr>
                <a:t> </a:t>
              </a:r>
              <a:r>
                <a:rPr lang="en-US" sz="3200" i="1" dirty="0" err="1">
                  <a:solidFill>
                    <a:srgbClr val="000000"/>
                  </a:solidFill>
                  <a:latin typeface="Cambria" panose="02040503050406030204" pitchFamily="18" charset="0"/>
                  <a:ea typeface="Cambria" panose="02040503050406030204" pitchFamily="18" charset="0"/>
                </a:rPr>
                <a:t>nhà</a:t>
              </a:r>
              <a:r>
                <a:rPr lang="en-US" sz="3200" i="1" dirty="0">
                  <a:solidFill>
                    <a:srgbClr val="000000"/>
                  </a:solidFill>
                  <a:latin typeface="Cambria" panose="02040503050406030204" pitchFamily="18" charset="0"/>
                  <a:ea typeface="Cambria" panose="02040503050406030204" pitchFamily="18" charset="0"/>
                </a:rPr>
                <a:t>: </a:t>
              </a:r>
              <a:r>
                <a:rPr lang="vi-VN" sz="3200" i="1" dirty="0">
                  <a:solidFill>
                    <a:srgbClr val="000000"/>
                  </a:solidFill>
                  <a:latin typeface="Cambria" panose="02040503050406030204" pitchFamily="18" charset="0"/>
                  <a:ea typeface="Cambria" panose="02040503050406030204" pitchFamily="18" charset="0"/>
                </a:rPr>
                <a:t>Tìm đọc câu chuyện kể về tấm gương học tập hoặc những đóng góp của một nhà khoa học.</a:t>
              </a:r>
              <a:endParaRPr lang="en-US" sz="3200" dirty="0">
                <a:solidFill>
                  <a:srgbClr val="00000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4C75971E-3A9B-C874-0C9B-7529F973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2" r="71731"/>
          <a:stretch/>
        </p:blipFill>
        <p:spPr>
          <a:xfrm>
            <a:off x="812800" y="2616200"/>
            <a:ext cx="2286000" cy="2897837"/>
          </a:xfrm>
          <a:prstGeom prst="rect">
            <a:avLst/>
          </a:prstGeom>
        </p:spPr>
      </p:pic>
      <p:sp>
        <p:nvSpPr>
          <p:cNvPr id="2" name="TextBox 1">
            <a:extLst>
              <a:ext uri="{FF2B5EF4-FFF2-40B4-BE49-F238E27FC236}">
                <a16:creationId xmlns:a16="http://schemas.microsoft.com/office/drawing/2014/main" id="{565BF46E-E9FA-2F03-FD02-E981ADCB4B02}"/>
              </a:ext>
            </a:extLst>
          </p:cNvPr>
          <p:cNvSpPr txBox="1"/>
          <p:nvPr/>
        </p:nvSpPr>
        <p:spPr>
          <a:xfrm>
            <a:off x="3180080" y="2438400"/>
            <a:ext cx="8361680" cy="4154984"/>
          </a:xfrm>
          <a:prstGeom prst="rect">
            <a:avLst/>
          </a:prstGeom>
          <a:noFill/>
        </p:spPr>
        <p:txBody>
          <a:bodyPr wrap="square" rtlCol="0">
            <a:spAutoFit/>
          </a:bodyPr>
          <a:lstStyle/>
          <a:p>
            <a:pPr algn="ctr"/>
            <a:r>
              <a:rPr lang="vi-VN" sz="2400" b="0" i="0" dirty="0">
                <a:solidFill>
                  <a:srgbClr val="000000"/>
                </a:solidFill>
                <a:effectLst/>
                <a:latin typeface="Cambria" panose="02040503050406030204" pitchFamily="18" charset="0"/>
                <a:ea typeface="Cambria" panose="02040503050406030204" pitchFamily="18" charset="0"/>
              </a:rPr>
              <a:t>Câu chuyện: </a:t>
            </a:r>
            <a:r>
              <a:rPr lang="vi-VN" sz="2400" b="1" i="0" dirty="0">
                <a:solidFill>
                  <a:srgbClr val="000000"/>
                </a:solidFill>
                <a:effectLst/>
                <a:latin typeface="Cambria" panose="02040503050406030204" pitchFamily="18" charset="0"/>
                <a:ea typeface="Cambria" panose="02040503050406030204" pitchFamily="18" charset="0"/>
              </a:rPr>
              <a:t>Nâng niu từng hạt giống</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Viện nghiên cứu của ông Lương Định Của bất ngờ nhận được một món quà do một người bạn của ông gửi tặng. Đó là mười hạt giống lúa quý. Đang lúc trời rét đậm kéo dài, ông Của chia mười hạt giống ra làm hai. Một nửa gieo ở phòng thí nghiệm, còn một nửa ông đem về, dùng nước ấm để ngâm, rồi gói vào khăn. Tối tối, ông ủ vào trong người để nhờ nhiệt độ cơ thể giúp hạt giống nảy mầm. Quả nhiên sau đợt rét, chỉ có năm hạt giống ủ trong người là nảy mầm xanh tốt.</a:t>
            </a:r>
          </a:p>
          <a:p>
            <a:pPr algn="just"/>
            <a:r>
              <a:rPr lang="vi-VN" sz="2400" b="0" i="0" dirty="0">
                <a:solidFill>
                  <a:srgbClr val="000000"/>
                </a:solidFill>
                <a:effectLst/>
                <a:latin typeface="Cambria" panose="02040503050406030204" pitchFamily="18" charset="0"/>
                <a:ea typeface="Cambria" panose="02040503050406030204" pitchFamily="18" charset="0"/>
              </a:rPr>
              <a:t>Ông là một nhà khoa học đã tạo ra được nhiều giống lúa quý cho nền nông nghiệp Việt Nam.</a:t>
            </a:r>
          </a:p>
        </p:txBody>
      </p:sp>
    </p:spTree>
    <p:extLst>
      <p:ext uri="{BB962C8B-B14F-4D97-AF65-F5344CB8AC3E}">
        <p14:creationId xmlns:p14="http://schemas.microsoft.com/office/powerpoint/2010/main" val="61169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cartoon of a child sitting at a desk&#10;&#10;Description automatically generated">
            <a:extLst>
              <a:ext uri="{FF2B5EF4-FFF2-40B4-BE49-F238E27FC236}">
                <a16:creationId xmlns:a16="http://schemas.microsoft.com/office/drawing/2014/main" id="{86934206-E55C-9B02-8656-5B85AA5BA5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619113D2-F632-CE7F-34ED-EA428620F13E}"/>
              </a:ext>
            </a:extLst>
          </p:cNvPr>
          <p:cNvPicPr>
            <a:picLocks noChangeAspect="1"/>
          </p:cNvPicPr>
          <p:nvPr/>
        </p:nvPicPr>
        <p:blipFill>
          <a:blip r:embed="rId3"/>
          <a:stretch>
            <a:fillRect/>
          </a:stretch>
        </p:blipFill>
        <p:spPr>
          <a:xfrm>
            <a:off x="5542772" y="3436293"/>
            <a:ext cx="5362083" cy="2182200"/>
          </a:xfrm>
          <a:prstGeom prst="rect">
            <a:avLst/>
          </a:prstGeom>
        </p:spPr>
      </p:pic>
    </p:spTree>
    <p:extLst>
      <p:ext uri="{BB962C8B-B14F-4D97-AF65-F5344CB8AC3E}">
        <p14:creationId xmlns:p14="http://schemas.microsoft.com/office/powerpoint/2010/main" val="3318338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B1A79-3527-3BD7-5CB2-067FBD6ABF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3486AC8-E032-C39A-48D7-AE9A6AA949A6}"/>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BB3FCE9C-544F-DFD1-0BD4-C64DEC2D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229FE7-5E28-1B37-C2A9-4DFED0C0B9A4}"/>
              </a:ext>
            </a:extLst>
          </p:cNvPr>
          <p:cNvPicPr>
            <a:picLocks noChangeAspect="1"/>
          </p:cNvPicPr>
          <p:nvPr/>
        </p:nvPicPr>
        <p:blipFill>
          <a:blip r:embed="rId3"/>
          <a:stretch>
            <a:fillRect/>
          </a:stretch>
        </p:blipFill>
        <p:spPr>
          <a:xfrm>
            <a:off x="4943864" y="517361"/>
            <a:ext cx="3277608" cy="1484477"/>
          </a:xfrm>
          <a:prstGeom prst="rect">
            <a:avLst/>
          </a:prstGeom>
        </p:spPr>
      </p:pic>
      <p:pic>
        <p:nvPicPr>
          <p:cNvPr id="4" name="Picture 3">
            <a:extLst>
              <a:ext uri="{FF2B5EF4-FFF2-40B4-BE49-F238E27FC236}">
                <a16:creationId xmlns:a16="http://schemas.microsoft.com/office/drawing/2014/main" id="{DC84F1A3-A939-A235-43BA-0A5B318A591E}"/>
              </a:ext>
            </a:extLst>
          </p:cNvPr>
          <p:cNvPicPr>
            <a:picLocks noChangeAspect="1"/>
          </p:cNvPicPr>
          <p:nvPr/>
        </p:nvPicPr>
        <p:blipFill>
          <a:blip r:embed="rId4"/>
          <a:stretch>
            <a:fillRect/>
          </a:stretch>
        </p:blipFill>
        <p:spPr>
          <a:xfrm>
            <a:off x="3849317" y="1948430"/>
            <a:ext cx="7084166" cy="2591025"/>
          </a:xfrm>
          <a:prstGeom prst="rect">
            <a:avLst/>
          </a:prstGeom>
        </p:spPr>
      </p:pic>
    </p:spTree>
    <p:extLst>
      <p:ext uri="{BB962C8B-B14F-4D97-AF65-F5344CB8AC3E}">
        <p14:creationId xmlns:p14="http://schemas.microsoft.com/office/powerpoint/2010/main" val="46248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on a bicycle&#10;&#10;Description automatically generated">
            <a:extLst>
              <a:ext uri="{FF2B5EF4-FFF2-40B4-BE49-F238E27FC236}">
                <a16:creationId xmlns:a16="http://schemas.microsoft.com/office/drawing/2014/main" id="{F3B79456-8612-4320-C3E6-DFCBD747D1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CF998E-DF0A-A33E-8142-4DDEE8CE54AE}"/>
              </a:ext>
            </a:extLst>
          </p:cNvPr>
          <p:cNvPicPr>
            <a:picLocks noChangeAspect="1"/>
          </p:cNvPicPr>
          <p:nvPr/>
        </p:nvPicPr>
        <p:blipFill>
          <a:blip r:embed="rId3"/>
          <a:stretch>
            <a:fillRect/>
          </a:stretch>
        </p:blipFill>
        <p:spPr>
          <a:xfrm>
            <a:off x="3037631" y="1603523"/>
            <a:ext cx="8163252" cy="3694496"/>
          </a:xfrm>
          <a:prstGeom prst="rect">
            <a:avLst/>
          </a:prstGeom>
        </p:spPr>
      </p:pic>
    </p:spTree>
    <p:extLst>
      <p:ext uri="{BB962C8B-B14F-4D97-AF65-F5344CB8AC3E}">
        <p14:creationId xmlns:p14="http://schemas.microsoft.com/office/powerpoint/2010/main" val="84339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646331"/>
          </a:xfrm>
          <a:prstGeom prst="rect">
            <a:avLst/>
          </a:prstGeom>
          <a:noFill/>
        </p:spPr>
        <p:txBody>
          <a:bodyPr wrap="square">
            <a:spAutoFit/>
          </a:bodyPr>
          <a:lstStyle/>
          <a:p>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Đọc câu chuyện dưới đây và trao đổi với bạn.</a:t>
            </a:r>
          </a:p>
        </p:txBody>
      </p:sp>
      <p:pic>
        <p:nvPicPr>
          <p:cNvPr id="3" name="Picture 2">
            <a:extLst>
              <a:ext uri="{FF2B5EF4-FFF2-40B4-BE49-F238E27FC236}">
                <a16:creationId xmlns:a16="http://schemas.microsoft.com/office/drawing/2014/main" id="{50A67531-478A-3924-2A53-D29FFC3C7DDB}"/>
              </a:ext>
            </a:extLst>
          </p:cNvPr>
          <p:cNvPicPr>
            <a:picLocks noChangeAspect="1"/>
          </p:cNvPicPr>
          <p:nvPr/>
        </p:nvPicPr>
        <p:blipFill>
          <a:blip r:embed="rId2"/>
          <a:stretch>
            <a:fillRect/>
          </a:stretch>
        </p:blipFill>
        <p:spPr>
          <a:xfrm>
            <a:off x="728526" y="1534340"/>
            <a:ext cx="10416268" cy="4579033"/>
          </a:xfrm>
          <a:prstGeom prst="rect">
            <a:avLst/>
          </a:prstGeom>
        </p:spPr>
      </p:pic>
    </p:spTree>
    <p:extLst>
      <p:ext uri="{BB962C8B-B14F-4D97-AF65-F5344CB8AC3E}">
        <p14:creationId xmlns:p14="http://schemas.microsoft.com/office/powerpoint/2010/main" val="3502857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id="{4EC90941-6E5C-E552-268A-57012DFC54BA}"/>
              </a:ext>
            </a:extLst>
          </p:cNvPr>
          <p:cNvSpPr/>
          <p:nvPr/>
        </p:nvSpPr>
        <p:spPr>
          <a:xfrm>
            <a:off x="370332" y="1892808"/>
            <a:ext cx="11228832" cy="4334256"/>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18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1446550"/>
          </a:xfrm>
          <a:prstGeom prst="rect">
            <a:avLst/>
          </a:prstGeom>
          <a:noFill/>
        </p:spPr>
        <p:txBody>
          <a:bodyPr wrap="square">
            <a:spAutoFit/>
          </a:bodyPr>
          <a:lstStyle/>
          <a:p>
            <a:pPr algn="ctr"/>
            <a:r>
              <a:rPr lang="vi-VN" sz="4400" b="1" dirty="0">
                <a:solidFill>
                  <a:schemeClr val="bg1"/>
                </a:solidFill>
                <a:latin typeface="Calibri" panose="020F0502020204030204" pitchFamily="34" charset="0"/>
                <a:ea typeface="Calibri" panose="020F0502020204030204" pitchFamily="34" charset="0"/>
                <a:cs typeface="Calibri" panose="020F0502020204030204" pitchFamily="34" charset="0"/>
              </a:rPr>
              <a:t>a. Vì sao người chị khuyên em không nên phá tổ chim?</a:t>
            </a:r>
          </a:p>
        </p:txBody>
      </p:sp>
      <p:sp>
        <p:nvSpPr>
          <p:cNvPr id="8" name="Rectangle 7">
            <a:extLst>
              <a:ext uri="{FF2B5EF4-FFF2-40B4-BE49-F238E27FC236}">
                <a16:creationId xmlns:a16="http://schemas.microsoft.com/office/drawing/2014/main" id="{E145EF28-4AFA-F4B7-3FC6-1571E8E4EBB3}"/>
              </a:ext>
            </a:extLst>
          </p:cNvPr>
          <p:cNvSpPr/>
          <p:nvPr/>
        </p:nvSpPr>
        <p:spPr>
          <a:xfrm>
            <a:off x="518160" y="3820160"/>
            <a:ext cx="11094720" cy="264160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 Người chị khuyên em không nên phá tổ chim vì khi chim mẹ về, chim mẹ không thấy con sẽ buồn, còn chim non xa mẹ sẽ chết. Không những thế, loài chim còn có rất nhiều lợi ích.</a:t>
            </a:r>
          </a:p>
        </p:txBody>
      </p:sp>
    </p:spTree>
    <p:extLst>
      <p:ext uri="{BB962C8B-B14F-4D97-AF65-F5344CB8AC3E}">
        <p14:creationId xmlns:p14="http://schemas.microsoft.com/office/powerpoint/2010/main" val="84826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b. Theo lời người chị, loài chim có ích gì đối với con người?</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426720" y="4876800"/>
            <a:ext cx="11094720" cy="138176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Theo lời người chị, khi chim lớn, chim sẽ hát ca, bay lượn, ăn sâu bọ giúp ích cho con người.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041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306320" y="1886337"/>
            <a:ext cx="7437119" cy="1446550"/>
          </a:xfrm>
          <a:prstGeom prst="rect">
            <a:avLst/>
          </a:prstGeom>
          <a:noFill/>
        </p:spPr>
        <p:txBody>
          <a:bodyPr wrap="square">
            <a:spAutoFit/>
          </a:bodyPr>
          <a:lstStyle/>
          <a:p>
            <a:pPr lvl="0" algn="ctr"/>
            <a:r>
              <a:rPr lang="vi-VN" sz="4400" b="1" dirty="0">
                <a:solidFill>
                  <a:prstClr val="white"/>
                </a:solidFill>
                <a:latin typeface="Calibri" panose="020F0502020204030204" pitchFamily="34" charset="0"/>
                <a:ea typeface="Calibri" panose="020F0502020204030204" pitchFamily="34" charset="0"/>
                <a:cs typeface="Calibri" panose="020F0502020204030204" pitchFamily="34" charset="0"/>
              </a:rPr>
              <a:t>c. Câu chuyện này giúp em nhận ra điều gì?</a:t>
            </a:r>
            <a:endPar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568960" y="4815840"/>
            <a:ext cx="11094720" cy="1493520"/>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156082">
                    <a:lumMod val="75000"/>
                  </a:srgbClr>
                </a:solidFill>
                <a:latin typeface="Calibri" panose="020F0502020204030204" pitchFamily="34" charset="0"/>
                <a:ea typeface="Calibri" panose="020F0502020204030204" pitchFamily="34" charset="0"/>
                <a:cs typeface="Calibri" panose="020F0502020204030204" pitchFamily="34" charset="0"/>
              </a:rPr>
              <a:t>Câu chuyện giúp em nhận ra rằng cần phải trân trọng sự sống của muôn loài. </a:t>
            </a:r>
            <a:endParaRPr kumimoji="0" lang="vi-VN" sz="4400" b="0" i="0" u="none" strike="noStrike" kern="1200" cap="none" spc="0" normalizeH="0" baseline="0" noProof="0" dirty="0">
              <a:ln>
                <a:noFill/>
              </a:ln>
              <a:solidFill>
                <a:srgbClr val="156082">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1386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1261</Words>
  <Application>Microsoft Office PowerPoint</Application>
  <PresentationFormat>Widescreen</PresentationFormat>
  <Paragraphs>36</Paragraphs>
  <Slides>22</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Calibri</vt:lpstr>
      <vt:lpstr>Arial</vt:lpstr>
      <vt:lpstr>Cambria</vt:lpstr>
      <vt:lpstr>Aptos Display</vt:lpstr>
      <vt:lpstr>iCiel Soup of Justice</vt:lpstr>
      <vt:lpstr>Aptos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Thao Tran</cp:lastModifiedBy>
  <cp:revision>10</cp:revision>
  <dcterms:created xsi:type="dcterms:W3CDTF">2024-08-14T15:16:16Z</dcterms:created>
  <dcterms:modified xsi:type="dcterms:W3CDTF">2024-09-24T02:05:38Z</dcterms:modified>
</cp:coreProperties>
</file>