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sldIdLst>
    <p:sldId id="526" r:id="rId3"/>
    <p:sldId id="561" r:id="rId4"/>
    <p:sldId id="564" r:id="rId5"/>
    <p:sldId id="527" r:id="rId6"/>
    <p:sldId id="551" r:id="rId7"/>
    <p:sldId id="537" r:id="rId8"/>
    <p:sldId id="553" r:id="rId9"/>
    <p:sldId id="534" r:id="rId10"/>
    <p:sldId id="558" r:id="rId11"/>
    <p:sldId id="568" r:id="rId12"/>
    <p:sldId id="569" r:id="rId13"/>
    <p:sldId id="538" r:id="rId14"/>
    <p:sldId id="570" r:id="rId15"/>
    <p:sldId id="54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66FF"/>
    <a:srgbClr val="FFFF00"/>
    <a:srgbClr val="FF00FF"/>
    <a:srgbClr val="76CD61"/>
    <a:srgbClr val="F3AD1F"/>
    <a:srgbClr val="4BC7E4"/>
    <a:srgbClr val="F1A03F"/>
    <a:srgbClr val="50291E"/>
    <a:srgbClr val="FFF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snapToGrid="0"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72701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2577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1544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82467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737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705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77056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36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4846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65175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3903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3135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48501129"/>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20609615"/>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4400121"/>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01500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3828823"/>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00837541"/>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16095848"/>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9480781"/>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65512063"/>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3708352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00369727"/>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45366824"/>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3926500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5048829"/>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4877896"/>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0186858"/>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75959106"/>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97120543"/>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13978853"/>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9681514"/>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8122949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44287355"/>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9476804"/>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29560742"/>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0751793"/>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3136382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35740029"/>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22391131"/>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6607513"/>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351238"/>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8" descr="A round pink label with white text and a black background&#10;&#10;Description automatically generated">
            <a:extLst>
              <a:ext uri="{FF2B5EF4-FFF2-40B4-BE49-F238E27FC236}">
                <a16:creationId xmlns:a16="http://schemas.microsoft.com/office/drawing/2014/main" id="{F66A00C8-20C2-4E65-B2B2-1FAE5494031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2025/1/7</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80362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3" name="Picture 2">
            <a:extLst>
              <a:ext uri="{FF2B5EF4-FFF2-40B4-BE49-F238E27FC236}">
                <a16:creationId xmlns:a16="http://schemas.microsoft.com/office/drawing/2014/main" id="{3B7CBD26-501E-A6F9-A439-3788EF0C4DF4}"/>
              </a:ext>
            </a:extLst>
          </p:cNvPr>
          <p:cNvPicPr>
            <a:picLocks noChangeAspect="1"/>
          </p:cNvPicPr>
          <p:nvPr/>
        </p:nvPicPr>
        <p:blipFill>
          <a:blip r:embed="rId8"/>
          <a:stretch>
            <a:fillRect/>
          </a:stretch>
        </p:blipFill>
        <p:spPr>
          <a:xfrm>
            <a:off x="1549236" y="1679510"/>
            <a:ext cx="9092891" cy="2138026"/>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A842DEAE-7669-B845-84FB-E9F2A51153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1210" y="601542"/>
            <a:ext cx="18080396" cy="4360816"/>
          </a:xfrm>
          <a:prstGeom prst="rect">
            <a:avLst/>
          </a:prstGeom>
        </p:spPr>
      </p:pic>
    </p:spTree>
    <p:extLst>
      <p:ext uri="{BB962C8B-B14F-4D97-AF65-F5344CB8AC3E}">
        <p14:creationId xmlns:p14="http://schemas.microsoft.com/office/powerpoint/2010/main" val="393158067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4" name="图片 120" descr="E:\PPT\包图网\审核中\气球.png气球">
            <a:extLst>
              <a:ext uri="{FF2B5EF4-FFF2-40B4-BE49-F238E27FC236}">
                <a16:creationId xmlns:a16="http://schemas.microsoft.com/office/drawing/2014/main" id="{3D36F994-02D4-4083-8E9D-D62F1EB21486}"/>
              </a:ext>
            </a:extLst>
          </p:cNvPr>
          <p:cNvPicPr>
            <a:picLocks noChangeAspect="1"/>
          </p:cNvPicPr>
          <p:nvPr>
            <p:custDataLst>
              <p:tags r:id="rId1"/>
            </p:custDataLst>
          </p:nvPr>
        </p:nvPicPr>
        <p:blipFill>
          <a:blip r:embed="rId4"/>
          <a:srcRect/>
          <a:stretch>
            <a:fillRect/>
          </a:stretch>
        </p:blipFill>
        <p:spPr>
          <a:xfrm>
            <a:off x="200003" y="0"/>
            <a:ext cx="1086485" cy="1268095"/>
          </a:xfrm>
          <a:prstGeom prst="rect">
            <a:avLst/>
          </a:prstGeom>
        </p:spPr>
      </p:pic>
      <p:grpSp>
        <p:nvGrpSpPr>
          <p:cNvPr id="6" name="Group 5">
            <a:extLst>
              <a:ext uri="{FF2B5EF4-FFF2-40B4-BE49-F238E27FC236}">
                <a16:creationId xmlns:a16="http://schemas.microsoft.com/office/drawing/2014/main" id="{676EF2DA-39C6-CF77-FD74-2A33E1A92A17}"/>
              </a:ext>
            </a:extLst>
          </p:cNvPr>
          <p:cNvGrpSpPr/>
          <p:nvPr/>
        </p:nvGrpSpPr>
        <p:grpSpPr>
          <a:xfrm>
            <a:off x="3820161" y="741680"/>
            <a:ext cx="8018914" cy="5534113"/>
            <a:chOff x="5005137" y="1487008"/>
            <a:chExt cx="6833937" cy="4788785"/>
          </a:xfrm>
        </p:grpSpPr>
        <p:sp>
          <p:nvSpPr>
            <p:cNvPr id="7" name="思想气泡: 云 7">
              <a:extLst>
                <a:ext uri="{FF2B5EF4-FFF2-40B4-BE49-F238E27FC236}">
                  <a16:creationId xmlns:a16="http://schemas.microsoft.com/office/drawing/2014/main" id="{04420730-AB35-26E1-8184-61DD89F6810F}"/>
                </a:ext>
              </a:extLst>
            </p:cNvPr>
            <p:cNvSpPr/>
            <p:nvPr/>
          </p:nvSpPr>
          <p:spPr>
            <a:xfrm>
              <a:off x="5005137" y="1487008"/>
              <a:ext cx="6833937" cy="4788785"/>
            </a:xfrm>
            <a:prstGeom prst="cloudCallout">
              <a:avLst>
                <a:gd name="adj1" fmla="val -52536"/>
                <a:gd name="adj2" fmla="val 8169"/>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a:extLst>
                <a:ext uri="{FF2B5EF4-FFF2-40B4-BE49-F238E27FC236}">
                  <a16:creationId xmlns:a16="http://schemas.microsoft.com/office/drawing/2014/main" id="{6ECEBD65-C6E9-726F-119B-302CD8EAAAA7}"/>
                </a:ext>
              </a:extLst>
            </p:cNvPr>
            <p:cNvSpPr txBox="1"/>
            <p:nvPr/>
          </p:nvSpPr>
          <p:spPr>
            <a:xfrm>
              <a:off x="5559288" y="2414709"/>
              <a:ext cx="6043723" cy="2476828"/>
            </a:xfrm>
            <a:prstGeom prst="rect">
              <a:avLst/>
            </a:prstGeom>
            <a:noFill/>
          </p:spPr>
          <p:txBody>
            <a:bodyPr wrap="square" rtlCol="0">
              <a:spAutoFit/>
            </a:bodyPr>
            <a:lstStyle/>
            <a:p>
              <a:pPr algn="ctr" rtl="0">
                <a:spcBef>
                  <a:spcPts val="0"/>
                </a:spcBef>
                <a:spcAft>
                  <a:spcPts val="500"/>
                </a:spcAft>
              </a:pPr>
              <a:r>
                <a:rPr lang="vi-VN" sz="6000" b="1" i="0" u="none" strike="noStrike" dirty="0">
                  <a:solidFill>
                    <a:srgbClr val="FF0000"/>
                  </a:solidFill>
                  <a:effectLst/>
                  <a:latin typeface="Cambria" panose="02040503050406030204" pitchFamily="18" charset="0"/>
                  <a:ea typeface="Cambria" panose="02040503050406030204" pitchFamily="18" charset="0"/>
                </a:rPr>
                <a:t>Kể tên những việc làm tốt cho sức khỏe tuổi dậy thì.</a:t>
              </a:r>
              <a:endParaRPr lang="vi-VN" sz="8800" b="1" dirty="0">
                <a:solidFill>
                  <a:srgbClr val="FF0000"/>
                </a:solidFill>
                <a:effectLst/>
                <a:latin typeface="Cambria" panose="02040503050406030204" pitchFamily="18" charset="0"/>
                <a:ea typeface="Cambria" panose="02040503050406030204" pitchFamily="18" charset="0"/>
              </a:endParaRPr>
            </a:p>
          </p:txBody>
        </p:sp>
      </p:grpSp>
      <p:pic>
        <p:nvPicPr>
          <p:cNvPr id="15" name="Đồ họa 6">
            <a:extLst>
              <a:ext uri="{FF2B5EF4-FFF2-40B4-BE49-F238E27FC236}">
                <a16:creationId xmlns:a16="http://schemas.microsoft.com/office/drawing/2014/main" id="{65F2220A-BB67-9ABF-075A-09950C4435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929" y="2172714"/>
            <a:ext cx="3291192" cy="4685286"/>
          </a:xfrm>
          <a:prstGeom prst="rect">
            <a:avLst/>
          </a:prstGeom>
        </p:spPr>
      </p:pic>
      <p:pic>
        <p:nvPicPr>
          <p:cNvPr id="17" name="图片 120" descr="E:\PPT\包图网\审核中\气球.png气球">
            <a:extLst>
              <a:ext uri="{FF2B5EF4-FFF2-40B4-BE49-F238E27FC236}">
                <a16:creationId xmlns:a16="http://schemas.microsoft.com/office/drawing/2014/main" id="{E3AFE763-0CA3-B928-835F-5CA98CD1E902}"/>
              </a:ext>
            </a:extLst>
          </p:cNvPr>
          <p:cNvPicPr>
            <a:picLocks noChangeAspect="1"/>
          </p:cNvPicPr>
          <p:nvPr>
            <p:custDataLst>
              <p:tags r:id="rId2"/>
            </p:custDataLst>
          </p:nvPr>
        </p:nvPicPr>
        <p:blipFill>
          <a:blip r:embed="rId4"/>
          <a:srcRect/>
          <a:stretch>
            <a:fillRect/>
          </a:stretch>
        </p:blipFill>
        <p:spPr>
          <a:xfrm>
            <a:off x="10193961" y="576727"/>
            <a:ext cx="1367418" cy="1595987"/>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5BAD6E-C457-6920-20CA-1F6C2BE680CD}"/>
              </a:ext>
            </a:extLst>
          </p:cNvPr>
          <p:cNvSpPr/>
          <p:nvPr/>
        </p:nvSpPr>
        <p:spPr>
          <a:xfrm>
            <a:off x="640080" y="2316480"/>
            <a:ext cx="2377440" cy="120904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Ở </a:t>
            </a:r>
            <a:r>
              <a:rPr lang="en-US" sz="3200" dirty="0" err="1">
                <a:latin typeface="Cambria" panose="02040503050406030204" pitchFamily="18" charset="0"/>
                <a:ea typeface="Cambria" panose="02040503050406030204" pitchFamily="18" charset="0"/>
              </a:rPr>
              <a:t>tuổi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dậy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a:t>
            </a:r>
          </a:p>
        </p:txBody>
      </p:sp>
      <p:cxnSp>
        <p:nvCxnSpPr>
          <p:cNvPr id="4" name="Straight Connector 3">
            <a:extLst>
              <a:ext uri="{FF2B5EF4-FFF2-40B4-BE49-F238E27FC236}">
                <a16:creationId xmlns:a16="http://schemas.microsoft.com/office/drawing/2014/main" id="{76F78CC1-54E8-89DE-A392-74C2B6734943}"/>
              </a:ext>
            </a:extLst>
          </p:cNvPr>
          <p:cNvCxnSpPr>
            <a:stCxn id="2" idx="3"/>
          </p:cNvCxnSpPr>
          <p:nvPr/>
        </p:nvCxnSpPr>
        <p:spPr>
          <a:xfrm flipV="1">
            <a:off x="3017520" y="1554480"/>
            <a:ext cx="650240" cy="136652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6577089-0BC2-ED5D-AEAE-E5B5066844C1}"/>
              </a:ext>
            </a:extLst>
          </p:cNvPr>
          <p:cNvSpPr/>
          <p:nvPr/>
        </p:nvSpPr>
        <p:spPr>
          <a:xfrm>
            <a:off x="3688080" y="9855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Thực hiện ăn uống đủ chất, ngủ và nghỉ ngơi hợp lí, tích cực vận động cơ thể để hệ cơ xương phát triển tốt, giúp tăng chiều cao; vui chơi, giải trí lành mạnh,...</a:t>
            </a:r>
          </a:p>
        </p:txBody>
      </p:sp>
      <p:cxnSp>
        <p:nvCxnSpPr>
          <p:cNvPr id="6" name="Straight Connector 5">
            <a:extLst>
              <a:ext uri="{FF2B5EF4-FFF2-40B4-BE49-F238E27FC236}">
                <a16:creationId xmlns:a16="http://schemas.microsoft.com/office/drawing/2014/main" id="{8F349DFE-1471-E815-554C-B5BF9F3CF3FB}"/>
              </a:ext>
            </a:extLst>
          </p:cNvPr>
          <p:cNvCxnSpPr>
            <a:cxnSpLocks/>
            <a:stCxn id="2" idx="3"/>
            <a:endCxn id="7" idx="1"/>
          </p:cNvCxnSpPr>
          <p:nvPr/>
        </p:nvCxnSpPr>
        <p:spPr>
          <a:xfrm>
            <a:off x="3017520" y="2921000"/>
            <a:ext cx="711200" cy="254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252F0BB-7240-8CDB-267E-E22F58AC9042}"/>
              </a:ext>
            </a:extLst>
          </p:cNvPr>
          <p:cNvSpPr/>
          <p:nvPr/>
        </p:nvSpPr>
        <p:spPr>
          <a:xfrm>
            <a:off x="3728720" y="2743200"/>
            <a:ext cx="5842000" cy="8636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Thường xuyên giữ vệ sinh cơ thể.</a:t>
            </a:r>
          </a:p>
        </p:txBody>
      </p:sp>
      <p:cxnSp>
        <p:nvCxnSpPr>
          <p:cNvPr id="10" name="Straight Connector 9">
            <a:extLst>
              <a:ext uri="{FF2B5EF4-FFF2-40B4-BE49-F238E27FC236}">
                <a16:creationId xmlns:a16="http://schemas.microsoft.com/office/drawing/2014/main" id="{B174AB42-AD78-15B8-0CFC-76891953F602}"/>
              </a:ext>
            </a:extLst>
          </p:cNvPr>
          <p:cNvCxnSpPr>
            <a:cxnSpLocks/>
            <a:stCxn id="2" idx="3"/>
          </p:cNvCxnSpPr>
          <p:nvPr/>
        </p:nvCxnSpPr>
        <p:spPr>
          <a:xfrm>
            <a:off x="3017520" y="2921000"/>
            <a:ext cx="721360" cy="173228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7ABC8A4-7D79-B1FB-86A4-F5FCEBC132FE}"/>
              </a:ext>
            </a:extLst>
          </p:cNvPr>
          <p:cNvSpPr/>
          <p:nvPr/>
        </p:nvSpPr>
        <p:spPr>
          <a:xfrm>
            <a:off x="3759200" y="40843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Vệ sinh cơ quan sinh dục ngoài đúng cách, nhất là khi có kinh nguyệt ở nữ; giữ cơ quan sinh dục luôn khô thoáng, tránh ẩm ướt.</a:t>
            </a:r>
          </a:p>
        </p:txBody>
      </p:sp>
    </p:spTree>
    <p:extLst>
      <p:ext uri="{BB962C8B-B14F-4D97-AF65-F5344CB8AC3E}">
        <p14:creationId xmlns:p14="http://schemas.microsoft.com/office/powerpoint/2010/main" val="26215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2" name="Picture 1">
            <a:extLst>
              <a:ext uri="{FF2B5EF4-FFF2-40B4-BE49-F238E27FC236}">
                <a16:creationId xmlns:a16="http://schemas.microsoft.com/office/drawing/2014/main" id="{F264C930-B47F-E312-710C-5C65AFA035A0}"/>
              </a:ext>
            </a:extLst>
          </p:cNvPr>
          <p:cNvPicPr>
            <a:picLocks noChangeAspect="1"/>
          </p:cNvPicPr>
          <p:nvPr/>
        </p:nvPicPr>
        <p:blipFill rotWithShape="1">
          <a:blip r:embed="rId8"/>
          <a:srcRect l="14469" r="14633" b="41954"/>
          <a:stretch/>
        </p:blipFill>
        <p:spPr>
          <a:xfrm>
            <a:off x="2144947" y="851213"/>
            <a:ext cx="7901470" cy="3368361"/>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sp>
        <p:nvSpPr>
          <p:cNvPr id="3" name="TextBox 2">
            <a:extLst>
              <a:ext uri="{FF2B5EF4-FFF2-40B4-BE49-F238E27FC236}">
                <a16:creationId xmlns:a16="http://schemas.microsoft.com/office/drawing/2014/main" id="{B119F95D-E90C-BB35-6FE1-3AF584517D5D}"/>
              </a:ext>
            </a:extLst>
          </p:cNvPr>
          <p:cNvSpPr txBox="1"/>
          <p:nvPr/>
        </p:nvSpPr>
        <p:spPr>
          <a:xfrm>
            <a:off x="2734375" y="0"/>
            <a:ext cx="6330836" cy="707886"/>
          </a:xfrm>
          <a:prstGeom prst="rect">
            <a:avLst/>
          </a:prstGeom>
          <a:noFill/>
        </p:spPr>
        <p:txBody>
          <a:bodyPr wrap="none" rtlCol="0">
            <a:spAutoFit/>
          </a:bodyPr>
          <a:lstStyle/>
          <a:p>
            <a:r>
              <a:rPr lang="en-US" sz="4000" dirty="0" err="1">
                <a:latin typeface="Calibri" panose="020F0502020204030204" pitchFamily="34" charset="0"/>
                <a:cs typeface="Calibri" panose="020F0502020204030204" pitchFamily="34" charset="0"/>
              </a:rPr>
              <a:t>Thứ</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ngày</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tháng</a:t>
            </a:r>
            <a:r>
              <a:rPr lang="en-US" sz="4000" dirty="0">
                <a:latin typeface="Calibri" panose="020F0502020204030204" pitchFamily="34" charset="0"/>
                <a:cs typeface="Calibri" panose="020F0502020204030204" pitchFamily="34" charset="0"/>
              </a:rPr>
              <a:t> … </a:t>
            </a:r>
            <a:r>
              <a:rPr lang="en-US" sz="4000" dirty="0" err="1">
                <a:latin typeface="Calibri" panose="020F0502020204030204" pitchFamily="34" charset="0"/>
                <a:cs typeface="Calibri" panose="020F0502020204030204" pitchFamily="34" charset="0"/>
              </a:rPr>
              <a:t>năm</a:t>
            </a:r>
            <a:r>
              <a:rPr lang="en-US" sz="4000" dirty="0">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9BCD7790-C022-AA8E-E8E4-1ABED61A1BAA}"/>
              </a:ext>
            </a:extLst>
          </p:cNvPr>
          <p:cNvPicPr>
            <a:picLocks noChangeAspect="1"/>
          </p:cNvPicPr>
          <p:nvPr/>
        </p:nvPicPr>
        <p:blipFill>
          <a:blip r:embed="rId8"/>
          <a:stretch>
            <a:fillRect/>
          </a:stretch>
        </p:blipFill>
        <p:spPr>
          <a:xfrm>
            <a:off x="3932695" y="770574"/>
            <a:ext cx="3461684" cy="890757"/>
          </a:xfrm>
          <a:prstGeom prst="rect">
            <a:avLst/>
          </a:prstGeom>
        </p:spPr>
      </p:pic>
      <p:pic>
        <p:nvPicPr>
          <p:cNvPr id="9" name="Picture 8">
            <a:extLst>
              <a:ext uri="{FF2B5EF4-FFF2-40B4-BE49-F238E27FC236}">
                <a16:creationId xmlns:a16="http://schemas.microsoft.com/office/drawing/2014/main" id="{53D4E20C-C19B-BD72-B022-49BFC2D10623}"/>
              </a:ext>
            </a:extLst>
          </p:cNvPr>
          <p:cNvPicPr>
            <a:picLocks noChangeAspect="1"/>
          </p:cNvPicPr>
          <p:nvPr/>
        </p:nvPicPr>
        <p:blipFill>
          <a:blip r:embed="rId9"/>
          <a:stretch>
            <a:fillRect/>
          </a:stretch>
        </p:blipFill>
        <p:spPr>
          <a:xfrm>
            <a:off x="1524705" y="1555531"/>
            <a:ext cx="8451199" cy="2455473"/>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342B8CE6-2488-56A6-A39D-375FFF0C37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BC211FF1-B9E9-C2FB-D883-C248634E13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78558" y="4795520"/>
            <a:ext cx="1013107" cy="1013107"/>
          </a:xfrm>
          <a:prstGeom prst="rect">
            <a:avLst/>
          </a:prstGeom>
        </p:spPr>
      </p:pic>
      <p:pic>
        <p:nvPicPr>
          <p:cNvPr id="4" name="Picture 3">
            <a:extLst>
              <a:ext uri="{FF2B5EF4-FFF2-40B4-BE49-F238E27FC236}">
                <a16:creationId xmlns:a16="http://schemas.microsoft.com/office/drawing/2014/main" id="{8D466A38-3045-30D8-7AA9-BAAA43DBF525}"/>
              </a:ext>
            </a:extLst>
          </p:cNvPr>
          <p:cNvPicPr>
            <a:picLocks noChangeAspect="1"/>
          </p:cNvPicPr>
          <p:nvPr/>
        </p:nvPicPr>
        <p:blipFill>
          <a:blip r:embed="rId12"/>
          <a:stretch>
            <a:fillRect/>
          </a:stretch>
        </p:blipFill>
        <p:spPr>
          <a:xfrm>
            <a:off x="4912247" y="3359865"/>
            <a:ext cx="2591025" cy="1072989"/>
          </a:xfrm>
          <a:prstGeom prst="rect">
            <a:avLst/>
          </a:prstGeom>
        </p:spPr>
      </p:pic>
    </p:spTree>
    <p:extLst>
      <p:ext uri="{BB962C8B-B14F-4D97-AF65-F5344CB8AC3E}">
        <p14:creationId xmlns:p14="http://schemas.microsoft.com/office/powerpoint/2010/main" val="361716621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id="{63253297-9D4B-5072-9C57-3836C88AA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7217" y="1619430"/>
            <a:ext cx="8250081" cy="2170249"/>
          </a:xfrm>
          <a:prstGeom prst="rect">
            <a:avLst/>
          </a:prstGeom>
        </p:spPr>
      </p:pic>
    </p:spTree>
    <p:extLst>
      <p:ext uri="{BB962C8B-B14F-4D97-AF65-F5344CB8AC3E}">
        <p14:creationId xmlns:p14="http://schemas.microsoft.com/office/powerpoint/2010/main" val="1763768019"/>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圆角 10">
            <a:extLst>
              <a:ext uri="{FF2B5EF4-FFF2-40B4-BE49-F238E27FC236}">
                <a16:creationId xmlns:a16="http://schemas.microsoft.com/office/drawing/2014/main" id="{3E1C201F-FC9A-86A1-5C94-6D725A5137E3}"/>
              </a:ext>
            </a:extLst>
          </p:cNvPr>
          <p:cNvSpPr/>
          <p:nvPr/>
        </p:nvSpPr>
        <p:spPr>
          <a:xfrm>
            <a:off x="539062" y="114835"/>
            <a:ext cx="11053498" cy="1886685"/>
          </a:xfrm>
          <a:prstGeom prst="roundRect">
            <a:avLst>
              <a:gd name="adj" fmla="val 31311"/>
            </a:avLst>
          </a:prstGeom>
          <a:solidFill>
            <a:srgbClr val="FFE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Cambria" panose="02040503050406030204" pitchFamily="18" charset="0"/>
                <a:ea typeface="Cambria" panose="02040503050406030204" pitchFamily="18" charset="0"/>
              </a:rPr>
              <a:t>Thực hiện chăm sóc, vệ sinh cơ thể:</a:t>
            </a:r>
          </a:p>
          <a:p>
            <a:pPr algn="just"/>
            <a:r>
              <a:rPr lang="vi-VN" sz="2800" dirty="0">
                <a:solidFill>
                  <a:schemeClr val="tx1"/>
                </a:solidFill>
                <a:latin typeface="Cambria" panose="02040503050406030204" pitchFamily="18" charset="0"/>
                <a:ea typeface="Cambria" panose="02040503050406030204" pitchFamily="18" charset="0"/>
              </a:rPr>
              <a:t>- Liệt kê một số việc em cần làm để chăm sóc, vệ sinh cơ thể.</a:t>
            </a:r>
          </a:p>
          <a:p>
            <a:pPr algn="just"/>
            <a:r>
              <a:rPr lang="vi-VN" sz="2800" dirty="0">
                <a:solidFill>
                  <a:schemeClr val="tx1"/>
                </a:solidFill>
                <a:latin typeface="Cambria" panose="02040503050406030204" pitchFamily="18" charset="0"/>
                <a:ea typeface="Cambria" panose="02040503050406030204" pitchFamily="18" charset="0"/>
              </a:rPr>
              <a:t>- Theo dõi việc thực hiện những việc đó trong một tuần và nhận xét theo gợi ý:</a:t>
            </a:r>
            <a:endParaRPr lang="zh-CN" altLang="en-US" sz="2800" dirty="0">
              <a:solidFill>
                <a:schemeClr val="tx1"/>
              </a:solidFill>
              <a:latin typeface="Cambria" panose="02040503050406030204" pitchFamily="18" charset="0"/>
              <a:ea typeface="标小智龙珠体" panose="02020500000000000000" pitchFamily="18" charset="-122"/>
              <a:cs typeface="阿里巴巴普惠体" panose="00020600040101010101" pitchFamily="18" charset="-122"/>
            </a:endParaRPr>
          </a:p>
        </p:txBody>
      </p:sp>
      <p:graphicFrame>
        <p:nvGraphicFramePr>
          <p:cNvPr id="2" name="Table 1">
            <a:extLst>
              <a:ext uri="{FF2B5EF4-FFF2-40B4-BE49-F238E27FC236}">
                <a16:creationId xmlns:a16="http://schemas.microsoft.com/office/drawing/2014/main" id="{ECA2F224-6319-D88F-4583-1C0347CEFE12}"/>
              </a:ext>
            </a:extLst>
          </p:cNvPr>
          <p:cNvGraphicFramePr>
            <a:graphicFrameLocks noGrp="1"/>
          </p:cNvGraphicFramePr>
          <p:nvPr>
            <p:extLst>
              <p:ext uri="{D42A27DB-BD31-4B8C-83A1-F6EECF244321}">
                <p14:modId xmlns:p14="http://schemas.microsoft.com/office/powerpoint/2010/main" val="645370316"/>
              </p:ext>
            </p:extLst>
          </p:nvPr>
        </p:nvGraphicFramePr>
        <p:xfrm>
          <a:off x="1158240" y="2131854"/>
          <a:ext cx="9987280" cy="4355762"/>
        </p:xfrm>
        <a:graphic>
          <a:graphicData uri="http://schemas.openxmlformats.org/drawingml/2006/table">
            <a:tbl>
              <a:tblPr/>
              <a:tblGrid>
                <a:gridCol w="3964988">
                  <a:extLst>
                    <a:ext uri="{9D8B030D-6E8A-4147-A177-3AD203B41FA5}">
                      <a16:colId xmlns:a16="http://schemas.microsoft.com/office/drawing/2014/main" val="3549247331"/>
                    </a:ext>
                  </a:extLst>
                </a:gridCol>
                <a:gridCol w="4114609">
                  <a:extLst>
                    <a:ext uri="{9D8B030D-6E8A-4147-A177-3AD203B41FA5}">
                      <a16:colId xmlns:a16="http://schemas.microsoft.com/office/drawing/2014/main" val="1024419556"/>
                    </a:ext>
                  </a:extLst>
                </a:gridCol>
                <a:gridCol w="1907683">
                  <a:extLst>
                    <a:ext uri="{9D8B030D-6E8A-4147-A177-3AD203B41FA5}">
                      <a16:colId xmlns:a16="http://schemas.microsoft.com/office/drawing/2014/main" val="2999724744"/>
                    </a:ext>
                  </a:extLst>
                </a:gridCol>
              </a:tblGrid>
              <a:tr h="949506">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làm</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Số</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lần</a:t>
                      </a:r>
                      <a:r>
                        <a:rPr lang="en-US" sz="2800" b="1" dirty="0">
                          <a:solidFill>
                            <a:srgbClr val="000000"/>
                          </a:solidFill>
                          <a:effectLst/>
                          <a:latin typeface="Cambria" panose="02040503050406030204" pitchFamily="18" charset="0"/>
                          <a:ea typeface="Cambria" panose="02040503050406030204" pitchFamily="18" charset="0"/>
                        </a:rPr>
                        <a:t> (x) </a:t>
                      </a:r>
                      <a:r>
                        <a:rPr lang="en-US" sz="2800" b="1" dirty="0" err="1">
                          <a:solidFill>
                            <a:srgbClr val="000000"/>
                          </a:solidFill>
                          <a:effectLst/>
                          <a:latin typeface="Cambria" panose="02040503050406030204" pitchFamily="18" charset="0"/>
                          <a:ea typeface="Cambria" panose="02040503050406030204" pitchFamily="18" charset="0"/>
                        </a:rPr>
                        <a:t>thực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hiện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tuần</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Đánh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giá</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01270936"/>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Rửa mặt ít nhất 2 lần một ngày bằng nước sạch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Chưa 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009588"/>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Thay quần lót, rửa cơ quan sinh dục hằng ngày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337005"/>
                  </a:ext>
                </a:extLst>
              </a:tr>
              <a:tr h="542575">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thể</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buổi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sáng</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017761"/>
                  </a:ext>
                </a:extLst>
              </a:tr>
              <a:tr h="542575">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338838"/>
                  </a:ext>
                </a:extLst>
              </a:tr>
            </a:tbl>
          </a:graphicData>
        </a:graphic>
      </p:graphicFrame>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kids standing next to a blackboard&#10;&#10;Description automatically generated">
            <a:extLst>
              <a:ext uri="{FF2B5EF4-FFF2-40B4-BE49-F238E27FC236}">
                <a16:creationId xmlns:a16="http://schemas.microsoft.com/office/drawing/2014/main" id="{08E9E17E-70D8-C4EF-1CFD-41B3D8540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23" y="656225"/>
            <a:ext cx="10266554" cy="5797798"/>
          </a:xfrm>
          <a:prstGeom prst="rect">
            <a:avLst/>
          </a:prstGeom>
        </p:spPr>
      </p:pic>
    </p:spTree>
    <p:extLst>
      <p:ext uri="{BB962C8B-B14F-4D97-AF65-F5344CB8AC3E}">
        <p14:creationId xmlns:p14="http://schemas.microsoft.com/office/powerpoint/2010/main" val="157271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34F028-EC66-4B3F-AEC2-87F475F6B0FA}"/>
              </a:ext>
            </a:extLst>
          </p:cNvPr>
          <p:cNvGrpSpPr/>
          <p:nvPr/>
        </p:nvGrpSpPr>
        <p:grpSpPr>
          <a:xfrm>
            <a:off x="266262" y="786701"/>
            <a:ext cx="11666483" cy="1722819"/>
            <a:chOff x="367862" y="461581"/>
            <a:chExt cx="11666483" cy="2271110"/>
          </a:xfrm>
        </p:grpSpPr>
        <p:sp>
          <p:nvSpPr>
            <p:cNvPr id="7" name="椭圆 2">
              <a:extLst>
                <a:ext uri="{FF2B5EF4-FFF2-40B4-BE49-F238E27FC236}">
                  <a16:creationId xmlns:a16="http://schemas.microsoft.com/office/drawing/2014/main" id="{3B89CADD-1CF8-F307-D100-3FC9B243D021}"/>
                </a:ext>
              </a:extLst>
            </p:cNvPr>
            <p:cNvSpPr/>
            <p:nvPr>
              <p:custDataLst>
                <p:tags r:id="rId1"/>
              </p:custDataLst>
            </p:nvPr>
          </p:nvSpPr>
          <p:spPr>
            <a:xfrm>
              <a:off x="367862" y="461581"/>
              <a:ext cx="11456276" cy="2271110"/>
            </a:xfrm>
            <a:prstGeom prst="roundRect">
              <a:avLst/>
            </a:prstGeom>
            <a:solidFill>
              <a:srgbClr val="FFFAF3"/>
            </a:solidFill>
            <a:ln w="19050" cmpd="sng">
              <a:solidFill>
                <a:srgbClr val="F1A0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思源黑体 CN Light" panose="020B0300000000000000" charset="-122"/>
                <a:ea typeface="思源黑体 CN Light" panose="020B0300000000000000" charset="-122"/>
              </a:endParaRPr>
            </a:p>
          </p:txBody>
        </p:sp>
        <p:sp>
          <p:nvSpPr>
            <p:cNvPr id="8" name="TextBox 7">
              <a:extLst>
                <a:ext uri="{FF2B5EF4-FFF2-40B4-BE49-F238E27FC236}">
                  <a16:creationId xmlns:a16="http://schemas.microsoft.com/office/drawing/2014/main" id="{E29C2BFE-1347-ED60-9A6D-440863AAE45C}"/>
                </a:ext>
              </a:extLst>
            </p:cNvPr>
            <p:cNvSpPr txBox="1"/>
            <p:nvPr/>
          </p:nvSpPr>
          <p:spPr>
            <a:xfrm>
              <a:off x="388882" y="504501"/>
              <a:ext cx="11645463" cy="2069208"/>
            </a:xfrm>
            <a:prstGeom prst="rect">
              <a:avLst/>
            </a:prstGeom>
            <a:noFill/>
          </p:spPr>
          <p:txBody>
            <a:bodyPr wrap="square" rtlCol="0">
              <a:spAutoFit/>
            </a:bodyPr>
            <a:lstStyle/>
            <a:p>
              <a:pPr algn="ctr"/>
              <a:r>
                <a:rPr lang="vi-VN" sz="4800" b="1" dirty="0">
                  <a:latin typeface="Cambria" panose="02040503050406030204" pitchFamily="18" charset="0"/>
                  <a:ea typeface="Cambria" panose="02040503050406030204" pitchFamily="18" charset="0"/>
                </a:rPr>
                <a:t>Đề xuất những việc em cần thay đổi để bảo vệ sức khoẻ, giữ vệ sinh cơ thể.</a:t>
              </a:r>
              <a:endParaRPr lang="en-US" sz="4800" b="1" dirty="0">
                <a:latin typeface="Cambria" panose="02040503050406030204" pitchFamily="18" charset="0"/>
                <a:ea typeface="Cambria" panose="02040503050406030204" pitchFamily="18" charset="0"/>
              </a:endParaRPr>
            </a:p>
          </p:txBody>
        </p:sp>
      </p:grpSp>
      <p:pic>
        <p:nvPicPr>
          <p:cNvPr id="2" name="Picture 1" descr="A cartoon of a child&#10;&#10;Description automatically generated">
            <a:extLst>
              <a:ext uri="{FF2B5EF4-FFF2-40B4-BE49-F238E27FC236}">
                <a16:creationId xmlns:a16="http://schemas.microsoft.com/office/drawing/2014/main" id="{9C3701BE-62FE-ED00-77D4-C06A2F4FEF5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a:extLst>
            <a:ext uri="{FF2B5EF4-FFF2-40B4-BE49-F238E27FC236}">
              <a16:creationId xmlns:a16="http://schemas.microsoft.com/office/drawing/2014/main" id="{BEC0895E-C07D-8854-D8DA-7E7740751746}"/>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03CA759D-007B-89BF-64BB-71661389AADD}"/>
              </a:ext>
            </a:extLst>
          </p:cNvPr>
          <p:cNvGrpSpPr/>
          <p:nvPr/>
        </p:nvGrpSpPr>
        <p:grpSpPr>
          <a:xfrm>
            <a:off x="4798918" y="848895"/>
            <a:ext cx="6813961" cy="5257266"/>
            <a:chOff x="8188978" y="999021"/>
            <a:chExt cx="9346749" cy="8604830"/>
          </a:xfrm>
        </p:grpSpPr>
        <p:grpSp>
          <p:nvGrpSpPr>
            <p:cNvPr id="27" name="Group 4">
              <a:extLst>
                <a:ext uri="{FF2B5EF4-FFF2-40B4-BE49-F238E27FC236}">
                  <a16:creationId xmlns:a16="http://schemas.microsoft.com/office/drawing/2014/main" id="{8604ADFB-1FDF-1575-3B3A-52E4C54E657C}"/>
                </a:ext>
              </a:extLst>
            </p:cNvPr>
            <p:cNvGrpSpPr/>
            <p:nvPr/>
          </p:nvGrpSpPr>
          <p:grpSpPr>
            <a:xfrm>
              <a:off x="8521714" y="1655305"/>
              <a:ext cx="9014013" cy="7948546"/>
              <a:chOff x="0" y="0"/>
              <a:chExt cx="2374061" cy="2093444"/>
            </a:xfrm>
          </p:grpSpPr>
          <p:sp>
            <p:nvSpPr>
              <p:cNvPr id="32" name="Freeform 5">
                <a:extLst>
                  <a:ext uri="{FF2B5EF4-FFF2-40B4-BE49-F238E27FC236}">
                    <a16:creationId xmlns:a16="http://schemas.microsoft.com/office/drawing/2014/main" id="{AAF5C57A-248D-2B4D-8C6E-1F51F3101114}"/>
                  </a:ext>
                </a:extLst>
              </p:cNvPr>
              <p:cNvSpPr/>
              <p:nvPr/>
            </p:nvSpPr>
            <p:spPr>
              <a:xfrm>
                <a:off x="0" y="0"/>
                <a:ext cx="2374061" cy="2093444"/>
              </a:xfrm>
              <a:custGeom>
                <a:avLst/>
                <a:gdLst/>
                <a:ahLst/>
                <a:cxnLst/>
                <a:rect l="l" t="t" r="r" b="b"/>
                <a:pathLst>
                  <a:path w="2374061" h="2093444">
                    <a:moveTo>
                      <a:pt x="43803" y="0"/>
                    </a:moveTo>
                    <a:lnTo>
                      <a:pt x="2330258" y="0"/>
                    </a:lnTo>
                    <a:cubicBezTo>
                      <a:pt x="2354450" y="0"/>
                      <a:pt x="2374061" y="19611"/>
                      <a:pt x="2374061" y="43803"/>
                    </a:cubicBezTo>
                    <a:lnTo>
                      <a:pt x="2374061" y="2049642"/>
                    </a:lnTo>
                    <a:cubicBezTo>
                      <a:pt x="2374061" y="2061259"/>
                      <a:pt x="2369446" y="2072400"/>
                      <a:pt x="2361231" y="2080615"/>
                    </a:cubicBezTo>
                    <a:cubicBezTo>
                      <a:pt x="2353017" y="2088829"/>
                      <a:pt x="2341875" y="2093444"/>
                      <a:pt x="2330258" y="2093444"/>
                    </a:cubicBezTo>
                    <a:lnTo>
                      <a:pt x="43803" y="2093444"/>
                    </a:lnTo>
                    <a:cubicBezTo>
                      <a:pt x="32185" y="2093444"/>
                      <a:pt x="21044" y="2088829"/>
                      <a:pt x="12830" y="2080615"/>
                    </a:cubicBezTo>
                    <a:cubicBezTo>
                      <a:pt x="4615" y="2072400"/>
                      <a:pt x="0" y="2061259"/>
                      <a:pt x="0" y="2049642"/>
                    </a:cubicBezTo>
                    <a:lnTo>
                      <a:pt x="0" y="43803"/>
                    </a:lnTo>
                    <a:cubicBezTo>
                      <a:pt x="0" y="32185"/>
                      <a:pt x="4615" y="21044"/>
                      <a:pt x="12830" y="12830"/>
                    </a:cubicBezTo>
                    <a:cubicBezTo>
                      <a:pt x="21044" y="4615"/>
                      <a:pt x="32185" y="0"/>
                      <a:pt x="43803" y="0"/>
                    </a:cubicBezTo>
                    <a:close/>
                  </a:path>
                </a:pathLst>
              </a:custGeom>
              <a:solidFill>
                <a:srgbClr val="FFDC96"/>
              </a:solidFill>
              <a:ln>
                <a:noFill/>
              </a:ln>
            </p:spPr>
            <p:txBody>
              <a:bodyPr/>
              <a:lstStyle/>
              <a:p>
                <a:pPr defTabSz="609630"/>
                <a:endParaRPr lang="vi-VN" sz="1200">
                  <a:solidFill>
                    <a:prstClr val="black"/>
                  </a:solidFill>
                  <a:latin typeface="Arial" panose="020B0604020202020204" pitchFamily="34" charset="0"/>
                </a:endParaRPr>
              </a:p>
            </p:txBody>
          </p:sp>
          <p:sp>
            <p:nvSpPr>
              <p:cNvPr id="33" name="TextBox 6">
                <a:extLst>
                  <a:ext uri="{FF2B5EF4-FFF2-40B4-BE49-F238E27FC236}">
                    <a16:creationId xmlns:a16="http://schemas.microsoft.com/office/drawing/2014/main" id="{3EEF5958-C57C-1706-EB59-5878DA5DC367}"/>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8" name="Group 7">
              <a:extLst>
                <a:ext uri="{FF2B5EF4-FFF2-40B4-BE49-F238E27FC236}">
                  <a16:creationId xmlns:a16="http://schemas.microsoft.com/office/drawing/2014/main" id="{3C9DF052-ED83-E86B-C565-56C612E500FC}"/>
                </a:ext>
              </a:extLst>
            </p:cNvPr>
            <p:cNvGrpSpPr/>
            <p:nvPr/>
          </p:nvGrpSpPr>
          <p:grpSpPr>
            <a:xfrm>
              <a:off x="8188978" y="1494769"/>
              <a:ext cx="9070322" cy="7915931"/>
              <a:chOff x="0" y="0"/>
              <a:chExt cx="2388891" cy="2084854"/>
            </a:xfrm>
          </p:grpSpPr>
          <p:sp>
            <p:nvSpPr>
              <p:cNvPr id="30" name="Freeform 8">
                <a:extLst>
                  <a:ext uri="{FF2B5EF4-FFF2-40B4-BE49-F238E27FC236}">
                    <a16:creationId xmlns:a16="http://schemas.microsoft.com/office/drawing/2014/main" id="{6F22F656-0B74-5D2A-BF7F-E8AC38729214}"/>
                  </a:ext>
                </a:extLst>
              </p:cNvPr>
              <p:cNvSpPr/>
              <p:nvPr/>
            </p:nvSpPr>
            <p:spPr>
              <a:xfrm>
                <a:off x="0" y="0"/>
                <a:ext cx="2388891" cy="2084854"/>
              </a:xfrm>
              <a:custGeom>
                <a:avLst/>
                <a:gdLst/>
                <a:ahLst/>
                <a:cxnLst/>
                <a:rect l="l" t="t" r="r" b="b"/>
                <a:pathLst>
                  <a:path w="2388891" h="2084854">
                    <a:moveTo>
                      <a:pt x="43531" y="0"/>
                    </a:moveTo>
                    <a:lnTo>
                      <a:pt x="2345361" y="0"/>
                    </a:lnTo>
                    <a:cubicBezTo>
                      <a:pt x="2369402" y="0"/>
                      <a:pt x="2388891" y="19489"/>
                      <a:pt x="2388891" y="43531"/>
                    </a:cubicBezTo>
                    <a:lnTo>
                      <a:pt x="2388891" y="2041324"/>
                    </a:lnTo>
                    <a:cubicBezTo>
                      <a:pt x="2388891" y="2065365"/>
                      <a:pt x="2369402" y="2084854"/>
                      <a:pt x="2345361" y="2084854"/>
                    </a:cubicBezTo>
                    <a:lnTo>
                      <a:pt x="43531" y="2084854"/>
                    </a:lnTo>
                    <a:cubicBezTo>
                      <a:pt x="19489" y="2084854"/>
                      <a:pt x="0" y="2065365"/>
                      <a:pt x="0" y="2041324"/>
                    </a:cubicBezTo>
                    <a:lnTo>
                      <a:pt x="0" y="43531"/>
                    </a:lnTo>
                    <a:cubicBezTo>
                      <a:pt x="0" y="19489"/>
                      <a:pt x="19489" y="0"/>
                      <a:pt x="43531" y="0"/>
                    </a:cubicBezTo>
                    <a:close/>
                  </a:path>
                </a:pathLst>
              </a:custGeom>
              <a:solidFill>
                <a:srgbClr val="FEEDAA"/>
              </a:solidFill>
              <a:ln>
                <a:noFill/>
              </a:ln>
            </p:spPr>
            <p:txBody>
              <a:bodyPr/>
              <a:lstStyle/>
              <a:p>
                <a:pPr defTabSz="609630"/>
                <a:endParaRPr lang="vi-VN" sz="1200">
                  <a:solidFill>
                    <a:prstClr val="black"/>
                  </a:solidFill>
                  <a:latin typeface="Arial" panose="020B0604020202020204" pitchFamily="34" charset="0"/>
                </a:endParaRPr>
              </a:p>
            </p:txBody>
          </p:sp>
          <p:sp>
            <p:nvSpPr>
              <p:cNvPr id="31" name="TextBox 9">
                <a:extLst>
                  <a:ext uri="{FF2B5EF4-FFF2-40B4-BE49-F238E27FC236}">
                    <a16:creationId xmlns:a16="http://schemas.microsoft.com/office/drawing/2014/main" id="{854E293E-DDD3-BE71-9E7F-D6BC62BCBEFE}"/>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9" name="Freeform 19">
              <a:extLst>
                <a:ext uri="{FF2B5EF4-FFF2-40B4-BE49-F238E27FC236}">
                  <a16:creationId xmlns:a16="http://schemas.microsoft.com/office/drawing/2014/main" id="{ABFB768D-3635-9519-008E-38932804FE95}"/>
                </a:ext>
              </a:extLst>
            </p:cNvPr>
            <p:cNvSpPr/>
            <p:nvPr/>
          </p:nvSpPr>
          <p:spPr>
            <a:xfrm rot="10276833">
              <a:off x="10741149" y="999021"/>
              <a:ext cx="3965979" cy="991495"/>
            </a:xfrm>
            <a:custGeom>
              <a:avLst/>
              <a:gdLst/>
              <a:ahLst/>
              <a:cxnLst/>
              <a:rect l="l" t="t" r="r" b="b"/>
              <a:pathLst>
                <a:path w="3965979" h="991495">
                  <a:moveTo>
                    <a:pt x="0" y="0"/>
                  </a:moveTo>
                  <a:lnTo>
                    <a:pt x="3965980" y="0"/>
                  </a:lnTo>
                  <a:lnTo>
                    <a:pt x="3965980" y="991495"/>
                  </a:lnTo>
                  <a:lnTo>
                    <a:pt x="0" y="991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34" name="TextBox 33">
            <a:extLst>
              <a:ext uri="{FF2B5EF4-FFF2-40B4-BE49-F238E27FC236}">
                <a16:creationId xmlns:a16="http://schemas.microsoft.com/office/drawing/2014/main" id="{029E1BF4-71B1-C96E-0443-6C55270B9928}"/>
              </a:ext>
            </a:extLst>
          </p:cNvPr>
          <p:cNvSpPr txBox="1"/>
          <p:nvPr/>
        </p:nvSpPr>
        <p:spPr>
          <a:xfrm>
            <a:off x="4968240" y="1950720"/>
            <a:ext cx="6377286" cy="4031873"/>
          </a:xfrm>
          <a:prstGeom prst="rect">
            <a:avLst/>
          </a:prstGeom>
          <a:noFill/>
        </p:spPr>
        <p:txBody>
          <a:bodyPr wrap="square" rtlCol="0">
            <a:spAutoFit/>
          </a:bodyPr>
          <a:lstStyle/>
          <a:p>
            <a:pPr algn="ctr"/>
            <a:r>
              <a:rPr lang="en-US" sz="3200" b="1" dirty="0" err="1"/>
              <a:t>Ví</a:t>
            </a:r>
            <a:r>
              <a:rPr lang="en-US" sz="3200" b="1" dirty="0"/>
              <a:t> </a:t>
            </a:r>
            <a:r>
              <a:rPr lang="en-US" sz="3200" b="1" dirty="0" err="1"/>
              <a:t>dụ</a:t>
            </a:r>
            <a:r>
              <a:rPr lang="en-US" sz="3200" b="1" dirty="0"/>
              <a:t>:</a:t>
            </a:r>
          </a:p>
          <a:p>
            <a:pPr algn="just"/>
            <a:r>
              <a:rPr lang="vi-VN" sz="3200" b="1" dirty="0"/>
              <a:t>Những việc em cần thay đổi để bảo vệ sức khoẻ, giữ vệ sinh cơ thể:</a:t>
            </a:r>
          </a:p>
          <a:p>
            <a:pPr algn="just"/>
            <a:r>
              <a:rPr lang="vi-VN" sz="3200" dirty="0"/>
              <a:t>- Đi ngủ sớm.</a:t>
            </a:r>
          </a:p>
          <a:p>
            <a:pPr algn="just"/>
            <a:r>
              <a:rPr lang="vi-VN" sz="3200" dirty="0"/>
              <a:t>- Tập thể dục buổi sáng.</a:t>
            </a:r>
          </a:p>
          <a:p>
            <a:pPr algn="just"/>
            <a:r>
              <a:rPr lang="vi-VN" sz="3200" dirty="0"/>
              <a:t>- Chơi thể thao vào buổi chiều.</a:t>
            </a:r>
          </a:p>
          <a:p>
            <a:pPr algn="just"/>
            <a:r>
              <a:rPr lang="vi-VN" sz="3200" dirty="0"/>
              <a:t>- Tắm rửa thường xuyên…..</a:t>
            </a:r>
            <a:endParaRPr lang="en-US" sz="3200" dirty="0"/>
          </a:p>
        </p:txBody>
      </p:sp>
      <p:pic>
        <p:nvPicPr>
          <p:cNvPr id="2" name="Đồ họa 6">
            <a:extLst>
              <a:ext uri="{FF2B5EF4-FFF2-40B4-BE49-F238E27FC236}">
                <a16:creationId xmlns:a16="http://schemas.microsoft.com/office/drawing/2014/main" id="{F93A098B-539F-D967-1F96-90C6A9E420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449" y="2030474"/>
            <a:ext cx="3291192" cy="4685286"/>
          </a:xfrm>
          <a:prstGeom prst="rect">
            <a:avLst/>
          </a:prstGeom>
        </p:spPr>
      </p:pic>
    </p:spTree>
    <p:extLst>
      <p:ext uri="{BB962C8B-B14F-4D97-AF65-F5344CB8AC3E}">
        <p14:creationId xmlns:p14="http://schemas.microsoft.com/office/powerpoint/2010/main" val="94453621"/>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550544" y="1137920"/>
            <a:ext cx="11489055"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a:off x="4416" y="3393"/>
              <a:ext cx="11802" cy="4798"/>
            </a:xfrm>
            <a:prstGeom prst="rect">
              <a:avLst/>
            </a:prstGeom>
          </p:spPr>
          <p:txBody>
            <a:bodyPr wrap="square">
              <a:spAutoFit/>
            </a:bodyPr>
            <a:lstStyle/>
            <a:p>
              <a:pPr algn="ctr">
                <a:spcBef>
                  <a:spcPts val="600"/>
                </a:spcBef>
              </a:pP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Để có một cơ thể khỏe mạnh chúng ta cần chăm sóc và vệ sinh cơ thể thật tốt. Ngoài ra chúng ta cần ăn uống đủ chất, ngủ đủ giấc và tích cực vận động cơ thể để cơ xương phát triển tốt, giúp tăng chiều cao, vui chơi giải trí lành mạnh. </a:t>
              </a:r>
              <a:endParaRPr lang="zh-CN" altLang="en-US" sz="3200" i="1" dirty="0">
                <a:solidFill>
                  <a:schemeClr val="tx1"/>
                </a:solidFill>
                <a:latin typeface="Cambria" panose="02040503050406030204" pitchFamily="18" charset="0"/>
                <a:ea typeface="思源黑体 CN Light" panose="020B0300000000000000" charset="-122"/>
                <a:cs typeface="思源黑体 CN Light" panose="020B0300000000000000" charset="-122"/>
              </a:endParaRPr>
            </a:p>
          </p:txBody>
        </p:sp>
      </p:grpSp>
      <p:pic>
        <p:nvPicPr>
          <p:cNvPr id="3" name="图片 2" descr="组 53"/>
          <p:cNvPicPr>
            <a:picLocks noChangeAspect="1"/>
          </p:cNvPicPr>
          <p:nvPr/>
        </p:nvPicPr>
        <p:blipFill>
          <a:blip r:embed="rId6"/>
          <a:stretch>
            <a:fillRect/>
          </a:stretch>
        </p:blipFill>
        <p:spPr>
          <a:xfrm>
            <a:off x="323850" y="3422015"/>
            <a:ext cx="2695575" cy="2753995"/>
          </a:xfrm>
          <a:prstGeom prst="rect">
            <a:avLst/>
          </a:prstGeom>
        </p:spPr>
      </p:pic>
      <p:pic>
        <p:nvPicPr>
          <p:cNvPr id="2" name="Picture 1">
            <a:extLst>
              <a:ext uri="{FF2B5EF4-FFF2-40B4-BE49-F238E27FC236}">
                <a16:creationId xmlns:a16="http://schemas.microsoft.com/office/drawing/2014/main" id="{708AA277-DFE1-7F5C-C79C-4817FA0F6F9F}"/>
              </a:ext>
            </a:extLst>
          </p:cNvPr>
          <p:cNvPicPr>
            <a:picLocks noChangeAspect="1"/>
          </p:cNvPicPr>
          <p:nvPr/>
        </p:nvPicPr>
        <p:blipFill>
          <a:blip r:embed="rId7"/>
          <a:stretch>
            <a:fillRect/>
          </a:stretch>
        </p:blipFill>
        <p:spPr>
          <a:xfrm>
            <a:off x="-164716" y="148390"/>
            <a:ext cx="4653721" cy="206415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3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10;&#10;Description automatically generated">
            <a:extLst>
              <a:ext uri="{FF2B5EF4-FFF2-40B4-BE49-F238E27FC236}">
                <a16:creationId xmlns:a16="http://schemas.microsoft.com/office/drawing/2014/main" id="{7362220D-2254-E2C6-9D4D-FC217148F96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grpSp>
        <p:nvGrpSpPr>
          <p:cNvPr id="5" name="Group 4">
            <a:extLst>
              <a:ext uri="{FF2B5EF4-FFF2-40B4-BE49-F238E27FC236}">
                <a16:creationId xmlns:a16="http://schemas.microsoft.com/office/drawing/2014/main" id="{C28FF2AA-0571-8A25-1796-D2C92C5AA034}"/>
              </a:ext>
            </a:extLst>
          </p:cNvPr>
          <p:cNvGrpSpPr/>
          <p:nvPr/>
        </p:nvGrpSpPr>
        <p:grpSpPr>
          <a:xfrm>
            <a:off x="2692400" y="341002"/>
            <a:ext cx="9936868" cy="6598278"/>
            <a:chOff x="3783440" y="341002"/>
            <a:chExt cx="8816676" cy="6598278"/>
          </a:xfrm>
        </p:grpSpPr>
        <p:pic>
          <p:nvPicPr>
            <p:cNvPr id="6" name="图片 131" descr="E:\PPT\包图网\审核中\图片4.png图片4">
              <a:extLst>
                <a:ext uri="{FF2B5EF4-FFF2-40B4-BE49-F238E27FC236}">
                  <a16:creationId xmlns:a16="http://schemas.microsoft.com/office/drawing/2014/main" id="{8F158642-3C10-DBB8-4484-1DCC06774585}"/>
                </a:ext>
              </a:extLst>
            </p:cNvPr>
            <p:cNvPicPr>
              <a:picLocks noChangeAspect="1"/>
            </p:cNvPicPr>
            <p:nvPr>
              <p:custDataLst>
                <p:tags r:id="rId1"/>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a:off x="3783440" y="341002"/>
              <a:ext cx="8816676" cy="659827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CC644CC-57CC-5426-7C0D-800EECEC4BCB}"/>
                </a:ext>
              </a:extLst>
            </p:cNvPr>
            <p:cNvSpPr txBox="1"/>
            <p:nvPr/>
          </p:nvSpPr>
          <p:spPr>
            <a:xfrm>
              <a:off x="4943118" y="1592721"/>
              <a:ext cx="6499657"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Sử dụng xà phòng khi tắm, vệ sinh cơ thể bằng nước sạch; lau khô, thấm hết nước toàn bộ cơ thể; không mặc quần áo ẩm, giữ cơ quan sinh dục luôn khô thoáng. Khi đi vệ sinh cần lau, thấm bằng giấy vệ sinh mềm hoặc rửa đúng cách để tránh vi khuẩn từ hậu môn đi vào cơ quan sinh dục, gây viêm nhiễm.</a:t>
              </a:r>
            </a:p>
          </p:txBody>
        </p:sp>
      </p:grpSp>
    </p:spTree>
    <p:extLst>
      <p:ext uri="{BB962C8B-B14F-4D97-AF65-F5344CB8AC3E}">
        <p14:creationId xmlns:p14="http://schemas.microsoft.com/office/powerpoint/2010/main" val="26356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411</Words>
  <Application>Microsoft Office PowerPoint</Application>
  <PresentationFormat>Widescreen</PresentationFormat>
  <Paragraphs>34</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思源黑体 CN Light</vt:lpstr>
      <vt:lpstr>Arial</vt:lpstr>
      <vt:lpstr>Calibri</vt:lpstr>
      <vt:lpstr>Calibri Light</vt:lpstr>
      <vt:lpstr>Cambria</vt:lpstr>
      <vt:lpstr>office</vt:lpstr>
      <vt:lpstr>1_office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
  <dc:description/>
  <cp:lastModifiedBy>Thao Tran</cp:lastModifiedBy>
  <cp:revision>127</cp:revision>
  <dcterms:created xsi:type="dcterms:W3CDTF">2020-04-08T06:54:00Z</dcterms:created>
  <dcterms:modified xsi:type="dcterms:W3CDTF">2025-01-07T08:36:48Z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