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6"/>
  </p:notesMasterIdLst>
  <p:sldIdLst>
    <p:sldId id="310" r:id="rId2"/>
    <p:sldId id="258" r:id="rId3"/>
    <p:sldId id="307" r:id="rId4"/>
    <p:sldId id="289" r:id="rId5"/>
    <p:sldId id="293" r:id="rId6"/>
    <p:sldId id="292" r:id="rId7"/>
    <p:sldId id="291" r:id="rId8"/>
    <p:sldId id="290" r:id="rId9"/>
    <p:sldId id="306" r:id="rId10"/>
    <p:sldId id="308" r:id="rId11"/>
    <p:sldId id="294" r:id="rId12"/>
    <p:sldId id="296" r:id="rId13"/>
    <p:sldId id="297" r:id="rId14"/>
    <p:sldId id="305" r:id="rId15"/>
    <p:sldId id="298" r:id="rId16"/>
    <p:sldId id="299" r:id="rId17"/>
    <p:sldId id="309" r:id="rId18"/>
    <p:sldId id="300" r:id="rId19"/>
    <p:sldId id="304" r:id="rId20"/>
    <p:sldId id="301" r:id="rId21"/>
    <p:sldId id="284" r:id="rId22"/>
    <p:sldId id="302" r:id="rId23"/>
    <p:sldId id="286" r:id="rId24"/>
    <p:sldId id="288" r:id="rId25"/>
  </p:sldIdLst>
  <p:sldSz cx="9144000" cy="5143500" type="screen16x9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20" autoAdjust="0"/>
  </p:normalViewPr>
  <p:slideViewPr>
    <p:cSldViewPr>
      <p:cViewPr varScale="1">
        <p:scale>
          <a:sx n="97" d="100"/>
          <a:sy n="97" d="100"/>
        </p:scale>
        <p:origin x="104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8824D-A363-42DF-92FD-C1E1951CFD3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51290-5F4F-4259-8CC9-04BDED65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0532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8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87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- Work in pairs.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- Ask SS to look at the board and identify what they can see.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- Guide SS to answer 2 questions on the slides.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- Work in pairs and discuss what they are wearing in different kinds of wetaher.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- Call pairs to present in front of the class.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 - Check and give feedback.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50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-Ask sts to do the assessment.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with the class.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94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71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Play a small game </a:t>
            </a: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“ Guess weather”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The teacher asks SS to listen the sound and guess what weather it is.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 calls Ss to answer and check their answers.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 asks Ss to repeat names of weather.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Lead in:</a:t>
            </a: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1200" b="1" dirty="0">
                <a:effectLst/>
                <a:latin typeface="Times New Roman"/>
                <a:ea typeface="Times New Roman"/>
                <a:cs typeface="Times New Roman"/>
              </a:rPr>
              <a:t>Photo time!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Times New Roman"/>
                <a:ea typeface="Times New Roman"/>
                <a:cs typeface="Times New Roman"/>
              </a:rPr>
              <a:t>-T shows the picture about a boy throwing the snow into the air and gives students some questions: What can you see? What is he wearing? Is it sunny/ rainy/cold/ hot?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T calls SS to answer and check their answers.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 T introduces that they will learn about “ Weathe” today.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Write on the board “Leisure time” and introduce the lesson.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9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Use flashcards to introduce the vocabulary and structure of the lesson.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Say the words for students to repeat in the chorus.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Say a word for students to repeat then point.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86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Use flashcards to introduce the vocabulary and structure of the lesson.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Say the words for students to repeat in the chorus.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Say a word for students to repeat then point.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6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5.1 for the students to listen to, point to, and repeat the words in chorus and groups.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34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Show pictures in random order  and ask students to read aloud the correct words.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Ask SS to say the words again.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81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2: Listen and read. Tick.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identify names of charaters in the dialogue.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5.2 and let Sts listen to the dialogue,  then repeat each sentences.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Note:each click can listen</a:t>
            </a:r>
            <a:r>
              <a:rPr lang="en-US" baseline="0" dirty="0"/>
              <a:t> each sentence. Click on the speaker to listen whole dialogue.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6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1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6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6/3/2025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2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7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689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  <p:sldLayoutId id="2147483695" r:id="rId4"/>
    <p:sldLayoutId id="2147483698" r:id="rId5"/>
    <p:sldLayoutId id="2147483699" r:id="rId6"/>
    <p:sldLayoutId id="2147483701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9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emf"/><Relationship Id="rId38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9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44.jpeg"/><Relationship Id="rId11" Type="http://schemas.microsoft.com/office/2007/relationships/hdphoto" Target="../media/hdphoto21.wdp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mp"/><Relationship Id="rId13" Type="http://schemas.microsoft.com/office/2007/relationships/hdphoto" Target="../media/hdphoto2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png"/><Relationship Id="rId12" Type="http://schemas.openxmlformats.org/officeDocument/2006/relationships/image" Target="../media/image48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44.jpeg"/><Relationship Id="rId11" Type="http://schemas.microsoft.com/office/2007/relationships/hdphoto" Target="../media/hdphoto21.wdp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0.png"/><Relationship Id="rId3" Type="http://schemas.openxmlformats.org/officeDocument/2006/relationships/audio" Target="NULL" TargetMode="External"/><Relationship Id="rId7" Type="http://schemas.openxmlformats.org/officeDocument/2006/relationships/image" Target="../media/image51.png"/><Relationship Id="rId12" Type="http://schemas.microsoft.com/office/2007/relationships/hdphoto" Target="../media/hdphoto23.wdp"/><Relationship Id="rId2" Type="http://schemas.openxmlformats.org/officeDocument/2006/relationships/audio" Target="../media/media7.wav"/><Relationship Id="rId16" Type="http://schemas.openxmlformats.org/officeDocument/2006/relationships/audio" Target="../media/audio1.wav"/><Relationship Id="rId1" Type="http://schemas.microsoft.com/office/2007/relationships/media" Target="../media/media7.wav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7.xml"/><Relationship Id="rId15" Type="http://schemas.microsoft.com/office/2007/relationships/hdphoto" Target="../media/hdphoto24.wdp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3.jpe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6.wdp"/><Relationship Id="rId3" Type="http://schemas.openxmlformats.org/officeDocument/2006/relationships/audio" Target="../media/audio1.wav"/><Relationship Id="rId7" Type="http://schemas.openxmlformats.org/officeDocument/2006/relationships/image" Target="../media/image50.tmp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5.wdp"/><Relationship Id="rId11" Type="http://schemas.openxmlformats.org/officeDocument/2006/relationships/image" Target="../media/image49.png"/><Relationship Id="rId5" Type="http://schemas.openxmlformats.org/officeDocument/2006/relationships/image" Target="../media/image56.png"/><Relationship Id="rId10" Type="http://schemas.openxmlformats.org/officeDocument/2006/relationships/image" Target="../media/image58.tiff"/><Relationship Id="rId4" Type="http://schemas.openxmlformats.org/officeDocument/2006/relationships/audio" Target="../media/audio2.wav"/><Relationship Id="rId9" Type="http://schemas.openxmlformats.org/officeDocument/2006/relationships/image" Target="../media/image57.tiff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2.png"/><Relationship Id="rId3" Type="http://schemas.openxmlformats.org/officeDocument/2006/relationships/audio" Target="../media/media8.wav"/><Relationship Id="rId7" Type="http://schemas.openxmlformats.org/officeDocument/2006/relationships/image" Target="../media/image51.png"/><Relationship Id="rId12" Type="http://schemas.openxmlformats.org/officeDocument/2006/relationships/image" Target="../media/image22.png"/><Relationship Id="rId2" Type="http://schemas.microsoft.com/office/2007/relationships/media" Target="../media/media8.wav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27.wdp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0.jpe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1.png"/><Relationship Id="rId7" Type="http://schemas.microsoft.com/office/2007/relationships/hdphoto" Target="../media/hdphoto2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22.png"/><Relationship Id="rId4" Type="http://schemas.microsoft.com/office/2007/relationships/hdphoto" Target="../media/hdphoto2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mp"/><Relationship Id="rId3" Type="http://schemas.openxmlformats.org/officeDocument/2006/relationships/audio" Target="../media/audio1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67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mp"/><Relationship Id="rId3" Type="http://schemas.openxmlformats.org/officeDocument/2006/relationships/audio" Target="../media/audio1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69.tm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8.gif"/><Relationship Id="rId18" Type="http://schemas.openxmlformats.org/officeDocument/2006/relationships/image" Target="../media/image30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17" Type="http://schemas.openxmlformats.org/officeDocument/2006/relationships/image" Target="../media/image22.png"/><Relationship Id="rId25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11" Type="http://schemas.microsoft.com/office/2007/relationships/hdphoto" Target="../media/hdphoto15.wdp"/><Relationship Id="rId24" Type="http://schemas.microsoft.com/office/2007/relationships/hdphoto" Target="../media/hdphoto18.wdp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23" Type="http://schemas.openxmlformats.org/officeDocument/2006/relationships/image" Target="../media/image32.png"/><Relationship Id="rId28" Type="http://schemas.openxmlformats.org/officeDocument/2006/relationships/audio" Target="../media/audio1.wav"/><Relationship Id="rId10" Type="http://schemas.openxmlformats.org/officeDocument/2006/relationships/image" Target="../media/image26.png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gif"/><Relationship Id="rId14" Type="http://schemas.openxmlformats.org/officeDocument/2006/relationships/image" Target="../media/image29.png"/><Relationship Id="rId22" Type="http://schemas.microsoft.com/office/2007/relationships/hdphoto" Target="../media/hdphoto17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18" Type="http://schemas.microsoft.com/office/2007/relationships/hdphoto" Target="../media/hdphoto33.wdp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microsoft.com/office/2007/relationships/hdphoto" Target="../media/hdphoto30.wdp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6" Type="http://schemas.microsoft.com/office/2007/relationships/hdphoto" Target="../media/hdphoto3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77.png"/><Relationship Id="rId10" Type="http://schemas.microsoft.com/office/2007/relationships/hdphoto" Target="../media/hdphoto29.wdp"/><Relationship Id="rId19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74.png"/><Relationship Id="rId14" Type="http://schemas.microsoft.com/office/2007/relationships/hdphoto" Target="../media/hdphoto3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19.gif"/><Relationship Id="rId4" Type="http://schemas.microsoft.com/office/2007/relationships/hdphoto" Target="../media/hdphoto16.wdp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0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0.wdp"/><Relationship Id="rId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0.wdp"/><Relationship Id="rId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0.wdp"/><Relationship Id="rId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0.wdp"/><Relationship Id="rId11" Type="http://schemas.openxmlformats.org/officeDocument/2006/relationships/audio" Target="../media/audio1.wav"/><Relationship Id="rId5" Type="http://schemas.openxmlformats.org/officeDocument/2006/relationships/image" Target="../media/image35.png"/><Relationship Id="rId10" Type="http://schemas.openxmlformats.org/officeDocument/2006/relationships/image" Target="../media/image42.gif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43.tm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067" y="2938870"/>
            <a:ext cx="1235252" cy="189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2137" y="3021948"/>
            <a:ext cx="999396" cy="179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7284E-6 L 0.02517 1.7284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7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74173" y="1231398"/>
            <a:ext cx="3291840" cy="3840480"/>
            <a:chOff x="1174173" y="1231398"/>
            <a:chExt cx="3291840" cy="3840480"/>
          </a:xfrm>
        </p:grpSpPr>
        <p:grpSp>
          <p:nvGrpSpPr>
            <p:cNvPr id="16" name="Group 15"/>
            <p:cNvGrpSpPr/>
            <p:nvPr/>
          </p:nvGrpSpPr>
          <p:grpSpPr>
            <a:xfrm>
              <a:off x="1174173" y="1231398"/>
              <a:ext cx="3291840" cy="3840480"/>
              <a:chOff x="990600" y="1199284"/>
              <a:chExt cx="1828800" cy="3867150"/>
            </a:xfrm>
            <a:solidFill>
              <a:schemeClr val="tx1"/>
            </a:solidFill>
          </p:grpSpPr>
          <p:sp>
            <p:nvSpPr>
              <p:cNvPr id="5" name="Rounded Rectangle 4"/>
              <p:cNvSpPr/>
              <p:nvPr/>
            </p:nvSpPr>
            <p:spPr>
              <a:xfrm>
                <a:off x="990600" y="1199284"/>
                <a:ext cx="1828800" cy="3867150"/>
              </a:xfrm>
              <a:prstGeom prst="roundRect">
                <a:avLst/>
              </a:prstGeom>
              <a:grpFill/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990600" y="1657350"/>
                <a:ext cx="1828800" cy="0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633737" y="1237384"/>
                <a:ext cx="433879" cy="46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omic Sans MS" panose="030F0702030302020204" pitchFamily="66" charset="0"/>
                  </a:rPr>
                  <a:t>Mon</a:t>
                </a: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174" y="1777855"/>
              <a:ext cx="3017837" cy="245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60367" y="1225954"/>
            <a:ext cx="3291840" cy="3840480"/>
            <a:chOff x="5060367" y="1225954"/>
            <a:chExt cx="3291840" cy="3840480"/>
          </a:xfrm>
        </p:grpSpPr>
        <p:grpSp>
          <p:nvGrpSpPr>
            <p:cNvPr id="17" name="Group 16"/>
            <p:cNvGrpSpPr/>
            <p:nvPr/>
          </p:nvGrpSpPr>
          <p:grpSpPr>
            <a:xfrm>
              <a:off x="5060367" y="1225954"/>
              <a:ext cx="3291840" cy="3840480"/>
              <a:chOff x="3005025" y="1171942"/>
              <a:chExt cx="1828800" cy="3867150"/>
            </a:xfrm>
            <a:solidFill>
              <a:schemeClr val="tx1"/>
            </a:solidFill>
          </p:grpSpPr>
          <p:sp>
            <p:nvSpPr>
              <p:cNvPr id="10" name="Rounded Rectangle 9"/>
              <p:cNvSpPr/>
              <p:nvPr/>
            </p:nvSpPr>
            <p:spPr>
              <a:xfrm>
                <a:off x="3005025" y="1171942"/>
                <a:ext cx="1828800" cy="3867150"/>
              </a:xfrm>
              <a:prstGeom prst="roundRect">
                <a:avLst/>
              </a:prstGeom>
              <a:grpFill/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3005025" y="1649058"/>
                <a:ext cx="1828800" cy="0"/>
              </a:xfrm>
              <a:prstGeom prst="lin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769863" y="1239438"/>
                <a:ext cx="406272" cy="46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omic Sans MS" panose="030F0702030302020204" pitchFamily="66" charset="0"/>
                  </a:rPr>
                  <a:t>Tue</a:t>
                </a:r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254" y="1801482"/>
              <a:ext cx="2957513" cy="245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 descr="1,158 Weather Forecast Tv Images, Stock Photos &amp; Vectors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5357" l="9924" r="8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9" t="4351" r="25052" b="5650"/>
          <a:stretch/>
        </p:blipFill>
        <p:spPr bwMode="auto">
          <a:xfrm>
            <a:off x="0" y="2361334"/>
            <a:ext cx="169410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389011" y="193694"/>
            <a:ext cx="4789104" cy="820882"/>
            <a:chOff x="3490089" y="388322"/>
            <a:chExt cx="4530436" cy="820882"/>
          </a:xfrm>
        </p:grpSpPr>
        <p:pic>
          <p:nvPicPr>
            <p:cNvPr id="1030" name="Picture 6" descr="https://i.pinimg.com/564x/3c/2d/79/3c2d793f1d7a52b370af6b996d2e7146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440" b="83688" l="7447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9" t="68181" r="8188" b="16539"/>
            <a:stretch/>
          </p:blipFill>
          <p:spPr bwMode="auto">
            <a:xfrm>
              <a:off x="3490089" y="388322"/>
              <a:ext cx="4530436" cy="82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136180" y="537153"/>
              <a:ext cx="3491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Weather forecast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76328" y="4405014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cloudy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7555" y="4478981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snowy</a:t>
            </a:r>
          </a:p>
        </p:txBody>
      </p:sp>
      <p:pic>
        <p:nvPicPr>
          <p:cNvPr id="7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6.2736" end="10800.787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808142"/>
            <a:ext cx="609600" cy="609600"/>
          </a:xfrm>
          <a:prstGeom prst="rect">
            <a:avLst/>
          </a:prstGeom>
        </p:spPr>
      </p:pic>
      <p:pic>
        <p:nvPicPr>
          <p:cNvPr id="32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5.3632" end="10949.422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59390" y="4322885"/>
            <a:ext cx="609600" cy="609600"/>
          </a:xfrm>
          <a:prstGeom prst="rect">
            <a:avLst/>
          </a:prstGeom>
        </p:spPr>
      </p:pic>
      <p:pic>
        <p:nvPicPr>
          <p:cNvPr id="33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02.6088" end="7877.638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1777855"/>
            <a:ext cx="609600" cy="609600"/>
          </a:xfrm>
          <a:prstGeom prst="rect">
            <a:avLst/>
          </a:prstGeom>
        </p:spPr>
      </p:pic>
      <p:pic>
        <p:nvPicPr>
          <p:cNvPr id="34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93.5064" end="6787.65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20652" y="4397870"/>
            <a:ext cx="609600" cy="609600"/>
          </a:xfrm>
          <a:prstGeom prst="rect">
            <a:avLst/>
          </a:prstGeom>
        </p:spPr>
      </p:pic>
      <p:pic>
        <p:nvPicPr>
          <p:cNvPr id="35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4.3808" end="4062.680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092976" y="2833214"/>
            <a:ext cx="609600" cy="609600"/>
          </a:xfrm>
          <a:prstGeom prst="rect">
            <a:avLst/>
          </a:prstGeom>
        </p:spPr>
      </p:pic>
      <p:pic>
        <p:nvPicPr>
          <p:cNvPr id="36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4.3808" end="3914.04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3409084"/>
            <a:ext cx="609600" cy="609600"/>
          </a:xfrm>
          <a:prstGeom prst="rect">
            <a:avLst/>
          </a:prstGeom>
        </p:spPr>
      </p:pic>
      <p:pic>
        <p:nvPicPr>
          <p:cNvPr id="37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.6192" end="544.99249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3874285"/>
            <a:ext cx="609600" cy="609600"/>
          </a:xfrm>
          <a:prstGeom prst="rect">
            <a:avLst/>
          </a:prstGeom>
        </p:spPr>
      </p:pic>
      <p:pic>
        <p:nvPicPr>
          <p:cNvPr id="38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79.3376" end="297.269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4405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7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257083" y="1174134"/>
            <a:ext cx="3291840" cy="3840480"/>
            <a:chOff x="7231007" y="1204439"/>
            <a:chExt cx="1828800" cy="3867150"/>
          </a:xfrm>
          <a:solidFill>
            <a:schemeClr val="tx1"/>
          </a:solidFill>
        </p:grpSpPr>
        <p:sp>
          <p:nvSpPr>
            <p:cNvPr id="12" name="Rounded Rectangle 11"/>
            <p:cNvSpPr/>
            <p:nvPr/>
          </p:nvSpPr>
          <p:spPr>
            <a:xfrm>
              <a:off x="7231007" y="1204439"/>
              <a:ext cx="1828800" cy="3867150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7231007" y="1657350"/>
              <a:ext cx="1828800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954295" y="1239438"/>
              <a:ext cx="409834" cy="46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Thu</a:t>
              </a:r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18" y="1989580"/>
              <a:ext cx="1689287" cy="246817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330305" y="1188854"/>
            <a:ext cx="3291840" cy="3840480"/>
            <a:chOff x="5105400" y="1199284"/>
            <a:chExt cx="1828800" cy="3867150"/>
          </a:xfrm>
          <a:solidFill>
            <a:schemeClr val="tx1"/>
          </a:solidFill>
        </p:grpSpPr>
        <p:sp>
          <p:nvSpPr>
            <p:cNvPr id="11" name="Rounded Rectangle 10"/>
            <p:cNvSpPr/>
            <p:nvPr/>
          </p:nvSpPr>
          <p:spPr>
            <a:xfrm>
              <a:off x="5105400" y="1199284"/>
              <a:ext cx="1828800" cy="3867150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105400" y="1657350"/>
              <a:ext cx="1828800" cy="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744528" y="1219461"/>
              <a:ext cx="550543" cy="46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Wed </a:t>
              </a:r>
            </a:p>
          </p:txBody>
        </p:sp>
        <p:pic>
          <p:nvPicPr>
            <p:cNvPr id="15" name="Picture 14" descr="Screen Clippi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"/>
            <a:stretch/>
          </p:blipFill>
          <p:spPr>
            <a:xfrm>
              <a:off x="5187122" y="1969602"/>
              <a:ext cx="1665355" cy="2468178"/>
            </a:xfrm>
            <a:prstGeom prst="rect">
              <a:avLst/>
            </a:prstGeom>
            <a:grpFill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 descr="1,158 Weather Forecast Tv Images, Stock Photos &amp; Vectors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5357" l="9924" r="8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9" t="4351" r="25052" b="5650"/>
          <a:stretch/>
        </p:blipFill>
        <p:spPr bwMode="auto">
          <a:xfrm>
            <a:off x="0" y="2361334"/>
            <a:ext cx="169410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389011" y="193694"/>
            <a:ext cx="4789104" cy="820882"/>
            <a:chOff x="3490089" y="388322"/>
            <a:chExt cx="4530436" cy="820882"/>
          </a:xfrm>
        </p:grpSpPr>
        <p:pic>
          <p:nvPicPr>
            <p:cNvPr id="1030" name="Picture 6" descr="https://i.pinimg.com/564x/3c/2d/79/3c2d793f1d7a52b370af6b996d2e7146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440" b="83688" l="7447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9" t="68181" r="8188" b="16539"/>
            <a:stretch/>
          </p:blipFill>
          <p:spPr bwMode="auto">
            <a:xfrm>
              <a:off x="3490089" y="388322"/>
              <a:ext cx="4530436" cy="82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136180" y="537153"/>
              <a:ext cx="3491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Weather forecast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275551" y="4492543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stormy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16374" y="4466859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windy</a:t>
            </a:r>
          </a:p>
        </p:txBody>
      </p:sp>
      <p:pic>
        <p:nvPicPr>
          <p:cNvPr id="7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6.2736" end="10800.787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808142"/>
            <a:ext cx="609600" cy="609600"/>
          </a:xfrm>
          <a:prstGeom prst="rect">
            <a:avLst/>
          </a:prstGeom>
        </p:spPr>
      </p:pic>
      <p:pic>
        <p:nvPicPr>
          <p:cNvPr id="32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5.3632" end="10949.422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65516" y="1344258"/>
            <a:ext cx="609600" cy="609600"/>
          </a:xfrm>
          <a:prstGeom prst="rect">
            <a:avLst/>
          </a:prstGeom>
        </p:spPr>
      </p:pic>
      <p:pic>
        <p:nvPicPr>
          <p:cNvPr id="33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02.6088" end="7877.638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1777855"/>
            <a:ext cx="609600" cy="609600"/>
          </a:xfrm>
          <a:prstGeom prst="rect">
            <a:avLst/>
          </a:prstGeom>
        </p:spPr>
      </p:pic>
      <p:pic>
        <p:nvPicPr>
          <p:cNvPr id="34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93.5064" end="6787.65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2332954"/>
            <a:ext cx="609600" cy="609600"/>
          </a:xfrm>
          <a:prstGeom prst="rect">
            <a:avLst/>
          </a:prstGeom>
        </p:spPr>
      </p:pic>
      <p:pic>
        <p:nvPicPr>
          <p:cNvPr id="35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4.3808" end="4062.680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092976" y="2833214"/>
            <a:ext cx="609600" cy="609600"/>
          </a:xfrm>
          <a:prstGeom prst="rect">
            <a:avLst/>
          </a:prstGeom>
        </p:spPr>
      </p:pic>
      <p:pic>
        <p:nvPicPr>
          <p:cNvPr id="36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4.3808" end="3914.04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18812" y="4383517"/>
            <a:ext cx="609600" cy="609600"/>
          </a:xfrm>
          <a:prstGeom prst="rect">
            <a:avLst/>
          </a:prstGeom>
        </p:spPr>
      </p:pic>
      <p:pic>
        <p:nvPicPr>
          <p:cNvPr id="37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.6192" end="544.99249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3874285"/>
            <a:ext cx="609600" cy="609600"/>
          </a:xfrm>
          <a:prstGeom prst="rect">
            <a:avLst/>
          </a:prstGeom>
        </p:spPr>
      </p:pic>
      <p:pic>
        <p:nvPicPr>
          <p:cNvPr id="38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79.3376" end="297.269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70957" y="4383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2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0998" y="71660"/>
            <a:ext cx="7555202" cy="642451"/>
            <a:chOff x="140998" y="71660"/>
            <a:chExt cx="7555202" cy="642451"/>
          </a:xfrm>
        </p:grpSpPr>
        <p:sp>
          <p:nvSpPr>
            <p:cNvPr id="8" name="Flowchart: Terminator 7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4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754" y="218699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577" y="194190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064" y="204606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692677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1. Listen and point. Repeat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766">
                        <a14:backgroundMark x1="936" y1="95058" x2="936" y2="95058"/>
                        <a14:backgroundMark x1="546" y1="90407" x2="546" y2="9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" t="3204" b="3627"/>
          <a:stretch/>
        </p:blipFill>
        <p:spPr>
          <a:xfrm>
            <a:off x="72736" y="1423556"/>
            <a:ext cx="9071264" cy="2286000"/>
          </a:xfrm>
          <a:prstGeom prst="rect">
            <a:avLst/>
          </a:prstGeom>
        </p:spPr>
      </p:pic>
      <p:pic>
        <p:nvPicPr>
          <p:cNvPr id="10" name="track 5.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1652" y="808142"/>
            <a:ext cx="609600" cy="609600"/>
          </a:xfrm>
          <a:prstGeom prst="rect">
            <a:avLst/>
          </a:prstGeom>
        </p:spPr>
      </p:pic>
      <p:pic>
        <p:nvPicPr>
          <p:cNvPr id="1028" name="Picture 4" descr="Vẽ loa phim hoạt hình, để trau dồi, thông báo, nghệ thuật png | PNGEg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" b="100000" l="444" r="88000">
                        <a14:foregroundMark x1="19889" y1="63298" x2="21444" y2="69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" r="20366"/>
          <a:stretch/>
        </p:blipFill>
        <p:spPr bwMode="auto">
          <a:xfrm>
            <a:off x="3810000" y="3686639"/>
            <a:ext cx="1383254" cy="14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5.1.wav">
            <a:hlinkClick r:id="" action="ppaction://media"/>
            <a:extLst>
              <a:ext uri="{FF2B5EF4-FFF2-40B4-BE49-F238E27FC236}">
                <a16:creationId xmlns:a16="http://schemas.microsoft.com/office/drawing/2014/main" id="{FAFF076C-8CDF-D626-235B-319BB4B68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764.3808" end="3914.046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61895" y="3748880"/>
            <a:ext cx="609600" cy="609600"/>
          </a:xfrm>
          <a:prstGeom prst="rect">
            <a:avLst/>
          </a:prstGeom>
        </p:spPr>
      </p:pic>
      <p:pic>
        <p:nvPicPr>
          <p:cNvPr id="12" name="track 5.1.wav">
            <a:hlinkClick r:id="" action="ppaction://media"/>
            <a:extLst>
              <a:ext uri="{FF2B5EF4-FFF2-40B4-BE49-F238E27FC236}">
                <a16:creationId xmlns:a16="http://schemas.microsoft.com/office/drawing/2014/main" id="{53A4D181-4996-CE69-EAF8-847A104C1C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579.3376" end="297.26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6200" y="3711573"/>
            <a:ext cx="609600" cy="609600"/>
          </a:xfrm>
          <a:prstGeom prst="rect">
            <a:avLst/>
          </a:prstGeom>
        </p:spPr>
      </p:pic>
      <p:pic>
        <p:nvPicPr>
          <p:cNvPr id="13" name="track 5.1.wav">
            <a:hlinkClick r:id="" action="ppaction://media"/>
            <a:extLst>
              <a:ext uri="{FF2B5EF4-FFF2-40B4-BE49-F238E27FC236}">
                <a16:creationId xmlns:a16="http://schemas.microsoft.com/office/drawing/2014/main" id="{76A2868F-B85E-D0D0-DEDE-C34AA575FF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125.3632" end="10949.422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" y="3715542"/>
            <a:ext cx="609600" cy="609600"/>
          </a:xfrm>
          <a:prstGeom prst="rect">
            <a:avLst/>
          </a:prstGeom>
        </p:spPr>
      </p:pic>
      <p:pic>
        <p:nvPicPr>
          <p:cNvPr id="14" name="track 5.1.wav">
            <a:hlinkClick r:id="" action="ppaction://media"/>
            <a:extLst>
              <a:ext uri="{FF2B5EF4-FFF2-40B4-BE49-F238E27FC236}">
                <a16:creationId xmlns:a16="http://schemas.microsoft.com/office/drawing/2014/main" id="{1944D3B2-9553-9F54-3812-B26657F3E2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593.5064" end="6787.650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31759" y="3686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93/f5/7c/93f57c9e50af91fce1559fd6f7d48ef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79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648925" cy="51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/>
          <a:stretch/>
        </p:blipFill>
        <p:spPr>
          <a:xfrm>
            <a:off x="2748379" y="1660531"/>
            <a:ext cx="3955905" cy="28478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360839-BCCF-BA1E-0203-20A9A22EDA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Picture 9" descr="D:\ảnh ppt\DEMO TOÁN 5 TUYẾN\TA4 WWW\WW2e_2_SB_60448_U06_37P_c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77" y="1675653"/>
            <a:ext cx="3955905" cy="275732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3711475" y="4605338"/>
            <a:ext cx="1989691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stormy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1474" y="4605338"/>
            <a:ext cx="1989692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cloudy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1474" y="4605338"/>
            <a:ext cx="1989692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snowy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1474" y="4605338"/>
            <a:ext cx="1989692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windy</a:t>
            </a:r>
          </a:p>
        </p:txBody>
      </p:sp>
      <p:pic>
        <p:nvPicPr>
          <p:cNvPr id="10" name="Picture 15" descr="D:\ảnh ppt\DEMO TOÁN 5 TUYẾN\TA4 WWW\WW2e_2_SB_60448_U05_5P_c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770" y="1688313"/>
            <a:ext cx="3955905" cy="275732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60" y="1660531"/>
            <a:ext cx="3998515" cy="2728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28600" y="89915"/>
            <a:ext cx="935182" cy="4146111"/>
            <a:chOff x="228600" y="89915"/>
            <a:chExt cx="935182" cy="4146111"/>
          </a:xfrm>
        </p:grpSpPr>
        <p:pic>
          <p:nvPicPr>
            <p:cNvPr id="4100" name="Picture 4" descr="https://i.pinimg.com/736x/a5/05/4b/a5054b0f80b2d55d94d6a0e0e018b9d6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688" b="90156" l="7969" r="89375">
                          <a14:foregroundMark x1="28125" y1="78438" x2="87813" y2="78438"/>
                          <a14:foregroundMark x1="85625" y1="68750" x2="50625" y2="77344"/>
                          <a14:foregroundMark x1="27500" y1="72344" x2="82813" y2="68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5" t="64721" r="9329" b="8963"/>
            <a:stretch/>
          </p:blipFill>
          <p:spPr bwMode="auto">
            <a:xfrm rot="16200000">
              <a:off x="-1376865" y="1695380"/>
              <a:ext cx="4146111" cy="93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-851929" y="1615157"/>
              <a:ext cx="3089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Vocabulary checking</a:t>
              </a:r>
            </a:p>
          </p:txBody>
        </p:sp>
      </p:grpSp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/>
          <a:stretch/>
        </p:blipFill>
        <p:spPr>
          <a:xfrm>
            <a:off x="2683754" y="1660532"/>
            <a:ext cx="3995928" cy="290133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9" descr="D:\ảnh ppt\DEMO TOÁN 5 TUYẾN\TA4 WWW\WW2e_2_SB_60448_U06_37P_c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71" y="1660531"/>
            <a:ext cx="3995928" cy="28478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" name="Picture 15" descr="D:\ảnh ppt\DEMO TOÁN 5 TUYẾN\TA4 WWW\WW2e_2_SB_60448_U05_5P_c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56" y="1688313"/>
            <a:ext cx="3995928" cy="282004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98" y="1675653"/>
            <a:ext cx="3995928" cy="276998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5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998" y="71660"/>
            <a:ext cx="7174202" cy="642451"/>
            <a:chOff x="140998" y="71660"/>
            <a:chExt cx="7555202" cy="642451"/>
          </a:xfrm>
        </p:grpSpPr>
        <p:sp>
          <p:nvSpPr>
            <p:cNvPr id="4" name="Flowchart: Terminator 3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692677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2. Listen and read. Tick. </a:t>
              </a:r>
            </a:p>
          </p:txBody>
        </p:sp>
      </p:grpSp>
      <p:pic>
        <p:nvPicPr>
          <p:cNvPr id="1028" name="Picture 4" descr="https://i.pinimg.com/564x/e7/32/7c/e7327c40b2b8e82bbd80046889fade2f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859" l="4263" r="95560">
                        <a14:foregroundMark x1="28597" y1="29814" x2="43694" y2="30021"/>
                        <a14:foregroundMark x1="58792" y1="28571" x2="75133" y2="28778"/>
                        <a14:backgroundMark x1="33925" y1="78054" x2="33925" y2="78054"/>
                        <a14:backgroundMark x1="33570" y1="73499" x2="33570" y2="82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8093" r="8671" b="9015"/>
          <a:stretch/>
        </p:blipFill>
        <p:spPr bwMode="auto">
          <a:xfrm>
            <a:off x="3124200" y="2991422"/>
            <a:ext cx="2591876" cy="215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999641" y="807154"/>
            <a:ext cx="7106927" cy="2079914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14684" y="937107"/>
            <a:ext cx="645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the weather like today, Tom?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3464" y="1398772"/>
            <a:ext cx="705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It’s cold and snowy. Look! Mum and Dad are making a snowman in the playground.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8039" y="2297562"/>
            <a:ext cx="563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That’s interesting. Let’s go out!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050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t="16067" r="54694" b="11839"/>
          <a:stretch/>
        </p:blipFill>
        <p:spPr bwMode="auto">
          <a:xfrm>
            <a:off x="208942" y="772519"/>
            <a:ext cx="550812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5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5.6544" end="11749.57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37638" y="632307"/>
            <a:ext cx="609600" cy="609600"/>
          </a:xfrm>
          <a:prstGeom prst="rect">
            <a:avLst/>
          </a:prstGeom>
        </p:spPr>
      </p:pic>
      <p:pic>
        <p:nvPicPr>
          <p:cNvPr id="18" name="track 5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12.177600000001" end="3916.52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66325" y="1277165"/>
            <a:ext cx="609600" cy="609600"/>
          </a:xfrm>
          <a:prstGeom prst="rect">
            <a:avLst/>
          </a:prstGeom>
        </p:spPr>
      </p:pic>
      <p:pic>
        <p:nvPicPr>
          <p:cNvPr id="19" name="track 5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43.13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66325" y="1992762"/>
            <a:ext cx="609600" cy="609600"/>
          </a:xfrm>
          <a:prstGeom prst="rect">
            <a:avLst/>
          </a:prstGeom>
        </p:spPr>
      </p:pic>
      <p:pic>
        <p:nvPicPr>
          <p:cNvPr id="20" name="track 5.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66325" y="2686622"/>
            <a:ext cx="609600" cy="609600"/>
          </a:xfrm>
          <a:prstGeom prst="rect">
            <a:avLst/>
          </a:prstGeom>
        </p:spPr>
      </p:pic>
      <p:pic>
        <p:nvPicPr>
          <p:cNvPr id="1026" name="Picture 2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31" y="892515"/>
            <a:ext cx="412387" cy="58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28" y="1646136"/>
            <a:ext cx="411490" cy="58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47" y="2297562"/>
            <a:ext cx="407070" cy="5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e7/32/7c/e7327c40b2b8e82bbd80046889fade2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5859" l="4263" r="95560">
                        <a14:foregroundMark x1="28597" y1="29814" x2="43694" y2="30021"/>
                        <a14:foregroundMark x1="58792" y1="28571" x2="75133" y2="28778"/>
                        <a14:backgroundMark x1="33925" y1="78054" x2="33925" y2="78054"/>
                        <a14:backgroundMark x1="33570" y1="73499" x2="33570" y2="82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8093" r="8671" b="9015"/>
          <a:stretch/>
        </p:blipFill>
        <p:spPr bwMode="auto">
          <a:xfrm>
            <a:off x="3327304" y="3434311"/>
            <a:ext cx="2058476" cy="170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066799" y="1365867"/>
            <a:ext cx="7106927" cy="2079914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1D2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4683" y="1394803"/>
            <a:ext cx="645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61D2A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What’s the weather like today, Tom?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3463" y="1856468"/>
            <a:ext cx="705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1D2A"/>
                </a:solidFill>
                <a:latin typeface="Comic Sans MS" panose="030F0702030302020204" pitchFamily="66" charset="0"/>
              </a:rPr>
              <a:t>Tom: 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It’s cold and snowy. Look! Mum and Dad are making a snowman in the playground.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8038" y="2755258"/>
            <a:ext cx="563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61D2A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That’s interesting. Let’s go out!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95661" y="179845"/>
            <a:ext cx="6851755" cy="1011514"/>
            <a:chOff x="963568" y="173116"/>
            <a:chExt cx="6851755" cy="1011514"/>
          </a:xfrm>
        </p:grpSpPr>
        <p:sp>
          <p:nvSpPr>
            <p:cNvPr id="16" name="Rectangle 15"/>
            <p:cNvSpPr/>
            <p:nvPr/>
          </p:nvSpPr>
          <p:spPr>
            <a:xfrm>
              <a:off x="987813" y="173116"/>
              <a:ext cx="6827510" cy="10115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3568" y="188636"/>
              <a:ext cx="68275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The weather is _______.   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        cold            hot           windy           snowy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04292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03490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01568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8400" y="678873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60,660 Red Ticks Images, Stock Photos &amp; Vectors | Shutte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6378" r="14446" b="25180"/>
          <a:stretch/>
        </p:blipFill>
        <p:spPr bwMode="auto">
          <a:xfrm>
            <a:off x="1472910" y="739158"/>
            <a:ext cx="384149" cy="3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60,660 Red Ticks Images, Stock Photos &amp; Vectors | Shutte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6378" r="14446" b="25180"/>
          <a:stretch/>
        </p:blipFill>
        <p:spPr bwMode="auto">
          <a:xfrm>
            <a:off x="6435202" y="739158"/>
            <a:ext cx="384149" cy="3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85800" y="819150"/>
            <a:ext cx="7620000" cy="4324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1D2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6" y="1360061"/>
            <a:ext cx="3653027" cy="257860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19" y="1360061"/>
            <a:ext cx="3429000" cy="2578608"/>
          </a:xfrm>
          <a:prstGeom prst="rect">
            <a:avLst/>
          </a:prstGeom>
        </p:spPr>
      </p:pic>
      <p:sp>
        <p:nvSpPr>
          <p:cNvPr id="17" name="Flowchart: Terminator 16"/>
          <p:cNvSpPr/>
          <p:nvPr/>
        </p:nvSpPr>
        <p:spPr>
          <a:xfrm>
            <a:off x="1481710" y="4125087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snowy.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5123650" y="4095749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cloudy.</a:t>
            </a:r>
          </a:p>
        </p:txBody>
      </p:sp>
    </p:spTree>
    <p:extLst>
      <p:ext uri="{BB962C8B-B14F-4D97-AF65-F5344CB8AC3E}">
        <p14:creationId xmlns:p14="http://schemas.microsoft.com/office/powerpoint/2010/main" val="14658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85800" y="819150"/>
            <a:ext cx="7620000" cy="4324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80" y="1325617"/>
            <a:ext cx="3379919" cy="2582253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59" y="1377683"/>
            <a:ext cx="3379919" cy="2514601"/>
          </a:xfrm>
          <a:prstGeom prst="rect">
            <a:avLst/>
          </a:prstGeom>
        </p:spPr>
      </p:pic>
      <p:sp>
        <p:nvSpPr>
          <p:cNvPr id="20" name="Flowchart: Terminator 19"/>
          <p:cNvSpPr/>
          <p:nvPr/>
        </p:nvSpPr>
        <p:spPr>
          <a:xfrm>
            <a:off x="1451880" y="4171951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windy.</a:t>
            </a:r>
          </a:p>
        </p:txBody>
      </p:sp>
      <p:sp>
        <p:nvSpPr>
          <p:cNvPr id="21" name="Flowchart: Terminator 20"/>
          <p:cNvSpPr/>
          <p:nvPr/>
        </p:nvSpPr>
        <p:spPr>
          <a:xfrm>
            <a:off x="5258759" y="4171950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stormy.</a:t>
            </a:r>
          </a:p>
        </p:txBody>
      </p:sp>
    </p:spTree>
    <p:extLst>
      <p:ext uri="{BB962C8B-B14F-4D97-AF65-F5344CB8AC3E}">
        <p14:creationId xmlns:p14="http://schemas.microsoft.com/office/powerpoint/2010/main" val="50140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1: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0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91464"/>
              </p:ext>
            </p:extLst>
          </p:nvPr>
        </p:nvGraphicFramePr>
        <p:xfrm>
          <a:off x="762000" y="895350"/>
          <a:ext cx="7315200" cy="42214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13078"/>
            <a:ext cx="1165860" cy="82296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913078"/>
            <a:ext cx="1257138" cy="82296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922635"/>
            <a:ext cx="1194300" cy="82296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903521"/>
            <a:ext cx="1143576" cy="82296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77" b="97196" l="8955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40729"/>
            <a:ext cx="733691" cy="585858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7" y="2545978"/>
            <a:ext cx="732919" cy="711572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09" b="93204" l="952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3312125"/>
            <a:ext cx="699117" cy="685800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000" l="4255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79" y="4171950"/>
            <a:ext cx="644652" cy="6858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94509" y="63808"/>
            <a:ext cx="6730985" cy="814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What’s the weather like?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you wearing when it’s ______? </a:t>
            </a:r>
          </a:p>
        </p:txBody>
      </p:sp>
      <p:pic>
        <p:nvPicPr>
          <p:cNvPr id="4098" name="Picture 2" descr="https://i.pinimg.com/564x/ea/15/e3/ea15e373c3f294e665cf5ac0140313a3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10" b="98227" l="0" r="98759">
                        <a14:foregroundMark x1="11170" y1="48404" x2="35461" y2="62411"/>
                        <a14:foregroundMark x1="23582" y1="41312" x2="23582" y2="41312"/>
                        <a14:foregroundMark x1="28014" y1="45035" x2="28014" y2="45035"/>
                        <a14:foregroundMark x1="33511" y1="50355" x2="33511" y2="50355"/>
                        <a14:foregroundMark x1="14184" y1="37943" x2="14184" y2="37943"/>
                        <a14:foregroundMark x1="15071" y1="40426" x2="15071" y2="40426"/>
                        <a14:foregroundMark x1="10106" y1="43262" x2="10106" y2="43262"/>
                        <a14:foregroundMark x1="6206" y1="47340" x2="6206" y2="47340"/>
                        <a14:foregroundMark x1="4433" y1="53191" x2="4433" y2="53191"/>
                        <a14:foregroundMark x1="6383" y1="63830" x2="6383" y2="63830"/>
                        <a14:foregroundMark x1="13475" y1="68617" x2="13475" y2="68617"/>
                        <a14:foregroundMark x1="18972" y1="70035" x2="18972" y2="70035"/>
                        <a14:foregroundMark x1="23582" y1="67021" x2="23582" y2="67021"/>
                        <a14:foregroundMark x1="60461" y1="44326" x2="57092" y2="49468"/>
                        <a14:foregroundMark x1="76064" y1="35461" x2="70390" y2="41135"/>
                        <a14:foregroundMark x1="64744" y1="84244" x2="64744" y2="84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" t="3978" r="3461" b="2350"/>
          <a:stretch/>
        </p:blipFill>
        <p:spPr bwMode="auto">
          <a:xfrm>
            <a:off x="-77117" y="3908503"/>
            <a:ext cx="1206262" cy="12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3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9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68" y="2988490"/>
            <a:ext cx="1734832" cy="184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5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6878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888724" y="971550"/>
            <a:ext cx="7106927" cy="3886200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1D2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3400" y="81861"/>
            <a:ext cx="7487125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60055" y="129336"/>
              <a:ext cx="733955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Look and fill in the blank.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87236" y="971550"/>
            <a:ext cx="55611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the _____________ like?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It’s _______________.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It’s _______________.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It’s _______________.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It’s _______________.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29001" y="1123950"/>
            <a:ext cx="16002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weather</a:t>
            </a: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90" y="4089610"/>
            <a:ext cx="945755" cy="667592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45" y="1733550"/>
            <a:ext cx="990600" cy="648477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62" y="2495550"/>
            <a:ext cx="941083" cy="648477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45" y="3257550"/>
            <a:ext cx="914400" cy="6580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765787" y="1829188"/>
            <a:ext cx="1676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windy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65787" y="2591188"/>
            <a:ext cx="1676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cloudy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65787" y="3257550"/>
            <a:ext cx="1676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stormy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65787" y="4016429"/>
            <a:ext cx="1676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snowy</a:t>
            </a:r>
          </a:p>
        </p:txBody>
      </p:sp>
    </p:spTree>
    <p:extLst>
      <p:ext uri="{BB962C8B-B14F-4D97-AF65-F5344CB8AC3E}">
        <p14:creationId xmlns:p14="http://schemas.microsoft.com/office/powerpoint/2010/main" val="28404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62988"/>
            <a:ext cx="8991401" cy="1194066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644833" y="2845047"/>
              <a:ext cx="1997476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en-US" sz="2800" kern="0" spc="300" dirty="0">
                  <a:solidFill>
                    <a:srgbClr val="E20000"/>
                  </a:solidFill>
                  <a:latin typeface="Changa One"/>
                  <a:cs typeface="Arial"/>
                  <a:sym typeface="Changa One"/>
                </a:rPr>
                <a:t>Structure </a:t>
              </a:r>
              <a:endParaRPr lang="x-none" sz="2800" kern="0" spc="300" dirty="0">
                <a:solidFill>
                  <a:srgbClr val="E20000"/>
                </a:solidFill>
                <a:latin typeface="Changa One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2333" y="676535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1" y="1465660"/>
            <a:ext cx="3424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1 – PERIOD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61" y="1907516"/>
            <a:ext cx="407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0" y="2569209"/>
            <a:ext cx="8991401" cy="1976764"/>
            <a:chOff x="305707" y="2665742"/>
            <a:chExt cx="8635241" cy="19767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93109" y="2665742"/>
              <a:ext cx="2425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x-none" sz="2800" kern="0" spc="300" dirty="0">
                  <a:solidFill>
                    <a:srgbClr val="E20000"/>
                  </a:solidFill>
                  <a:latin typeface="Changa One"/>
                  <a:cs typeface="Arial"/>
                  <a:sym typeface="Changa One"/>
                </a:rPr>
                <a:t>Vocabulary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1" y="2699270"/>
              <a:ext cx="1331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cloudy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3949827" y="2687032"/>
              <a:ext cx="1491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windy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380903" y="2702192"/>
              <a:ext cx="1437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stormy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6983941" y="2732798"/>
              <a:ext cx="1539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snowy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11348" y="3811509"/>
              <a:ext cx="38239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4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What’s the weather like?</a:t>
              </a: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4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It’s cloudy.</a:t>
              </a:r>
              <a:endParaRPr lang="x-none" sz="24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37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396" y="106724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9" name="文本框 64533"/>
          <p:cNvSpPr txBox="1"/>
          <p:nvPr/>
        </p:nvSpPr>
        <p:spPr>
          <a:xfrm>
            <a:off x="2193943" y="2563586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  <a:buClr>
                <a:srgbClr val="000000"/>
              </a:buClr>
              <a:buFont typeface="Arial"/>
              <a:buNone/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868853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10" name="Google Shape;158;p24"/>
          <p:cNvSpPr txBox="1">
            <a:spLocks/>
          </p:cNvSpPr>
          <p:nvPr/>
        </p:nvSpPr>
        <p:spPr>
          <a:xfrm>
            <a:off x="10480935" y="1986464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50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1858434" y="1971709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8531" y="964109"/>
            <a:ext cx="22204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9" b="95822" l="10000" r="90000">
                        <a14:foregroundMark x1="64000" y1="44290" x2="63800" y2="49304"/>
                        <a14:backgroundMark x1="49400" y1="14763" x2="37200" y2="20613"/>
                        <a14:backgroundMark x1="63400" y1="20891" x2="68200" y2="32869"/>
                        <a14:backgroundMark x1="67600" y1="32591" x2="68200" y2="36212"/>
                        <a14:backgroundMark x1="71000" y1="37883" x2="71000" y2="37883"/>
                        <a14:backgroundMark x1="68400" y1="37604" x2="68400" y2="37604"/>
                        <a14:backgroundMark x1="37400" y1="20056" x2="30200" y2="35655"/>
                        <a14:backgroundMark x1="31400" y1="37604" x2="31400" y2="37604"/>
                        <a14:backgroundMark x1="30200" y1="38997" x2="30200" y2="3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8521" r="23382" b="8521"/>
          <a:stretch/>
        </p:blipFill>
        <p:spPr bwMode="auto">
          <a:xfrm>
            <a:off x="3225873" y="1885950"/>
            <a:ext cx="2505796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Rain-smell GIFs - Get the best GIF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75" y="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mua-ro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81766"/>
            <a:ext cx="609600" cy="609600"/>
          </a:xfrm>
          <a:prstGeom prst="rect">
            <a:avLst/>
          </a:prstGeom>
        </p:spPr>
      </p:pic>
      <p:pic>
        <p:nvPicPr>
          <p:cNvPr id="10" name="Tieng-mua-ro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42875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5067" y="4150016"/>
            <a:ext cx="1860625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Rain </a:t>
            </a:r>
          </a:p>
        </p:txBody>
      </p:sp>
    </p:spTree>
    <p:extLst>
      <p:ext uri="{BB962C8B-B14F-4D97-AF65-F5344CB8AC3E}">
        <p14:creationId xmlns:p14="http://schemas.microsoft.com/office/powerpoint/2010/main" val="116465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6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8531" y="964109"/>
            <a:ext cx="231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9" b="95822" l="10000" r="90000">
                        <a14:foregroundMark x1="64000" y1="44290" x2="63800" y2="49304"/>
                        <a14:backgroundMark x1="49400" y1="14763" x2="37200" y2="20613"/>
                        <a14:backgroundMark x1="63400" y1="20891" x2="68200" y2="32869"/>
                        <a14:backgroundMark x1="67600" y1="32591" x2="68200" y2="36212"/>
                        <a14:backgroundMark x1="71000" y1="37883" x2="71000" y2="37883"/>
                        <a14:backgroundMark x1="68400" y1="37604" x2="68400" y2="37604"/>
                        <a14:backgroundMark x1="37400" y1="20056" x2="30200" y2="35655"/>
                        <a14:backgroundMark x1="31400" y1="37604" x2="31400" y2="37604"/>
                        <a14:backgroundMark x1="30200" y1="38997" x2="30200" y2="3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8521" r="23382" b="8521"/>
          <a:stretch/>
        </p:blipFill>
        <p:spPr bwMode="auto">
          <a:xfrm>
            <a:off x="3225873" y="1885950"/>
            <a:ext cx="2505796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ieng-gio-thoi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749493"/>
            <a:ext cx="609600" cy="609600"/>
          </a:xfrm>
          <a:prstGeom prst="rect">
            <a:avLst/>
          </a:prstGeom>
        </p:spPr>
      </p:pic>
      <p:pic>
        <p:nvPicPr>
          <p:cNvPr id="9" name="Tieng-gio-thoi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2536" y="1310459"/>
            <a:ext cx="609600" cy="609600"/>
          </a:xfrm>
          <a:prstGeom prst="rect">
            <a:avLst/>
          </a:prstGeom>
        </p:spPr>
      </p:pic>
      <p:pic>
        <p:nvPicPr>
          <p:cNvPr id="2050" name="Picture 2" descr="Wind Tree GIF on Behanc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2" y="-9189"/>
            <a:ext cx="9166412" cy="52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5067" y="4150016"/>
            <a:ext cx="1860625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Wind </a:t>
            </a:r>
          </a:p>
        </p:txBody>
      </p:sp>
    </p:spTree>
    <p:extLst>
      <p:ext uri="{BB962C8B-B14F-4D97-AF65-F5344CB8AC3E}">
        <p14:creationId xmlns:p14="http://schemas.microsoft.com/office/powerpoint/2010/main" val="4785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8531" y="964109"/>
            <a:ext cx="231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3</a:t>
            </a:r>
          </a:p>
        </p:txBody>
      </p:sp>
      <p:pic>
        <p:nvPicPr>
          <p:cNvPr id="1026" name="Picture 2 lo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9" b="95822" l="10000" r="90000">
                        <a14:foregroundMark x1="64000" y1="44290" x2="63800" y2="49304"/>
                        <a14:backgroundMark x1="49400" y1="14763" x2="37200" y2="20613"/>
                        <a14:backgroundMark x1="63400" y1="20891" x2="68200" y2="32869"/>
                        <a14:backgroundMark x1="67600" y1="32591" x2="68200" y2="36212"/>
                        <a14:backgroundMark x1="71000" y1="37883" x2="71000" y2="37883"/>
                        <a14:backgroundMark x1="68400" y1="37604" x2="68400" y2="37604"/>
                        <a14:backgroundMark x1="37400" y1="20056" x2="30200" y2="35655"/>
                        <a14:backgroundMark x1="31400" y1="37604" x2="31400" y2="37604"/>
                        <a14:backgroundMark x1="30200" y1="38997" x2="30200" y2="3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8521" r="23382" b="8521"/>
          <a:stretch/>
        </p:blipFill>
        <p:spPr bwMode="auto">
          <a:xfrm>
            <a:off x="3225873" y="1885950"/>
            <a:ext cx="2505796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074" name="Picture 2" descr="Xem sức mạnh của bão cấp 17 kinh khủng đến đâ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30538"/>
            <a:ext cx="9092975" cy="47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gio-ba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1223" y="604135"/>
            <a:ext cx="609600" cy="609600"/>
          </a:xfrm>
          <a:prstGeom prst="rect">
            <a:avLst/>
          </a:prstGeom>
        </p:spPr>
      </p:pic>
      <p:pic>
        <p:nvPicPr>
          <p:cNvPr id="11" name="Tieng-gio-ba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4254" y="134475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5067" y="4150016"/>
            <a:ext cx="1860625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Storm </a:t>
            </a:r>
          </a:p>
        </p:txBody>
      </p:sp>
    </p:spTree>
    <p:extLst>
      <p:ext uri="{BB962C8B-B14F-4D97-AF65-F5344CB8AC3E}">
        <p14:creationId xmlns:p14="http://schemas.microsoft.com/office/powerpoint/2010/main" val="4785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8531" y="964109"/>
            <a:ext cx="231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4</a:t>
            </a:r>
          </a:p>
        </p:txBody>
      </p:sp>
      <p:pic>
        <p:nvPicPr>
          <p:cNvPr id="1026" name="Picture 2 lo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9" b="95822" l="10000" r="90000">
                        <a14:foregroundMark x1="64000" y1="44290" x2="63800" y2="49304"/>
                        <a14:backgroundMark x1="49400" y1="14763" x2="37200" y2="20613"/>
                        <a14:backgroundMark x1="63400" y1="20891" x2="68200" y2="32869"/>
                        <a14:backgroundMark x1="67600" y1="32591" x2="68200" y2="36212"/>
                        <a14:backgroundMark x1="71000" y1="37883" x2="71000" y2="37883"/>
                        <a14:backgroundMark x1="68400" y1="37604" x2="68400" y2="37604"/>
                        <a14:backgroundMark x1="37400" y1="20056" x2="30200" y2="35655"/>
                        <a14:backgroundMark x1="31400" y1="37604" x2="31400" y2="37604"/>
                        <a14:backgroundMark x1="30200" y1="38997" x2="30200" y2="3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8521" r="23382" b="8521"/>
          <a:stretch/>
        </p:blipFill>
        <p:spPr bwMode="auto">
          <a:xfrm>
            <a:off x="3225873" y="1885950"/>
            <a:ext cx="2505796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Nature Background Kids Smiling Sun Seamless Stock Footage Video (100%  Royalty-free) 23921113 | Shutter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38295"/>
            <a:ext cx="9143996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659309"/>
            <a:ext cx="609600" cy="609600"/>
          </a:xfrm>
          <a:prstGeom prst="rect">
            <a:avLst/>
          </a:prstGeom>
        </p:spPr>
      </p:pic>
      <p:pic>
        <p:nvPicPr>
          <p:cNvPr id="11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20772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100" name="Picture 4" descr="Transparent Sun Gif posted by Ethan Johns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428" y="-119669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65067" y="4150016"/>
            <a:ext cx="2366602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Sunshine </a:t>
            </a:r>
          </a:p>
        </p:txBody>
      </p:sp>
    </p:spTree>
    <p:extLst>
      <p:ext uri="{BB962C8B-B14F-4D97-AF65-F5344CB8AC3E}">
        <p14:creationId xmlns:p14="http://schemas.microsoft.com/office/powerpoint/2010/main" val="4785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7" y="317584"/>
            <a:ext cx="7086600" cy="468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2103216" y="3409949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B050"/>
                </a:solidFill>
                <a:cs typeface="Arial"/>
                <a:sym typeface="Arial"/>
              </a:rPr>
              <a:t>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3505200" y="3638550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B050"/>
                </a:solidFill>
                <a:cs typeface="Arial"/>
                <a:sym typeface="Arial"/>
              </a:rPr>
              <a:t>✓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384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307&quot;/&gt;&lt;/object&gt;&lt;object type=&quot;3&quot; unique_id=&quot;10006&quot;&gt;&lt;property id=&quot;20148&quot; value=&quot;5&quot;/&gt;&lt;property id=&quot;20300&quot; value=&quot;Slide 4&quot;/&gt;&lt;property id=&quot;20307&quot; value=&quot;289&quot;/&gt;&lt;/object&gt;&lt;object type=&quot;3&quot; unique_id=&quot;10007&quot;&gt;&lt;property id=&quot;20148&quot; value=&quot;5&quot;/&gt;&lt;property id=&quot;20300&quot; value=&quot;Slide 5&quot;/&gt;&lt;property id=&quot;20307&quot; value=&quot;293&quot;/&gt;&lt;/object&gt;&lt;object type=&quot;3&quot; unique_id=&quot;10008&quot;&gt;&lt;property id=&quot;20148&quot; value=&quot;5&quot;/&gt;&lt;property id=&quot;20300&quot; value=&quot;Slide 6&quot;/&gt;&lt;property id=&quot;20307&quot; value=&quot;292&quot;/&gt;&lt;/object&gt;&lt;object type=&quot;3&quot; unique_id=&quot;10009&quot;&gt;&lt;property id=&quot;20148&quot; value=&quot;5&quot;/&gt;&lt;property id=&quot;20300&quot; value=&quot;Slide 7&quot;/&gt;&lt;property id=&quot;20307&quot; value=&quot;291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 - &amp;quot;2&amp;quot;&quot;/&gt;&lt;property id=&quot;20307&quot; value=&quot;306&quot;/&gt;&lt;/object&gt;&lt;object type=&quot;3&quot; unique_id=&quot;10012&quot;&gt;&lt;property id=&quot;20148&quot; value=&quot;5&quot;/&gt;&lt;property id=&quot;20300&quot; value=&quot;Slide 10&quot;/&gt;&lt;property id=&quot;20307&quot; value=&quot;308&quot;/&gt;&lt;/object&gt;&lt;object type=&quot;3&quot; unique_id=&quot;10013&quot;&gt;&lt;property id=&quot;20148&quot; value=&quot;5&quot;/&gt;&lt;property id=&quot;20300&quot; value=&quot;Slide 11&quot;/&gt;&lt;property id=&quot;20307&quot; value=&quot;294&quot;/&gt;&lt;/object&gt;&lt;object type=&quot;3&quot; unique_id=&quot;10014&quot;&gt;&lt;property id=&quot;20148&quot; value=&quot;5&quot;/&gt;&lt;property id=&quot;20300&quot; value=&quot;Slide 12&quot;/&gt;&lt;property id=&quot;20307&quot; value=&quot;296&quot;/&gt;&lt;/object&gt;&lt;object type=&quot;3&quot; unique_id=&quot;10015&quot;&gt;&lt;property id=&quot;20148&quot; value=&quot;5&quot;/&gt;&lt;property id=&quot;20300&quot; value=&quot;Slide 13&quot;/&gt;&lt;property id=&quot;20307&quot; value=&quot;297&quot;/&gt;&lt;/object&gt;&lt;object type=&quot;3&quot; unique_id=&quot;10016&quot;&gt;&lt;property id=&quot;20148&quot; value=&quot;5&quot;/&gt;&lt;property id=&quot;20300&quot; value=&quot;Slide 14 - &amp;quot;3&amp;quot;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298&quot;/&gt;&lt;/object&gt;&lt;object type=&quot;3&quot; unique_id=&quot;10018&quot;&gt;&lt;property id=&quot;20148&quot; value=&quot;5&quot;/&gt;&lt;property id=&quot;20300&quot; value=&quot;Slide 16&quot;/&gt;&lt;property id=&quot;20307&quot; value=&quot;299&quot;/&gt;&lt;/object&gt;&lt;object type=&quot;3&quot; unique_id=&quot;10019&quot;&gt;&lt;property id=&quot;20148&quot; value=&quot;5&quot;/&gt;&lt;property id=&quot;20300&quot; value=&quot;Slide 17&quot;/&gt;&lt;property id=&quot;20307&quot; value=&quot;309&quot;/&gt;&lt;/object&gt;&lt;object type=&quot;3&quot; unique_id=&quot;10020&quot;&gt;&lt;property id=&quot;20148&quot; value=&quot;5&quot;/&gt;&lt;property id=&quot;20300&quot; value=&quot;Slide 18&quot;/&gt;&lt;property id=&quot;20307&quot; value=&quot;300&quot;/&gt;&lt;/object&gt;&lt;object type=&quot;3&quot; unique_id=&quot;10021&quot;&gt;&lt;property id=&quot;20148&quot; value=&quot;5&quot;/&gt;&lt;property id=&quot;20300&quot; value=&quot;Slide 19 - &amp;quot;4&amp;quot;&quot;/&gt;&lt;property id=&quot;20307&quot; value=&quot;304&quot;/&gt;&lt;/object&gt;&lt;object type=&quot;3&quot; unique_id=&quot;10022&quot;&gt;&lt;property id=&quot;20148&quot; value=&quot;5&quot;/&gt;&lt;property id=&quot;20300&quot; value=&quot;Slide 20&quot;/&gt;&lt;property id=&quot;20307&quot; value=&quot;301&quot;/&gt;&lt;/object&gt;&lt;object type=&quot;3&quot; unique_id=&quot;10023&quot;&gt;&lt;property id=&quot;20148&quot; value=&quot;5&quot;/&gt;&lt;property id=&quot;20300&quot; value=&quot;Slide 21 - &amp;quot;5&amp;quot;&quot;/&gt;&lt;property id=&quot;20307&quot; value=&quot;284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286&quot;/&gt;&lt;/object&gt;&lt;object type=&quot;3&quot; unique_id=&quot;10026&quot;&gt;&lt;property id=&quot;20148&quot; value=&quot;5&quot;/&gt;&lt;property id=&quot;20300&quot; value=&quot;Slide 24&quot;/&gt;&lt;property id=&quot;20307&quot; value=&quot;288&quot;/&gt;&lt;/object&gt;&lt;object type=&quot;3&quot; unique_id=&quot;11697&quot;&gt;&lt;property id=&quot;20148&quot; value=&quot;5&quot;/&gt;&lt;property id=&quot;20300&quot; value=&quot;Slide 1&quot;/&gt;&lt;property id=&quot;20307&quot; value=&quot;310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752</Words>
  <Application>Microsoft Office PowerPoint</Application>
  <PresentationFormat>On-screen Show (16:9)</PresentationFormat>
  <Paragraphs>129</Paragraphs>
  <Slides>24</Slides>
  <Notes>15</Notes>
  <HiddenSlides>0</HiddenSlides>
  <MMClips>36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Catamaran</vt:lpstr>
      <vt:lpstr>Changa One</vt:lpstr>
      <vt:lpstr>Comic Sans MS</vt:lpstr>
      <vt:lpstr>Montserrat</vt:lpstr>
      <vt:lpstr>Roboto</vt:lpstr>
      <vt:lpstr>Times New Roman</vt:lpstr>
      <vt:lpstr>It's Springtime! MK Plan by Slidesgo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90</cp:revision>
  <dcterms:created xsi:type="dcterms:W3CDTF">2023-02-01T12:43:36Z</dcterms:created>
  <dcterms:modified xsi:type="dcterms:W3CDTF">2025-06-03T03:24:13Z</dcterms:modified>
</cp:coreProperties>
</file>