
<file path=[Content_Types].xml><?xml version="1.0" encoding="utf-8"?>
<Types xmlns="http://schemas.openxmlformats.org/package/2006/content-types">
  <Default Extension="mp3" ContentType="audio/mpeg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98" r:id="rId2"/>
    <p:sldId id="258" r:id="rId3"/>
    <p:sldId id="259" r:id="rId4"/>
    <p:sldId id="288" r:id="rId5"/>
    <p:sldId id="286" r:id="rId6"/>
    <p:sldId id="294" r:id="rId7"/>
    <p:sldId id="289" r:id="rId8"/>
    <p:sldId id="295" r:id="rId9"/>
    <p:sldId id="261" r:id="rId10"/>
    <p:sldId id="278" r:id="rId11"/>
    <p:sldId id="280" r:id="rId12"/>
    <p:sldId id="279" r:id="rId13"/>
    <p:sldId id="281" r:id="rId14"/>
    <p:sldId id="264" r:id="rId15"/>
    <p:sldId id="283" r:id="rId16"/>
    <p:sldId id="282" r:id="rId17"/>
    <p:sldId id="296" r:id="rId18"/>
    <p:sldId id="272" r:id="rId19"/>
    <p:sldId id="284" r:id="rId20"/>
    <p:sldId id="274" r:id="rId21"/>
    <p:sldId id="285" r:id="rId22"/>
    <p:sldId id="276" r:id="rId23"/>
    <p:sldId id="277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699" autoAdjust="0"/>
  </p:normalViewPr>
  <p:slideViewPr>
    <p:cSldViewPr>
      <p:cViewPr varScale="1">
        <p:scale>
          <a:sx n="94" d="100"/>
          <a:sy n="94" d="100"/>
        </p:scale>
        <p:origin x="1138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0E54BD-3A6E-4B2E-B485-EF0E72A5434C}" type="datetimeFigureOut">
              <a:rPr lang="en-US" smtClean="0"/>
              <a:t>21/11/2023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7F91-D32D-487B-A2FD-F8B5DA814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52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Let’s talk </a:t>
            </a:r>
          </a:p>
          <a:p>
            <a:r>
              <a:rPr lang="en-US" dirty="0" smtClean="0"/>
              <a:t>- Ask SS to play a game “pass the ball”.</a:t>
            </a:r>
          </a:p>
          <a:p>
            <a:r>
              <a:rPr lang="en-US" dirty="0" smtClean="0"/>
              <a:t>- Introduce the rule of game. </a:t>
            </a:r>
          </a:p>
          <a:p>
            <a:r>
              <a:rPr lang="en-US" dirty="0" smtClean="0"/>
              <a:t>(the rule of game: Pass the ball</a:t>
            </a:r>
          </a:p>
          <a:p>
            <a:r>
              <a:rPr lang="en-US" dirty="0" smtClean="0"/>
              <a:t>T plays music and SS have to pass the ball. When the music stops, the student who has the ball will find a word with one of 2 sounds they have learnt. Who can’t find will be a loser and have to do a request from students in the class.)</a:t>
            </a:r>
          </a:p>
          <a:p>
            <a:r>
              <a:rPr lang="en-US" dirty="0" smtClean="0"/>
              <a:t>- Check and give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752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“ Sentence puzzle”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divides the class into 2 teams.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introduces the rule of game: 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(Game: Sentence puzzle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calls SS to choose a number and reorder the words to make a full sentence.Who gets correct answers gets points in the box. Which team has more points will be a winner.)</a:t>
            </a:r>
          </a:p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after checking.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để</a:t>
            </a:r>
            <a:r>
              <a:rPr lang="en-US" baseline="0" smtClean="0"/>
              <a:t> hiện đáp án.</a:t>
            </a:r>
            <a:endParaRPr lang="en-US" smtClean="0"/>
          </a:p>
          <a:p>
            <a:r>
              <a:rPr lang="en-US" dirty="0" smtClean="0"/>
              <a:t>Nhấn</a:t>
            </a:r>
            <a:r>
              <a:rPr lang="en-US" baseline="0" dirty="0" smtClean="0"/>
              <a:t> vào hộp quà để quay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209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7: Listen and repeat. Track 5.12. </a:t>
            </a:r>
          </a:p>
          <a:p>
            <a:r>
              <a:rPr lang="en-US" dirty="0" smtClean="0"/>
              <a:t>- T asks SS to look at board and introduce 2 sounds in English.</a:t>
            </a:r>
          </a:p>
          <a:p>
            <a:r>
              <a:rPr lang="en-US" dirty="0" smtClean="0"/>
              <a:t>- T guides SS to read these sounds.  </a:t>
            </a:r>
          </a:p>
          <a:p>
            <a:r>
              <a:rPr lang="en-US" dirty="0" smtClean="0"/>
              <a:t>- T calls SS to repeat in the chorus.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 asks SS to look at 2 pictures and identify what they can see. </a:t>
            </a:r>
          </a:p>
          <a:p>
            <a:r>
              <a:rPr lang="en-US" dirty="0" smtClean="0"/>
              <a:t>- T plays track 5.12 and asks SS to repeat in the chorus. </a:t>
            </a:r>
          </a:p>
          <a:p>
            <a:r>
              <a:rPr lang="en-US" dirty="0" smtClean="0"/>
              <a:t>- T calls SS to present in front of the class.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8: Listen and chant. Track 5.13 </a:t>
            </a:r>
          </a:p>
          <a:p>
            <a:r>
              <a:rPr lang="en-US" dirty="0" smtClean="0"/>
              <a:t>- Ask SS to look at the picture and identify what activity they can see in each picture. </a:t>
            </a:r>
          </a:p>
          <a:p>
            <a:r>
              <a:rPr lang="en-US" dirty="0" smtClean="0"/>
              <a:t>-Ask SS to find the words with each sound they have introduced. </a:t>
            </a:r>
          </a:p>
          <a:p>
            <a:r>
              <a:rPr lang="en-US" dirty="0" smtClean="0"/>
              <a:t>- Call SS to read aloud the words they have found. </a:t>
            </a:r>
          </a:p>
          <a:p>
            <a:r>
              <a:rPr lang="en-US" dirty="0" smtClean="0"/>
              <a:t>- Play track 5.13 and ask Ss to repeat in chorus. </a:t>
            </a:r>
          </a:p>
          <a:p>
            <a:r>
              <a:rPr lang="en-US" dirty="0" smtClean="0"/>
              <a:t>- Teach SS to chant each sentence. </a:t>
            </a:r>
          </a:p>
          <a:p>
            <a:r>
              <a:rPr lang="en-US" dirty="0" smtClean="0"/>
              <a:t>- Ask SS to work in groups of 4 and chant, then present in front of the class. </a:t>
            </a:r>
          </a:p>
          <a:p>
            <a:r>
              <a:rPr lang="en-US" dirty="0" smtClean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4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9: Say it!</a:t>
            </a:r>
          </a:p>
          <a:p>
            <a:r>
              <a:rPr lang="en-US" dirty="0" smtClean="0"/>
              <a:t>- Ask SS to identify what they can see in each picture. </a:t>
            </a:r>
          </a:p>
          <a:p>
            <a:r>
              <a:rPr lang="en-US" dirty="0" smtClean="0"/>
              <a:t>- Ask SS to listen and repeat each sentence. </a:t>
            </a:r>
          </a:p>
          <a:p>
            <a:r>
              <a:rPr lang="en-US" dirty="0" smtClean="0"/>
              <a:t>- Ask SS to work in pairs to read again. </a:t>
            </a:r>
          </a:p>
          <a:p>
            <a:r>
              <a:rPr lang="en-US" dirty="0" smtClean="0"/>
              <a:t>- Call some students to present in front of the class. </a:t>
            </a:r>
          </a:p>
          <a:p>
            <a:r>
              <a:rPr lang="en-US" dirty="0" smtClean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2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Task 9: Say it!</a:t>
            </a:r>
          </a:p>
          <a:p>
            <a:r>
              <a:rPr lang="en-US" dirty="0" smtClean="0"/>
              <a:t>- Ask SS to identify what they can see in each picture. </a:t>
            </a:r>
          </a:p>
          <a:p>
            <a:r>
              <a:rPr lang="en-US" dirty="0" smtClean="0"/>
              <a:t>- Ask SS to listen and repeat each sentence. </a:t>
            </a:r>
          </a:p>
          <a:p>
            <a:r>
              <a:rPr lang="en-US" dirty="0" smtClean="0"/>
              <a:t>- Ask SS to work in pairs to read again. </a:t>
            </a:r>
          </a:p>
          <a:p>
            <a:r>
              <a:rPr lang="en-US" dirty="0" smtClean="0"/>
              <a:t>- Call some students to present in front of the class. </a:t>
            </a:r>
          </a:p>
          <a:p>
            <a:r>
              <a:rPr lang="en-US" dirty="0" smtClean="0"/>
              <a:t>- Give their feedback.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857F91-D32D-487B-A2FD-F8B5DA81473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7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49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8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8539463" y="4949818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8561226" y="4977294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138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49" y="3697906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63" y="4727293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21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6" y="4483827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2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6" y="3937677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9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1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72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60" y="1069627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3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33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49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308" y="3288570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70" y="3366514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76" y="718351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74" y="3454810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4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7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55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7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3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97" y="3624316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80" y="228443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9" y="4957282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80" y="5037282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9" y="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15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9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508" y="3456368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  <a:buFont typeface="Arial"/>
                <a:buNone/>
                <a:defRPr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2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B1CF2E77-4E87-4338-A6B2-93E833A84A3C}" type="datetimeFigureOut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21/11/2023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914355">
              <a:buClr>
                <a:srgbClr val="000000"/>
              </a:buClr>
            </a:pPr>
            <a:fld id="{796E19DA-92E0-4635-8627-DEB5FDE3EBA8}" type="slidenum">
              <a:rPr lang="en-US" sz="1400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55">
                <a:buClr>
                  <a:srgbClr val="000000"/>
                </a:buClr>
              </a:pPr>
              <a:t>‹#›</a:t>
            </a:fld>
            <a:endParaRPr lang="en-US" sz="1400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94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10" y="1098473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6592427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607" y="4209534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1" tIns="91421" rIns="91421" bIns="91421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91" y="4209527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07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3560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png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7.emf"/><Relationship Id="rId38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20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openxmlformats.org/officeDocument/2006/relationships/image" Target="../media/image15.png"/><Relationship Id="rId35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1.png"/><Relationship Id="rId3" Type="http://schemas.microsoft.com/office/2007/relationships/media" Target="../media/media4.mp3"/><Relationship Id="rId7" Type="http://schemas.openxmlformats.org/officeDocument/2006/relationships/image" Target="../media/image36.png"/><Relationship Id="rId12" Type="http://schemas.microsoft.com/office/2007/relationships/hdphoto" Target="../media/hdphoto25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3.xml"/><Relationship Id="rId10" Type="http://schemas.microsoft.com/office/2007/relationships/hdphoto" Target="../media/hdphoto24.wdp"/><Relationship Id="rId4" Type="http://schemas.openxmlformats.org/officeDocument/2006/relationships/audio" Target="../media/media4.mp3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microsoft.com/office/2007/relationships/media" Target="../media/media5.mp3"/><Relationship Id="rId7" Type="http://schemas.openxmlformats.org/officeDocument/2006/relationships/image" Target="../media/image22.png"/><Relationship Id="rId12" Type="http://schemas.openxmlformats.org/officeDocument/2006/relationships/image" Target="../media/image51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54.png"/><Relationship Id="rId4" Type="http://schemas.openxmlformats.org/officeDocument/2006/relationships/audio" Target="../media/media5.mp3"/><Relationship Id="rId9" Type="http://schemas.microsoft.com/office/2007/relationships/hdphoto" Target="../media/hdphoto2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5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0" Type="http://schemas.openxmlformats.org/officeDocument/2006/relationships/image" Target="../media/image51.png"/><Relationship Id="rId4" Type="http://schemas.openxmlformats.org/officeDocument/2006/relationships/audio" Target="../media/media5.mp3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mp"/><Relationship Id="rId3" Type="http://schemas.openxmlformats.org/officeDocument/2006/relationships/audio" Target="../media/media3.wav"/><Relationship Id="rId7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openxmlformats.org/officeDocument/2006/relationships/image" Target="../media/image5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7.tm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microsoft.com/office/2007/relationships/hdphoto" Target="../media/hdphoto16.wdp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6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1.wav"/><Relationship Id="rId11" Type="http://schemas.openxmlformats.org/officeDocument/2006/relationships/image" Target="../media/image61.tm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0.tm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microsoft.com/office/2007/relationships/hdphoto" Target="../media/hdphoto16.wdp"/><Relationship Id="rId9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9.pn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7.wdp"/><Relationship Id="rId7" Type="http://schemas.microsoft.com/office/2007/relationships/hdphoto" Target="../media/hdphoto14.wdp"/><Relationship Id="rId12" Type="http://schemas.openxmlformats.org/officeDocument/2006/relationships/image" Target="../media/image28.gif"/><Relationship Id="rId17" Type="http://schemas.openxmlformats.org/officeDocument/2006/relationships/image" Target="../media/image30.gif"/><Relationship Id="rId25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22.png"/><Relationship Id="rId20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24" Type="http://schemas.openxmlformats.org/officeDocument/2006/relationships/image" Target="../media/image33.png"/><Relationship Id="rId5" Type="http://schemas.openxmlformats.org/officeDocument/2006/relationships/image" Target="../media/image23.gif"/><Relationship Id="rId15" Type="http://schemas.openxmlformats.org/officeDocument/2006/relationships/image" Target="../media/image18.png"/><Relationship Id="rId23" Type="http://schemas.microsoft.com/office/2007/relationships/hdphoto" Target="../media/hdphoto18.wdp"/><Relationship Id="rId10" Type="http://schemas.microsoft.com/office/2007/relationships/hdphoto" Target="../media/hdphoto15.wdp"/><Relationship Id="rId19" Type="http://schemas.microsoft.com/office/2007/relationships/hdphoto" Target="../media/hdphoto3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png"/><Relationship Id="rId14" Type="http://schemas.microsoft.com/office/2007/relationships/hdphoto" Target="../media/hdphoto16.wdp"/><Relationship Id="rId22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10" Type="http://schemas.openxmlformats.org/officeDocument/2006/relationships/image" Target="../media/image19.gif"/><Relationship Id="rId4" Type="http://schemas.microsoft.com/office/2007/relationships/hdphoto" Target="../media/hdphoto16.wdp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2.png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1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slide" Target="slide7.xml"/><Relationship Id="rId12" Type="http://schemas.openxmlformats.org/officeDocument/2006/relationships/image" Target="../media/image40.png"/><Relationship Id="rId17" Type="http://schemas.microsoft.com/office/2007/relationships/hdphoto" Target="../media/hdphoto22.wdp"/><Relationship Id="rId2" Type="http://schemas.openxmlformats.org/officeDocument/2006/relationships/image" Target="../media/image36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0.wdp"/><Relationship Id="rId11" Type="http://schemas.openxmlformats.org/officeDocument/2006/relationships/slide" Target="slide6.xml"/><Relationship Id="rId5" Type="http://schemas.openxmlformats.org/officeDocument/2006/relationships/image" Target="../media/image37.png"/><Relationship Id="rId15" Type="http://schemas.openxmlformats.org/officeDocument/2006/relationships/slide" Target="slide9.xml"/><Relationship Id="rId10" Type="http://schemas.openxmlformats.org/officeDocument/2006/relationships/image" Target="../media/image39.png"/><Relationship Id="rId4" Type="http://schemas.openxmlformats.org/officeDocument/2006/relationships/slide" Target="slide5.xml"/><Relationship Id="rId9" Type="http://schemas.openxmlformats.org/officeDocument/2006/relationships/slide" Target="slide8.xml"/><Relationship Id="rId14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45.tmp"/><Relationship Id="rId5" Type="http://schemas.openxmlformats.org/officeDocument/2006/relationships/image" Target="../media/image36.png"/><Relationship Id="rId10" Type="http://schemas.microsoft.com/office/2007/relationships/hdphoto" Target="../media/hdphoto23.wdp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46.tmp"/><Relationship Id="rId4" Type="http://schemas.openxmlformats.org/officeDocument/2006/relationships/image" Target="../media/image36.png"/><Relationship Id="rId9" Type="http://schemas.microsoft.com/office/2007/relationships/hdphoto" Target="../media/hdphoto2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47.tmp"/><Relationship Id="rId4" Type="http://schemas.openxmlformats.org/officeDocument/2006/relationships/image" Target="../media/image36.png"/><Relationship Id="rId9" Type="http://schemas.microsoft.com/office/2007/relationships/hdphoto" Target="../media/hdphoto2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48.tmp"/><Relationship Id="rId4" Type="http://schemas.openxmlformats.org/officeDocument/2006/relationships/image" Target="../media/image36.png"/><Relationship Id="rId9" Type="http://schemas.microsoft.com/office/2007/relationships/hdphoto" Target="../media/hdphoto2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19.gif"/><Relationship Id="rId5" Type="http://schemas.openxmlformats.org/officeDocument/2006/relationships/image" Target="../media/image22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3" y="362271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2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5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1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36023" y="2786614"/>
            <a:ext cx="1163595" cy="178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105" y="2932096"/>
            <a:ext cx="983116" cy="176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4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7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83"/>
              <a:endParaRPr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9" y="403165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6" y="12039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0" y="539334"/>
            <a:ext cx="6194568" cy="808063"/>
            <a:chOff x="784368" y="514080"/>
            <a:chExt cx="7772400" cy="808063"/>
          </a:xfrm>
        </p:grpSpPr>
        <p:pic>
          <p:nvPicPr>
            <p:cNvPr id="1031" name="Picture 7" descr="https://i.pinimg.com/564x/d7/47/04/d74704ddd30af10f9d689deff27a7277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9444" b="48889" l="6667" r="94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" t="29005" r="5555" b="49480"/>
            <a:stretch/>
          </p:blipFill>
          <p:spPr bwMode="auto">
            <a:xfrm>
              <a:off x="784368" y="514080"/>
              <a:ext cx="7772400" cy="808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3810000" y="564168"/>
              <a:ext cx="123944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latin typeface="Comic Sans MS" panose="030F0702030302020204" pitchFamily="66" charset="0"/>
                </a:rPr>
                <a:t>/dʒ/</a:t>
              </a:r>
              <a:endParaRPr lang="en-US" sz="4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2713209" y="2056966"/>
            <a:ext cx="3641382" cy="113001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j</a:t>
            </a:r>
            <a:r>
              <a:rPr lang="en-US" sz="6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ump</a:t>
            </a:r>
            <a:endParaRPr lang="en-US" sz="6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35" name="Picture 11" descr="Smiling boy makes a jump 2561579 Vector Art at Vecteezy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594" b="90000" l="9994" r="91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4099" r="12884" b="20170"/>
          <a:stretch/>
        </p:blipFill>
        <p:spPr bwMode="auto">
          <a:xfrm>
            <a:off x="3935415" y="3638550"/>
            <a:ext cx="945573" cy="11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20200" y="1752166"/>
            <a:ext cx="609600" cy="609600"/>
          </a:xfrm>
          <a:prstGeom prst="rect">
            <a:avLst/>
          </a:prstGeom>
        </p:spPr>
      </p:pic>
      <p:pic>
        <p:nvPicPr>
          <p:cNvPr id="18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1652" y="2312026"/>
            <a:ext cx="609600" cy="609600"/>
          </a:xfrm>
          <a:prstGeom prst="rect">
            <a:avLst/>
          </a:prstGeom>
        </p:spPr>
      </p:pic>
      <p:pic>
        <p:nvPicPr>
          <p:cNvPr id="19" name="dʒ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20200" y="234534"/>
            <a:ext cx="609600" cy="609600"/>
          </a:xfrm>
          <a:prstGeom prst="rect">
            <a:avLst/>
          </a:prstGeom>
        </p:spPr>
      </p:pic>
      <p:pic>
        <p:nvPicPr>
          <p:cNvPr id="20" name="dʒ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1653" y="775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9.87654E-7 L 0.00121 -0.083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4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4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38743" y="434983"/>
            <a:ext cx="6781800" cy="816756"/>
            <a:chOff x="1238743" y="434983"/>
            <a:chExt cx="6781800" cy="816756"/>
          </a:xfrm>
        </p:grpSpPr>
        <p:pic>
          <p:nvPicPr>
            <p:cNvPr id="2051" name="Picture 3" descr="https://i.pinimg.com/564x/d7/47/04/d74704ddd30af10f9d689deff27a7277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778" b="26667" l="6389" r="93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7" t="7425" r="5657" b="72878"/>
            <a:stretch/>
          </p:blipFill>
          <p:spPr bwMode="auto">
            <a:xfrm>
              <a:off x="1238743" y="434983"/>
              <a:ext cx="6781800" cy="816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3886200" y="488635"/>
              <a:ext cx="102303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4000" b="1" dirty="0" smtClean="0">
                  <a:latin typeface="Comic Sans MS" panose="030F0702030302020204" pitchFamily="66" charset="0"/>
                </a:rPr>
                <a:t>/θ/</a:t>
              </a:r>
              <a:endParaRPr lang="en-US" sz="4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759418" y="2164771"/>
            <a:ext cx="3276600" cy="9144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</a:t>
            </a:r>
            <a:r>
              <a:rPr lang="en-US" sz="6600" dirty="0" smtClean="0">
                <a:latin typeface="Comic Sans MS" panose="030F0702030302020204" pitchFamily="66" charset="0"/>
              </a:rPr>
              <a:t>ink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504" l="319" r="100000">
                        <a14:foregroundMark x1="25719" y1="16873" x2="5911" y2="41687"/>
                        <a14:foregroundMark x1="31150" y1="26799" x2="27636" y2="37469"/>
                        <a14:foregroundMark x1="26677" y1="38213" x2="12141" y2="45161"/>
                        <a14:foregroundMark x1="25559" y1="44169" x2="25559" y2="44169"/>
                        <a14:foregroundMark x1="29073" y1="46402" x2="29073" y2="46402"/>
                        <a14:foregroundMark x1="31949" y1="47643" x2="31949" y2="47643"/>
                        <a14:foregroundMark x1="30990" y1="46650" x2="30990" y2="46650"/>
                        <a14:foregroundMark x1="61182" y1="10918" x2="95367" y2="37221"/>
                        <a14:foregroundMark x1="64856" y1="38462" x2="64856" y2="38462"/>
                        <a14:foregroundMark x1="74121" y1="38213" x2="74121" y2="38213"/>
                        <a14:foregroundMark x1="70447" y1="44665" x2="70447" y2="44665"/>
                        <a14:foregroundMark x1="67412" y1="51365" x2="67412" y2="51365"/>
                        <a14:foregroundMark x1="65016" y1="55335" x2="65016" y2="55335"/>
                        <a14:foregroundMark x1="64696" y1="54342" x2="64696" y2="54342"/>
                        <a14:foregroundMark x1="14856" y1="70471" x2="20128" y2="88586"/>
                        <a14:foregroundMark x1="7508" y1="74442" x2="12460" y2="87593"/>
                        <a14:foregroundMark x1="86422" y1="74442" x2="85304" y2="89082"/>
                        <a14:foregroundMark x1="79393" y1="76675" x2="80032" y2="88834"/>
                        <a14:foregroundMark x1="74121" y1="76179" x2="76358" y2="89082"/>
                        <a14:backgroundMark x1="41054" y1="73697" x2="41054" y2="73697"/>
                        <a14:backgroundMark x1="54952" y1="71712" x2="54952" y2="71712"/>
                        <a14:backgroundMark x1="57668" y1="89826" x2="57668" y2="89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37" y="3259537"/>
            <a:ext cx="2524125" cy="1624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72600" y="1142566"/>
            <a:ext cx="609600" cy="609600"/>
          </a:xfrm>
          <a:prstGeom prst="rect">
            <a:avLst/>
          </a:prstGeom>
        </p:spPr>
      </p:pic>
      <p:pic>
        <p:nvPicPr>
          <p:cNvPr id="13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88245" y="1792073"/>
            <a:ext cx="609600" cy="609600"/>
          </a:xfrm>
          <a:prstGeom prst="rect">
            <a:avLst/>
          </a:prstGeom>
        </p:spPr>
      </p:pic>
      <p:pic>
        <p:nvPicPr>
          <p:cNvPr id="14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2621971"/>
            <a:ext cx="609600" cy="609600"/>
          </a:xfrm>
          <a:prstGeom prst="rect">
            <a:avLst/>
          </a:prstGeom>
        </p:spPr>
      </p:pic>
      <p:pic>
        <p:nvPicPr>
          <p:cNvPr id="15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72600" y="34314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07151" y="1469618"/>
            <a:ext cx="1280160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/dʒ/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31473" y="2658339"/>
            <a:ext cx="1724947" cy="7315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j</a:t>
            </a:r>
            <a:r>
              <a:rPr lang="en-U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ump</a:t>
            </a:r>
            <a:endParaRPr lang="en-U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56761" y="1469618"/>
            <a:ext cx="1280160" cy="70788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/θ/</a:t>
            </a:r>
            <a:endParaRPr lang="en-US"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867400" y="2677736"/>
            <a:ext cx="1684948" cy="7315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th</a:t>
            </a:r>
            <a:r>
              <a:rPr lang="en-US" sz="4000" dirty="0" smtClean="0">
                <a:latin typeface="Comic Sans MS" panose="030F0702030302020204" pitchFamily="66" charset="0"/>
              </a:rPr>
              <a:t>ink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3400" y="2495550"/>
            <a:ext cx="8023368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81200" y="1123950"/>
            <a:ext cx="0" cy="320040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2282" y="1823561"/>
            <a:ext cx="1303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Sounds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135" y="2947591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Words 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Flowchart: Alternate Process 20"/>
          <p:cNvSpPr/>
          <p:nvPr/>
        </p:nvSpPr>
        <p:spPr>
          <a:xfrm>
            <a:off x="3470565" y="514350"/>
            <a:ext cx="2396835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Let’s listen.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8245" y="1792073"/>
            <a:ext cx="609600" cy="609600"/>
          </a:xfrm>
          <a:prstGeom prst="rect">
            <a:avLst/>
          </a:prstGeom>
        </p:spPr>
      </p:pic>
      <p:pic>
        <p:nvPicPr>
          <p:cNvPr id="23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16.2296" end="8768.49599999999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01201" y="2372936"/>
            <a:ext cx="609600" cy="609600"/>
          </a:xfrm>
          <a:prstGeom prst="rect">
            <a:avLst/>
          </a:prstGeom>
        </p:spPr>
      </p:pic>
      <p:pic>
        <p:nvPicPr>
          <p:cNvPr id="24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2375" y="3043496"/>
            <a:ext cx="609600" cy="609600"/>
          </a:xfrm>
          <a:prstGeom prst="rect">
            <a:avLst/>
          </a:prstGeom>
        </p:spPr>
      </p:pic>
      <p:pic>
        <p:nvPicPr>
          <p:cNvPr id="25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18.3776" end="11761.3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82375" y="3653096"/>
            <a:ext cx="609600" cy="609600"/>
          </a:xfrm>
          <a:prstGeom prst="rect">
            <a:avLst/>
          </a:prstGeom>
        </p:spPr>
      </p:pic>
      <p:pic>
        <p:nvPicPr>
          <p:cNvPr id="19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4332213"/>
            <a:ext cx="609600" cy="609600"/>
          </a:xfrm>
          <a:prstGeom prst="rect">
            <a:avLst/>
          </a:prstGeom>
        </p:spPr>
      </p:pic>
      <p:pic>
        <p:nvPicPr>
          <p:cNvPr id="26" name="dʒ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45302" y="493507"/>
            <a:ext cx="609600" cy="609600"/>
          </a:xfrm>
          <a:prstGeom prst="rect">
            <a:avLst/>
          </a:prstGeom>
        </p:spPr>
      </p:pic>
      <p:pic>
        <p:nvPicPr>
          <p:cNvPr id="28" name="dʒ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96401" y="1103107"/>
            <a:ext cx="609600" cy="609600"/>
          </a:xfrm>
          <a:prstGeom prst="rect">
            <a:avLst/>
          </a:prstGeom>
        </p:spPr>
      </p:pic>
      <p:pic>
        <p:nvPicPr>
          <p:cNvPr id="29" name="θ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32173" y="5008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2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2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4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4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7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1718" y="0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457200" y="438150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7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repeat. TR: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5.12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23950"/>
            <a:ext cx="1540231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1123950"/>
            <a:ext cx="1518621" cy="106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1014587" y="2299855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14587" y="2860369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4587" y="3468864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14587" y="4171950"/>
            <a:ext cx="4963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inking 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bout her friends.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audio 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301490" y="399783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014586" y="2299855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4586" y="2860369"/>
            <a:ext cx="922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586" y="3468864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14586" y="4171950"/>
            <a:ext cx="49632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She's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inking 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bout her friends.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5.8952" end="11813.84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1331218"/>
            <a:ext cx="609600" cy="609600"/>
          </a:xfrm>
          <a:prstGeom prst="rect">
            <a:avLst/>
          </a:prstGeom>
        </p:spPr>
      </p:pic>
      <p:pic>
        <p:nvPicPr>
          <p:cNvPr id="21" name="track 5.1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0200" y="549404"/>
            <a:ext cx="609600" cy="609600"/>
          </a:xfrm>
          <a:prstGeom prst="rect">
            <a:avLst/>
          </a:prstGeom>
        </p:spPr>
      </p:pic>
      <p:pic>
        <p:nvPicPr>
          <p:cNvPr id="22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3.58" end="9188.5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4064" y="1921087"/>
            <a:ext cx="609600" cy="609600"/>
          </a:xfrm>
          <a:prstGeom prst="rect">
            <a:avLst/>
          </a:prstGeom>
        </p:spPr>
      </p:pic>
      <p:pic>
        <p:nvPicPr>
          <p:cNvPr id="23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9.0704" end="5145.5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19304" y="2555569"/>
            <a:ext cx="609600" cy="609600"/>
          </a:xfrm>
          <a:prstGeom prst="rect">
            <a:avLst/>
          </a:prstGeom>
        </p:spPr>
      </p:pic>
      <p:pic>
        <p:nvPicPr>
          <p:cNvPr id="24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26.9696" end="682.5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26475" y="3302062"/>
            <a:ext cx="609600" cy="609600"/>
          </a:xfrm>
          <a:prstGeom prst="rect">
            <a:avLst/>
          </a:prstGeom>
        </p:spPr>
      </p:pic>
      <p:pic>
        <p:nvPicPr>
          <p:cNvPr id="25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5.8952" end="11813.842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3664" y="1291756"/>
            <a:ext cx="609600" cy="609600"/>
          </a:xfrm>
          <a:prstGeom prst="rect">
            <a:avLst/>
          </a:prstGeom>
        </p:spPr>
      </p:pic>
      <p:pic>
        <p:nvPicPr>
          <p:cNvPr id="26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3.58" end="9188.5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97528" y="1881625"/>
            <a:ext cx="609600" cy="609600"/>
          </a:xfrm>
          <a:prstGeom prst="rect">
            <a:avLst/>
          </a:prstGeom>
        </p:spPr>
      </p:pic>
      <p:pic>
        <p:nvPicPr>
          <p:cNvPr id="27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09.0704" end="5145.5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2768" y="2516107"/>
            <a:ext cx="609600" cy="609600"/>
          </a:xfrm>
          <a:prstGeom prst="rect">
            <a:avLst/>
          </a:prstGeom>
        </p:spPr>
      </p:pic>
      <p:pic>
        <p:nvPicPr>
          <p:cNvPr id="28" name="track 5.12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26.9696" end="682.57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19939" y="32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5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31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3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7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2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9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36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36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31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3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9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04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437592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4682836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8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chant.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TR: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5.13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5301490" y="399783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169332"/>
            <a:ext cx="2521019" cy="131935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45732"/>
            <a:ext cx="2521019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5358" y="4076005"/>
            <a:ext cx="357424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going 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to the the</a:t>
            </a:r>
            <a:r>
              <a:rPr lang="el-GR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tre.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2656" y="1085017"/>
            <a:ext cx="26933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ck, J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ck, J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ck!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829" y="1546682"/>
            <a:ext cx="2755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Jump, jump, jump!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0884" y="1998085"/>
            <a:ext cx="3150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J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ck's jumping rope.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2656" y="2724150"/>
            <a:ext cx="28889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Think, think, think!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84560" y="3190364"/>
            <a:ext cx="4019049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The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tre, the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tre, the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tre!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1503" y="3652029"/>
            <a:ext cx="3190297" cy="46166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We’re thinking </a:t>
            </a:r>
            <a:r>
              <a:rPr lang="el-GR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bout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20884" y="1504950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76400" y="1504950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531918" y="151014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9934" y="2003152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95450" y="2003152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550968" y="2008347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05976" y="245685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894842" y="2456855"/>
            <a:ext cx="2667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9934" y="31051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94842" y="31051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798618" y="3093027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51003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209802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548238" y="35623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917589" y="40195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94084" y="4476750"/>
            <a:ext cx="266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194463" y="1370834"/>
            <a:ext cx="914400" cy="457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/dʒ/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67259" y="3241255"/>
            <a:ext cx="914400" cy="4572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/θ/</a:t>
            </a:r>
            <a:endParaRPr lang="en-US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8" name="track 5.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443345"/>
            <a:ext cx="609600" cy="609600"/>
          </a:xfrm>
          <a:prstGeom prst="rect">
            <a:avLst/>
          </a:prstGeom>
        </p:spPr>
      </p:pic>
      <p:pic>
        <p:nvPicPr>
          <p:cNvPr id="39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41.5628" end="18850.59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977015"/>
            <a:ext cx="609600" cy="609600"/>
          </a:xfrm>
          <a:prstGeom prst="rect">
            <a:avLst/>
          </a:prstGeom>
        </p:spPr>
      </p:pic>
      <p:pic>
        <p:nvPicPr>
          <p:cNvPr id="40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16.7296" end="16424.28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1472714"/>
            <a:ext cx="609600" cy="609600"/>
          </a:xfrm>
          <a:prstGeom prst="rect">
            <a:avLst/>
          </a:prstGeom>
        </p:spPr>
      </p:pic>
      <p:pic>
        <p:nvPicPr>
          <p:cNvPr id="41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456.4048" end="13624.687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2051221"/>
            <a:ext cx="609600" cy="609600"/>
          </a:xfrm>
          <a:prstGeom prst="rect">
            <a:avLst/>
          </a:prstGeom>
        </p:spPr>
      </p:pic>
      <p:pic>
        <p:nvPicPr>
          <p:cNvPr id="42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51.4088" end="10140.7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2540932"/>
            <a:ext cx="609600" cy="609600"/>
          </a:xfrm>
          <a:prstGeom prst="rect">
            <a:avLst/>
          </a:prstGeom>
        </p:spPr>
      </p:pic>
      <p:pic>
        <p:nvPicPr>
          <p:cNvPr id="43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113.216" end="7403.368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3103878"/>
            <a:ext cx="609600" cy="609600"/>
          </a:xfrm>
          <a:prstGeom prst="rect">
            <a:avLst/>
          </a:prstGeom>
        </p:spPr>
      </p:pic>
      <p:pic>
        <p:nvPicPr>
          <p:cNvPr id="44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39.5296" end="5723.61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3607732"/>
            <a:ext cx="609600" cy="609600"/>
          </a:xfrm>
          <a:prstGeom prst="rect">
            <a:avLst/>
          </a:prstGeom>
        </p:spPr>
      </p:pic>
      <p:pic>
        <p:nvPicPr>
          <p:cNvPr id="45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716.992" end="1804.1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20200" y="4217332"/>
            <a:ext cx="609600" cy="609600"/>
          </a:xfrm>
          <a:prstGeom prst="rect">
            <a:avLst/>
          </a:prstGeom>
        </p:spPr>
      </p:pic>
      <p:pic>
        <p:nvPicPr>
          <p:cNvPr id="53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41.5628" end="18850.595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989834"/>
            <a:ext cx="609600" cy="609600"/>
          </a:xfrm>
          <a:prstGeom prst="rect">
            <a:avLst/>
          </a:prstGeom>
        </p:spPr>
      </p:pic>
      <p:pic>
        <p:nvPicPr>
          <p:cNvPr id="54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216.7296" end="16424.28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1485533"/>
            <a:ext cx="609600" cy="609600"/>
          </a:xfrm>
          <a:prstGeom prst="rect">
            <a:avLst/>
          </a:prstGeom>
        </p:spPr>
      </p:pic>
      <p:pic>
        <p:nvPicPr>
          <p:cNvPr id="55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456.4048" end="13624.687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2064040"/>
            <a:ext cx="609600" cy="609600"/>
          </a:xfrm>
          <a:prstGeom prst="rect">
            <a:avLst/>
          </a:prstGeom>
        </p:spPr>
      </p:pic>
      <p:pic>
        <p:nvPicPr>
          <p:cNvPr id="56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251.4088" end="10140.74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2553751"/>
            <a:ext cx="609600" cy="609600"/>
          </a:xfrm>
          <a:prstGeom prst="rect">
            <a:avLst/>
          </a:prstGeom>
        </p:spPr>
      </p:pic>
      <p:pic>
        <p:nvPicPr>
          <p:cNvPr id="57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113.216" end="7403.368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3116697"/>
            <a:ext cx="609600" cy="609600"/>
          </a:xfrm>
          <a:prstGeom prst="rect">
            <a:avLst/>
          </a:prstGeom>
        </p:spPr>
      </p:pic>
      <p:pic>
        <p:nvPicPr>
          <p:cNvPr id="58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8539.5296" end="5723.61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3620551"/>
            <a:ext cx="609600" cy="609600"/>
          </a:xfrm>
          <a:prstGeom prst="rect">
            <a:avLst/>
          </a:prstGeom>
        </p:spPr>
      </p:pic>
      <p:pic>
        <p:nvPicPr>
          <p:cNvPr id="59" name="track 5.13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716.992" end="1804.1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14155" y="4230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7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2675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42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98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7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25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180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 dur="354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2606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267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42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298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267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255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80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9" dur="3546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35" grpId="0" animBg="1"/>
      <p:bldP spid="35" grpId="1" animBg="1"/>
      <p:bldP spid="37" grpId="0" animBg="1"/>
      <p:bldP spid="3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19050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smtClean="0">
                <a:solidFill>
                  <a:srgbClr val="FF0000"/>
                </a:solidFill>
                <a:latin typeface="Comic Sans MS" panose="030F0702030302020204" pitchFamily="66" charset="0"/>
              </a:rPr>
              <a:t>9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Say it!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" y="1276350"/>
            <a:ext cx="3561042" cy="227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9" y="1276350"/>
            <a:ext cx="3631841" cy="2271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491836" y="3867150"/>
            <a:ext cx="3530134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 My sister is jumping rope.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33900" y="3867150"/>
            <a:ext cx="427713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2. She’s thinking 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bout her f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mily.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19050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 Say it!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80" y="1201189"/>
            <a:ext cx="3408640" cy="2362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99457"/>
            <a:ext cx="3373304" cy="2362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/>
          <p:cNvSpPr/>
          <p:nvPr/>
        </p:nvSpPr>
        <p:spPr>
          <a:xfrm>
            <a:off x="657880" y="3837505"/>
            <a:ext cx="3466013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3. They're w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tching 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 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pl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y</a:t>
            </a:r>
          </a:p>
          <a:p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 the the</a:t>
            </a:r>
            <a:r>
              <a:rPr lang="el-GR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α</a:t>
            </a:r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tre.</a:t>
            </a:r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54864" y="3837505"/>
            <a:ext cx="3601904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C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4. They're drinking juice.</a:t>
            </a:r>
          </a:p>
          <a:p>
            <a:endParaRPr lang="en-US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0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85192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6" y="-95250"/>
            <a:ext cx="924444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19" y="1930582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7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7" name="Google Shape;3287;p36"/>
          <p:cNvSpPr/>
          <p:nvPr/>
        </p:nvSpPr>
        <p:spPr>
          <a:xfrm>
            <a:off x="3499401" y="5814609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8" name="Google Shape;3288;p36"/>
          <p:cNvSpPr/>
          <p:nvPr/>
        </p:nvSpPr>
        <p:spPr>
          <a:xfrm>
            <a:off x="3595154" y="5724152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9" name="Google Shape;3289;p36"/>
          <p:cNvSpPr/>
          <p:nvPr/>
        </p:nvSpPr>
        <p:spPr>
          <a:xfrm>
            <a:off x="2427201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6" y="2023034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44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xmlns="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93" y="2301271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4" y="3563290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2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96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27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14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92" y="3897274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73" y="42312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5" y="3911538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49" y="418547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3" y="594565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819400" y="1374376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344965" y="149397"/>
            <a:ext cx="6697464" cy="1333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Unit 5: Leisure time</a:t>
            </a:r>
            <a:endParaRPr lang="en-US" sz="40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923126" y="1456101"/>
            <a:ext cx="3768073" cy="350700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55"/>
            <a:r>
              <a:rPr lang="en-US" sz="24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Lesson 3: Task </a:t>
            </a:r>
            <a:r>
              <a:rPr lang="en-US" sz="2400" b="1" kern="0" dirty="0" smtClean="0">
                <a:solidFill>
                  <a:srgbClr val="261D2A"/>
                </a:solidFill>
                <a:latin typeface="Comic Sans MS" panose="030F0702030302020204" pitchFamily="66" charset="0"/>
              </a:rPr>
              <a:t>7, 8, 9</a:t>
            </a:r>
            <a:endParaRPr lang="en-US" sz="2400" b="1" kern="0" dirty="0">
              <a:solidFill>
                <a:srgbClr val="261D2A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986959" y="981690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9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10" y="689053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4" y="3197335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41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402012" y="3481891"/>
            <a:ext cx="698392" cy="1069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21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668" y="2988500"/>
            <a:ext cx="1734832" cy="18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5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21995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457200" y="438150"/>
            <a:ext cx="2971800" cy="51422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55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tick.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3600" y="13369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Jack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0136" y="2175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latin typeface="Comic Sans MS" panose="030F0702030302020204" pitchFamily="66" charset="0"/>
              </a:rPr>
              <a:t>ump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2937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latin typeface="Comic Sans MS" panose="030F0702030302020204" pitchFamily="66" charset="0"/>
              </a:rPr>
              <a:t>acket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33600" y="3699164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Jane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0200" y="13525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think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06736" y="2190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theatre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10200" y="2952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thin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10200" y="3714750"/>
            <a:ext cx="1295400" cy="533400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anose="030F0702030302020204" pitchFamily="66" charset="0"/>
              </a:rPr>
              <a:t>thank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27018" y="13906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427018" y="21907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427018" y="293716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27018" y="37268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800600" y="13906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800600" y="219075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800600" y="293716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800600" y="372687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45464" y="139065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27018" y="2932699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13247" y="2177087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9046" y="3724640"/>
            <a:ext cx="420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10000"/>
                    <a:lumOff val="90000"/>
                  </a:schemeClr>
                </a:solidFill>
                <a:latin typeface="Comic Sans MS" panose="030F0702030302020204" pitchFamily="66" charset="0"/>
                <a:sym typeface="Wingdings 2"/>
              </a:rPr>
              <a:t></a:t>
            </a:r>
            <a:endParaRPr lang="en-US" sz="2400" b="1" dirty="0">
              <a:solidFill>
                <a:schemeClr val="bg1">
                  <a:lumMod val="10000"/>
                  <a:lumOff val="9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5" name="10 listen and tic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7855" y="742950"/>
            <a:ext cx="609600" cy="609600"/>
          </a:xfrm>
          <a:prstGeom prst="rect">
            <a:avLst/>
          </a:prstGeom>
        </p:spPr>
      </p:pic>
      <p:pic>
        <p:nvPicPr>
          <p:cNvPr id="26" name="toàn bộ" descr="ƯU ĐÃI HOT - GIÁ SỐC TẬN NÓ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3" t="20458" r="53704" b="12759"/>
          <a:stretch/>
        </p:blipFill>
        <p:spPr bwMode="auto">
          <a:xfrm>
            <a:off x="3657600" y="405856"/>
            <a:ext cx="504353" cy="5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1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4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43DBA092-3582-1CDC-59AC-03C8FF91DBED}"/>
              </a:ext>
            </a:extLst>
          </p:cNvPr>
          <p:cNvGrpSpPr/>
          <p:nvPr/>
        </p:nvGrpSpPr>
        <p:grpSpPr>
          <a:xfrm>
            <a:off x="622348" y="2369191"/>
            <a:ext cx="8034503" cy="2589416"/>
            <a:chOff x="305707" y="2732798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>
                <a:buClr>
                  <a:srgbClr val="000000"/>
                </a:buClr>
              </a:pPr>
              <a:endParaRPr lang="x-none" sz="1400" kern="0">
                <a:solidFill>
                  <a:srgbClr val="261D2A"/>
                </a:solidFill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F6448DA-D9C0-EA48-FA75-9CF96856B8EB}"/>
                </a:ext>
              </a:extLst>
            </p:cNvPr>
            <p:cNvSpPr txBox="1"/>
            <p:nvPr/>
          </p:nvSpPr>
          <p:spPr>
            <a:xfrm>
              <a:off x="320598" y="2912301"/>
              <a:ext cx="3320253" cy="105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55">
                <a:buClr>
                  <a:srgbClr val="F7AE54"/>
                </a:buClr>
                <a:buSzPts val="3000"/>
              </a:pPr>
              <a:r>
                <a:rPr lang="en-US" sz="2800" kern="0" spc="300" dirty="0" smtClean="0">
                  <a:solidFill>
                    <a:srgbClr val="E20000"/>
                  </a:solidFill>
                  <a:latin typeface="Comic Sans MS" panose="030F0702030302020204" pitchFamily="66" charset="0"/>
                  <a:cs typeface="Arial"/>
                  <a:sym typeface="Changa One"/>
                </a:rPr>
                <a:t>Pronunciation</a:t>
              </a:r>
              <a:endParaRPr lang="x-none" sz="28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Changa One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ADF6FF1-3AE2-7AE3-6C57-0EA4BE703AC2}"/>
              </a:ext>
            </a:extLst>
          </p:cNvPr>
          <p:cNvSpPr txBox="1"/>
          <p:nvPr/>
        </p:nvSpPr>
        <p:spPr>
          <a:xfrm>
            <a:off x="622341" y="676545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x-none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UNIT </a:t>
            </a:r>
            <a:r>
              <a:rPr lang="en-US" sz="4400" kern="0" spc="300" dirty="0">
                <a:solidFill>
                  <a:srgbClr val="F7AE54">
                    <a:lumMod val="75000"/>
                  </a:srgbClr>
                </a:solidFill>
                <a:latin typeface="Comic Sans MS" panose="030F0702030302020204" pitchFamily="66" charset="0"/>
              </a:rPr>
              <a:t>5: LEISURE TIME</a:t>
            </a:r>
            <a:endParaRPr lang="x-none" sz="4400" kern="0" spc="300" dirty="0">
              <a:solidFill>
                <a:srgbClr val="F7AE54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C11D9B7-75EF-8690-D099-B9CC79F9E957}"/>
              </a:ext>
            </a:extLst>
          </p:cNvPr>
          <p:cNvSpPr txBox="1"/>
          <p:nvPr/>
        </p:nvSpPr>
        <p:spPr>
          <a:xfrm>
            <a:off x="2708005" y="1465670"/>
            <a:ext cx="3523713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LESSON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x-none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 – PERIOD </a:t>
            </a:r>
            <a:r>
              <a:rPr lang="en-US" sz="2400" kern="0" dirty="0">
                <a:solidFill>
                  <a:srgbClr val="F7AE54">
                    <a:lumMod val="50000"/>
                  </a:srgbClr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endParaRPr lang="x-none" sz="2400" kern="0" dirty="0">
              <a:solidFill>
                <a:srgbClr val="F7AE54">
                  <a:lumMod val="50000"/>
                </a:srgb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18C7ABC-BA6C-E5E6-DCB7-4EE18A54F8FC}"/>
              </a:ext>
            </a:extLst>
          </p:cNvPr>
          <p:cNvSpPr txBox="1"/>
          <p:nvPr/>
        </p:nvSpPr>
        <p:spPr>
          <a:xfrm>
            <a:off x="2479779" y="1907527"/>
            <a:ext cx="4075151" cy="461663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rgbClr val="E20000"/>
                </a:solidFill>
                <a:latin typeface="Comic Sans MS" panose="030F0702030302020204" pitchFamily="66" charset="0"/>
                <a:cs typeface="Arial"/>
                <a:sym typeface="Arial"/>
              </a:rPr>
              <a:t>What we learnt today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3718545" y="2694405"/>
            <a:ext cx="4648200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defTabSz="914355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</a:t>
            </a:r>
          </a:p>
          <a:p>
            <a:pPr defTabSz="914355"/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</a:t>
            </a:r>
          </a:p>
          <a:p>
            <a:pPr defTabSz="914355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● She’s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umping rope.</a:t>
            </a:r>
          </a:p>
          <a:p>
            <a:pPr defTabSz="914355"/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● She’s </a:t>
            </a:r>
            <a:r>
              <a:rPr lang="en-US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</a:t>
            </a:r>
            <a:r>
              <a:rPr lang="en-US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inking about her friends.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8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8" y="2454493"/>
            <a:ext cx="5090246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47340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3" y="1188222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  <p:sp>
        <p:nvSpPr>
          <p:cNvPr id="210" name="Google Shape;158;p24"/>
          <p:cNvSpPr txBox="1">
            <a:spLocks/>
          </p:cNvSpPr>
          <p:nvPr/>
        </p:nvSpPr>
        <p:spPr>
          <a:xfrm>
            <a:off x="10480951" y="1986473"/>
            <a:ext cx="7045065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5000" b="1" kern="0" dirty="0">
                <a:solidFill>
                  <a:srgbClr val="261D2A"/>
                </a:solidFill>
                <a:latin typeface="Comic Sans MS" panose="030F0702030302020204" pitchFamily="66" charset="0"/>
              </a:rPr>
              <a:t>Guess “ Weather“ </a:t>
            </a:r>
          </a:p>
        </p:txBody>
      </p:sp>
      <p:sp>
        <p:nvSpPr>
          <p:cNvPr id="221" name="Google Shape;158;p24"/>
          <p:cNvSpPr txBox="1">
            <a:spLocks/>
          </p:cNvSpPr>
          <p:nvPr/>
        </p:nvSpPr>
        <p:spPr>
          <a:xfrm>
            <a:off x="2171269" y="2086756"/>
            <a:ext cx="6808833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Sentence puzzle</a:t>
            </a:r>
            <a:endParaRPr lang="en-US" sz="4400" b="1" kern="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20626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48491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050" name="Picture 2" descr="123 Numbers Song | 1234 Number Names | 1 To 10 Counting for Kids | 12345  Cartoon Video - YouTube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8" b="50000" l="2891" r="29219">
                        <a14:foregroundMark x1="17500" y1="15139" x2="16563" y2="3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673" r="70277" b="50000"/>
          <a:stretch/>
        </p:blipFill>
        <p:spPr bwMode="auto">
          <a:xfrm>
            <a:off x="2286000" y="752302"/>
            <a:ext cx="1735289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23 Numbers Song | 1234 Number Names | 1 To 10 Counting for Kids | 12345  Cartoon Video - YouTub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28" b="48194" l="37031" r="630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79" t="3215" r="36809" b="50000"/>
          <a:stretch/>
        </p:blipFill>
        <p:spPr bwMode="auto">
          <a:xfrm>
            <a:off x="4658061" y="746414"/>
            <a:ext cx="1723851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23 Numbers Song | 1234 Number Names | 1 To 10 Counting for Kids | 12345  Cartoon Video - YouTub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50694" l="69922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07" t="3050" r="3746" b="50757"/>
          <a:stretch/>
        </p:blipFill>
        <p:spPr bwMode="auto">
          <a:xfrm>
            <a:off x="2362200" y="2724150"/>
            <a:ext cx="174828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23 Numbers Song | 1234 Number Names | 1 To 10 Counting for Kids | 12345  Cartoon Video - YouTube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389" b="96528" l="3438" r="2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5" t="50000" r="70524" b="3041"/>
          <a:stretch/>
        </p:blipFill>
        <p:spPr bwMode="auto">
          <a:xfrm>
            <a:off x="4612849" y="2661110"/>
            <a:ext cx="1762136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37/da/f8/37daf8c02732d8f622b808f4aa4171e6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89" b="90000" l="9929" r="92553">
                        <a14:foregroundMark x1="25177" y1="44253" x2="25177" y2="44253"/>
                        <a14:foregroundMark x1="26596" y1="45172" x2="26596" y2="45172"/>
                        <a14:foregroundMark x1="23582" y1="41379" x2="23582" y2="41379"/>
                        <a14:foregroundMark x1="22163" y1="39195" x2="22163" y2="39195"/>
                        <a14:foregroundMark x1="21099" y1="37011" x2="21099" y2="37011"/>
                        <a14:foregroundMark x1="21099" y1="36322" x2="21099" y2="36322"/>
                        <a14:foregroundMark x1="20745" y1="35057" x2="20745" y2="35057"/>
                        <a14:foregroundMark x1="55496" y1="71494" x2="57447" y2="77241"/>
                        <a14:foregroundMark x1="50000" y1="73103" x2="50000" y2="77931"/>
                        <a14:foregroundMark x1="23050" y1="42989" x2="23050" y2="42989"/>
                        <a14:foregroundMark x1="21631" y1="40805" x2="21631" y2="40805"/>
                        <a14:foregroundMark x1="20745" y1="39540" x2="20745" y2="39540"/>
                        <a14:foregroundMark x1="19149" y1="37931" x2="19149" y2="37931"/>
                        <a14:foregroundMark x1="19149" y1="37931" x2="19149" y2="37931"/>
                        <a14:backgroundMark x1="54965" y1="79425" x2="54965" y2="79425"/>
                        <a14:backgroundMark x1="53014" y1="75632" x2="53014" y2="75632"/>
                        <a14:backgroundMark x1="52482" y1="73793" x2="52482" y2="73793"/>
                        <a14:backgroundMark x1="53546" y1="72759" x2="53546" y2="7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99" t="4630" r="24031" b="10064"/>
          <a:stretch/>
        </p:blipFill>
        <p:spPr bwMode="auto">
          <a:xfrm>
            <a:off x="6388839" y="1862744"/>
            <a:ext cx="1278081" cy="279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mic speech bubbles with text set, colorful cartoon sound effects vector  illustrations in pop art style. Comic speech | CanStock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804" b="89804" l="10000" r="96250">
                        <a14:foregroundMark x1="53750" y1="55686" x2="89250" y2="37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63" t="21765" r="4928" b="35026"/>
          <a:stretch/>
        </p:blipFill>
        <p:spPr bwMode="auto">
          <a:xfrm>
            <a:off x="7666920" y="4084144"/>
            <a:ext cx="1020351" cy="62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361387" y="-424946"/>
            <a:ext cx="2892775" cy="3920434"/>
          </a:xfrm>
          <a:prstGeom prst="rect">
            <a:avLst/>
          </a:prstGeom>
        </p:spPr>
      </p:pic>
      <p:sp>
        <p:nvSpPr>
          <p:cNvPr id="16" name="Scroll: Horizontal 14">
            <a:extLst>
              <a:ext uri="{FF2B5EF4-FFF2-40B4-BE49-F238E27FC236}">
                <a16:creationId xmlns=""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674317" y="3369619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____ _______ 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39648" y="86813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3882129" y="1535271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rope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347142" y="1872641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jumping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567342" y="5619750"/>
            <a:ext cx="60644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jumping rope</a:t>
            </a:r>
            <a:endParaRPr lang="en-US" sz="2400" kern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50334D">
                    <a:alpha val="40000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5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680459" y="3037066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+3</a:t>
            </a:r>
          </a:p>
        </p:txBody>
      </p:sp>
      <p:pic>
        <p:nvPicPr>
          <p:cNvPr id="26" name="Picture 2">
            <a:hlinkClick r:id="rId8" action="ppaction://hlinksldjump"/>
            <a:extLst>
              <a:ext uri="{FF2B5EF4-FFF2-40B4-BE49-F238E27FC236}">
                <a16:creationId xmlns=""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47" y="3597042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7" y="458012"/>
            <a:ext cx="2304859" cy="22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3" name="图片 1">
            <a:extLst>
              <a:ext uri="{FF2B5EF4-FFF2-40B4-BE49-F238E27FC236}">
                <a16:creationId xmlns=""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361387" y="-424946"/>
            <a:ext cx="2892775" cy="3920434"/>
          </a:xfrm>
          <a:prstGeom prst="rect">
            <a:avLst/>
          </a:prstGeom>
        </p:spPr>
      </p:pic>
      <p:sp>
        <p:nvSpPr>
          <p:cNvPr id="16" name="Scroll: Horizontal 14">
            <a:extLst>
              <a:ext uri="{FF2B5EF4-FFF2-40B4-BE49-F238E27FC236}">
                <a16:creationId xmlns=""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674317" y="3369619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sym typeface="Arial"/>
              </a:rPr>
              <a:t>____ _______ ___ _____.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39648" y="86813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3882129" y="1535271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and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5347142" y="1872641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209800" y="5456753"/>
            <a:ext cx="60644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singing and dancing</a:t>
            </a:r>
            <a:endParaRPr lang="en-US" sz="2400" kern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50334D">
                    <a:alpha val="40000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5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680459" y="3037066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+5</a:t>
            </a:r>
          </a:p>
        </p:txBody>
      </p:sp>
      <p:pic>
        <p:nvPicPr>
          <p:cNvPr id="26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47" y="3597042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17" y="386718"/>
            <a:ext cx="2309340" cy="23374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3660029" y="742950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79798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0.00371 L -0.01389 -0.369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186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219201" y="0"/>
            <a:ext cx="2411314" cy="3267934"/>
          </a:xfrm>
          <a:prstGeom prst="rect">
            <a:avLst/>
          </a:prstGeom>
        </p:spPr>
      </p:pic>
      <p:sp>
        <p:nvSpPr>
          <p:cNvPr id="7" name="Scroll: Horizontal 14">
            <a:extLst>
              <a:ext uri="{FF2B5EF4-FFF2-40B4-BE49-F238E27FC236}">
                <a16:creationId xmlns=""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 ___ _______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__ 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535626" y="1076328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He’s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6593261" y="2049574"/>
            <a:ext cx="1047056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watching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2695902" y="5389418"/>
            <a:ext cx="328038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  He’s  watching a film</a:t>
            </a:r>
            <a:endParaRPr lang="en-US" sz="2400" kern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50334D">
                    <a:alpha val="40000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+4</a:t>
            </a: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703183"/>
            <a:ext cx="1986706" cy="1918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134951" y="1597227"/>
            <a:ext cx="193956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017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00087 -0.3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145" r="2932" b="5662"/>
          <a:stretch/>
        </p:blipFill>
        <p:spPr bwMode="auto">
          <a:xfrm>
            <a:off x="-76200" y="5194"/>
            <a:ext cx="9220200" cy="523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EEE5EEEB-F44B-4E30-BC59-EB5652E002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9" r="34716"/>
          <a:stretch/>
        </p:blipFill>
        <p:spPr>
          <a:xfrm>
            <a:off x="1219201" y="0"/>
            <a:ext cx="2411314" cy="3267934"/>
          </a:xfrm>
          <a:prstGeom prst="rect">
            <a:avLst/>
          </a:prstGeom>
        </p:spPr>
      </p:pic>
      <p:sp>
        <p:nvSpPr>
          <p:cNvPr id="7" name="Scroll: Horizontal 14">
            <a:extLst>
              <a:ext uri="{FF2B5EF4-FFF2-40B4-BE49-F238E27FC236}">
                <a16:creationId xmlns="" xmlns:a16="http://schemas.microsoft.com/office/drawing/2014/main" id="{FC0D0255-F6F8-46B7-B4BE-2182E0FB4FFF}"/>
              </a:ext>
            </a:extLst>
          </p:cNvPr>
          <p:cNvSpPr/>
          <p:nvPr/>
        </p:nvSpPr>
        <p:spPr>
          <a:xfrm>
            <a:off x="840659" y="3195800"/>
            <a:ext cx="7245145" cy="1545863"/>
          </a:xfrm>
          <a:prstGeom prst="horizontalScroll">
            <a:avLst/>
          </a:prstGeom>
          <a:solidFill>
            <a:srgbClr val="FFFFFF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b="1" kern="0" dirty="0" smtClean="0">
                <a:solidFill>
                  <a:sysClr val="windowText" lastClr="000000"/>
                </a:solidFill>
                <a:latin typeface="Comic Sans MS" panose="030F0702030302020204" pitchFamily="66" charset="0"/>
                <a:sym typeface="Arial"/>
              </a:rPr>
              <a:t>  ___ _____ ____ ____ __ __ ___ _____.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5400536" y="2681685"/>
            <a:ext cx="1457464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They’re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5B05CED-709F-4EA9-B7D4-5476563D359A}"/>
              </a:ext>
            </a:extLst>
          </p:cNvPr>
          <p:cNvSpPr/>
          <p:nvPr/>
        </p:nvSpPr>
        <p:spPr>
          <a:xfrm>
            <a:off x="6240740" y="1962341"/>
            <a:ext cx="170152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D3E33B2-C216-4D47-B473-021E9216A4E0}"/>
              </a:ext>
            </a:extLst>
          </p:cNvPr>
          <p:cNvSpPr/>
          <p:nvPr/>
        </p:nvSpPr>
        <p:spPr>
          <a:xfrm>
            <a:off x="4067898" y="478947"/>
            <a:ext cx="1189902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living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C2CE2F-5609-495F-8892-55F022E8FC98}"/>
              </a:ext>
            </a:extLst>
          </p:cNvPr>
          <p:cNvSpPr/>
          <p:nvPr/>
        </p:nvSpPr>
        <p:spPr>
          <a:xfrm>
            <a:off x="1265113" y="5389418"/>
            <a:ext cx="682622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rgbClr val="50334D">
                      <a:alpha val="40000"/>
                    </a:srgbClr>
                  </a:outerShdw>
                </a:effectLst>
                <a:latin typeface="Comic Sans MS" panose="030F0702030302020204" pitchFamily="66" charset="0"/>
                <a:cs typeface="Arial"/>
                <a:sym typeface="Arial"/>
              </a:rPr>
              <a:t>They’re playing board games in the living room </a:t>
            </a:r>
            <a:endParaRPr lang="en-US" sz="2400" kern="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50334D">
                    <a:alpha val="40000"/>
                  </a:srgbClr>
                </a:outerShdw>
              </a:effectLst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" name="Star: 10 Points 21">
            <a:extLst>
              <a:ext uri="{FF2B5EF4-FFF2-40B4-BE49-F238E27FC236}">
                <a16:creationId xmlns="" xmlns:a16="http://schemas.microsoft.com/office/drawing/2014/main" id="{E6E1EDAD-13CA-4E83-A22C-098662E347CE}"/>
              </a:ext>
            </a:extLst>
          </p:cNvPr>
          <p:cNvSpPr/>
          <p:nvPr/>
        </p:nvSpPr>
        <p:spPr>
          <a:xfrm>
            <a:off x="7846801" y="2863247"/>
            <a:ext cx="895964" cy="806700"/>
          </a:xfrm>
          <a:prstGeom prst="star10">
            <a:avLst/>
          </a:prstGeom>
          <a:solidFill>
            <a:srgbClr val="5CC95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+6</a:t>
            </a:r>
          </a:p>
        </p:txBody>
      </p:sp>
      <p:pic>
        <p:nvPicPr>
          <p:cNvPr id="13" name="Picture 2">
            <a:hlinkClick r:id="rId7" action="ppaction://hlinksldjump"/>
            <a:extLst>
              <a:ext uri="{FF2B5EF4-FFF2-40B4-BE49-F238E27FC236}">
                <a16:creationId xmlns="" xmlns:a16="http://schemas.microsoft.com/office/drawing/2014/main" id="{EF6FA45F-9285-4871-BA8B-6696A1777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89" y="3423223"/>
            <a:ext cx="2231653" cy="1859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134951" y="1597227"/>
            <a:ext cx="1122849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b</a:t>
            </a: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oard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63" y="739867"/>
            <a:ext cx="1995337" cy="189595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4249251" y="2548591"/>
            <a:ext cx="855481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240740" y="446741"/>
            <a:ext cx="1234520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games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6963033" y="1246151"/>
            <a:ext cx="1200017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the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30548F2-6A91-4E48-8112-D1FFEF7FB823}"/>
              </a:ext>
            </a:extLst>
          </p:cNvPr>
          <p:cNvSpPr/>
          <p:nvPr/>
        </p:nvSpPr>
        <p:spPr>
          <a:xfrm>
            <a:off x="5491643" y="1246150"/>
            <a:ext cx="1275249" cy="586249"/>
          </a:xfrm>
          <a:prstGeom prst="rect">
            <a:avLst/>
          </a:prstGeom>
          <a:solidFill>
            <a:srgbClr val="7051B2"/>
          </a:solidFill>
          <a:ln w="25400" cap="flat" cmpd="sng" algn="ctr">
            <a:solidFill>
              <a:srgbClr val="7051B2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 dirty="0" smtClean="0">
                <a:solidFill>
                  <a:srgbClr val="FFFFFF"/>
                </a:solidFill>
                <a:latin typeface="Comic Sans MS" panose="030F0702030302020204" pitchFamily="66" charset="0"/>
                <a:sym typeface="Arial"/>
              </a:rPr>
              <a:t>room</a:t>
            </a:r>
          </a:p>
        </p:txBody>
      </p:sp>
    </p:spTree>
    <p:extLst>
      <p:ext uri="{BB962C8B-B14F-4D97-AF65-F5344CB8AC3E}">
        <p14:creationId xmlns:p14="http://schemas.microsoft.com/office/powerpoint/2010/main" val="240842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09877E-6 L 0.00087 -0.323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8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5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873131" y="1051126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5">
              <a:buClr>
                <a:srgbClr val="000000"/>
              </a:buClr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xmlns="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7091" y="7714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241702" y="1201049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55">
              <a:buClr>
                <a:srgbClr val="4597CE"/>
              </a:buClr>
            </a:pPr>
            <a:r>
              <a:rPr lang="en-US" sz="4400" b="1" kern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Presentation </a:t>
            </a:r>
            <a:endParaRPr lang="en-US" sz="44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9" name="Google Shape;1260;p37"/>
          <p:cNvSpPr/>
          <p:nvPr/>
        </p:nvSpPr>
        <p:spPr>
          <a:xfrm>
            <a:off x="2388326" y="1059455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914355">
              <a:buClr>
                <a:srgbClr val="000000"/>
              </a:buClr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535985" y="1188223"/>
            <a:ext cx="2724863" cy="811087"/>
          </a:xfrm>
          <a:prstGeom prst="rect">
            <a:avLst/>
          </a:prstGeom>
        </p:spPr>
        <p:txBody>
          <a:bodyPr spcFirstLastPara="1" wrap="square" lIns="91421" tIns="91421" rIns="91421" bIns="91421" anchor="ctr" anchorCtr="0">
            <a:noAutofit/>
          </a:bodyPr>
          <a:lstStyle/>
          <a:p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59757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 - &amp;quot;1&amp;quot;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88&quot;/&gt;&lt;/object&gt;&lt;object type=&quot;3&quot; unique_id=&quot;10007&quot;&gt;&lt;property id=&quot;20148&quot; value=&quot;5&quot;/&gt;&lt;property id=&quot;20300&quot; value=&quot;Slide 5&quot;/&gt;&lt;property id=&quot;20307&quot; value=&quot;286&quot;/&gt;&lt;/object&gt;&lt;object type=&quot;3&quot; unique_id=&quot;10008&quot;&gt;&lt;property id=&quot;20148&quot; value=&quot;5&quot;/&gt;&lt;property id=&quot;20300&quot; value=&quot;Slide 6&quot;/&gt;&lt;property id=&quot;20307&quot; value=&quot;294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5&quot;/&gt;&lt;/object&gt;&lt;object type=&quot;3&quot; unique_id=&quot;10011&quot;&gt;&lt;property id=&quot;20148&quot; value=&quot;5&quot;/&gt;&lt;property id=&quot;20300&quot; value=&quot;Slide 9 - &amp;quot;2&amp;quot;&quot;/&gt;&lt;property id=&quot;20307&quot; value=&quot;261&quot;/&gt;&lt;/object&gt;&lt;object type=&quot;3&quot; unique_id=&quot;10012&quot;&gt;&lt;property id=&quot;20148&quot; value=&quot;5&quot;/&gt;&lt;property id=&quot;20300&quot; value=&quot;Slide 10&quot;/&gt;&lt;property id=&quot;20307&quot; value=&quot;278&quot;/&gt;&lt;/object&gt;&lt;object type=&quot;3&quot; unique_id=&quot;10013&quot;&gt;&lt;property id=&quot;20148&quot; value=&quot;5&quot;/&gt;&lt;property id=&quot;20300&quot; value=&quot;Slide 11&quot;/&gt;&lt;property id=&quot;20307&quot; value=&quot;280&quot;/&gt;&lt;/object&gt;&lt;object type=&quot;3&quot; unique_id=&quot;10014&quot;&gt;&lt;property id=&quot;20148&quot; value=&quot;5&quot;/&gt;&lt;property id=&quot;20300&quot; value=&quot;Slide 12&quot;/&gt;&lt;property id=&quot;20307&quot; value=&quot;279&quot;/&gt;&lt;/object&gt;&lt;object type=&quot;3&quot; unique_id=&quot;10015&quot;&gt;&lt;property id=&quot;20148&quot; value=&quot;5&quot;/&gt;&lt;property id=&quot;20300&quot; value=&quot;Slide 13&quot;/&gt;&lt;property id=&quot;20307&quot; value=&quot;281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264&quot;/&gt;&lt;/object&gt;&lt;object type=&quot;3&quot; unique_id=&quot;10017&quot;&gt;&lt;property id=&quot;20148&quot; value=&quot;5&quot;/&gt;&lt;property id=&quot;20300&quot; value=&quot;Slide 15&quot;/&gt;&lt;property id=&quot;20307&quot; value=&quot;283&quot;/&gt;&lt;/object&gt;&lt;object type=&quot;3&quot; unique_id=&quot;10018&quot;&gt;&lt;property id=&quot;20148&quot; value=&quot;5&quot;/&gt;&lt;property id=&quot;20300&quot; value=&quot;Slide 16&quot;/&gt;&lt;property id=&quot;20307&quot; value=&quot;282&quot;/&gt;&lt;/object&gt;&lt;object type=&quot;3&quot; unique_id=&quot;10019&quot;&gt;&lt;property id=&quot;20148&quot; value=&quot;5&quot;/&gt;&lt;property id=&quot;20300&quot; value=&quot;Slide 17&quot;/&gt;&lt;property id=&quot;20307&quot; value=&quot;296&quot;/&gt;&lt;/object&gt;&lt;object type=&quot;3&quot; unique_id=&quot;10020&quot;&gt;&lt;property id=&quot;20148&quot; value=&quot;5&quot;/&gt;&lt;property id=&quot;20300&quot; value=&quot;Slide 18 - &amp;quot;4&amp;quot;&quot;/&gt;&lt;property id=&quot;20307&quot; value=&quot;272&quot;/&gt;&lt;/object&gt;&lt;object type=&quot;3&quot; unique_id=&quot;10021&quot;&gt;&lt;property id=&quot;20148&quot; value=&quot;5&quot;/&gt;&lt;property id=&quot;20300&quot; value=&quot;Slide 19&quot;/&gt;&lt;property id=&quot;20307&quot; value=&quot;284&quot;/&gt;&lt;/object&gt;&lt;object type=&quot;3&quot; unique_id=&quot;10022&quot;&gt;&lt;property id=&quot;20148&quot; value=&quot;5&quot;/&gt;&lt;property id=&quot;20300&quot; value=&quot;Slide 20 - &amp;quot;5&amp;quot;&quot;/&gt;&lt;property id=&quot;20307&quot; value=&quot;274&quot;/&gt;&lt;/object&gt;&lt;object type=&quot;3&quot; unique_id=&quot;10023&quot;&gt;&lt;property id=&quot;20148&quot; value=&quot;5&quot;/&gt;&lt;property id=&quot;20300&quot; value=&quot;Slide 21&quot;/&gt;&lt;property id=&quot;20307&quot; value=&quot;285&quot;/&gt;&lt;/object&gt;&lt;object type=&quot;3&quot; unique_id=&quot;10024&quot;&gt;&lt;property id=&quot;20148&quot; value=&quot;5&quot;/&gt;&lt;property id=&quot;20300&quot; value=&quot;Slide 22&quot;/&gt;&lt;property id=&quot;20307&quot; value=&quot;276&quot;/&gt;&lt;/object&gt;&lt;object type=&quot;3&quot; unique_id=&quot;10025&quot;&gt;&lt;property id=&quot;20148&quot; value=&quot;5&quot;/&gt;&lt;property id=&quot;20300&quot; value=&quot;Slide 23&quot;/&gt;&lt;property id=&quot;20307&quot; value=&quot;277&quot;/&gt;&lt;/object&gt;&lt;object type=&quot;3&quot; unique_id=&quot;15870&quot;&gt;&lt;property id=&quot;20148&quot; value=&quot;5&quot;/&gt;&lt;property id=&quot;20300&quot; value=&quot;Slide 1&quot;/&gt;&lt;property id=&quot;20307&quot; value=&quot;298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829</Words>
  <Application>Microsoft Office PowerPoint</Application>
  <PresentationFormat>On-screen Show (16:9)</PresentationFormat>
  <Paragraphs>155</Paragraphs>
  <Slides>23</Slides>
  <Notes>12</Notes>
  <HiddenSlides>0</HiddenSlides>
  <MMClips>44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Barrio</vt:lpstr>
      <vt:lpstr>Calibri</vt:lpstr>
      <vt:lpstr>Catamaran</vt:lpstr>
      <vt:lpstr>Changa One</vt:lpstr>
      <vt:lpstr>Comic Sans MS</vt:lpstr>
      <vt:lpstr>Montserrat</vt:lpstr>
      <vt:lpstr>Roboto</vt:lpstr>
      <vt:lpstr>Russo One</vt:lpstr>
      <vt:lpstr>黑体</vt:lpstr>
      <vt:lpstr>Wingdings 2</vt:lpstr>
      <vt:lpstr>It's Springtime! MK Plan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PowerPoint Presentation</vt:lpstr>
      <vt:lpstr>PowerPoint Presentation</vt:lpstr>
      <vt:lpstr>4</vt:lpstr>
      <vt:lpstr>PowerPoint Presentation</vt:lpstr>
      <vt:lpstr>5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55</cp:revision>
  <dcterms:created xsi:type="dcterms:W3CDTF">2023-03-31T02:14:44Z</dcterms:created>
  <dcterms:modified xsi:type="dcterms:W3CDTF">2023-11-21T07:17:16Z</dcterms:modified>
</cp:coreProperties>
</file>