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3"/>
  </p:notesMasterIdLst>
  <p:sldIdLst>
    <p:sldId id="11700" r:id="rId3"/>
    <p:sldId id="259" r:id="rId4"/>
    <p:sldId id="310" r:id="rId5"/>
    <p:sldId id="11697" r:id="rId6"/>
    <p:sldId id="351" r:id="rId7"/>
    <p:sldId id="11694" r:id="rId8"/>
    <p:sldId id="257" r:id="rId9"/>
    <p:sldId id="274" r:id="rId10"/>
    <p:sldId id="275" r:id="rId11"/>
    <p:sldId id="277" r:id="rId12"/>
    <p:sldId id="11693" r:id="rId13"/>
    <p:sldId id="11695" r:id="rId14"/>
    <p:sldId id="377" r:id="rId15"/>
    <p:sldId id="11698" r:id="rId16"/>
    <p:sldId id="11696" r:id="rId17"/>
    <p:sldId id="378" r:id="rId18"/>
    <p:sldId id="379" r:id="rId19"/>
    <p:sldId id="11699" r:id="rId20"/>
    <p:sldId id="38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725A5DE2-87F9-6BF0-57EE-F5239DEDA5A2}"/>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429984" y="76200"/>
            <a:ext cx="2231065" cy="223106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2.xml"/><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audio" Target="../media/audio4.wav"/><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23" y="613953"/>
            <a:ext cx="10959737" cy="2808516"/>
          </a:xfrm>
          <a:prstGeom prst="rect">
            <a:avLst/>
          </a:prstGeom>
          <a:noFill/>
        </p:spPr>
        <p:txBody>
          <a:bodyPr wrap="square" rtlCol="0">
            <a:prstTxWarp prst="textWave1">
              <a:avLst/>
            </a:prstTxWarp>
            <a:spAutoFit/>
          </a:bodyPr>
          <a:lstStyle/>
          <a:p>
            <a:r>
              <a:rPr lang="en-US" b="1" dirty="0" err="1" smtClean="0">
                <a:ln w="6350">
                  <a:solidFill>
                    <a:schemeClr val="accent2"/>
                  </a:solidFill>
                  <a:prstDash val="solid"/>
                </a:ln>
                <a:solidFill>
                  <a:srgbClr val="C00000"/>
                </a:solidFill>
              </a:rPr>
              <a:t>Chào</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mừng</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thầy</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cô</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đã</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đến</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dự</a:t>
            </a:r>
            <a:r>
              <a:rPr lang="en-US" b="1" dirty="0" smtClean="0">
                <a:ln w="6350">
                  <a:solidFill>
                    <a:schemeClr val="accent2"/>
                  </a:solidFill>
                  <a:prstDash val="solid"/>
                </a:ln>
                <a:solidFill>
                  <a:srgbClr val="C00000"/>
                </a:solidFill>
              </a:rPr>
              <a:t> </a:t>
            </a:r>
            <a:r>
              <a:rPr lang="en-US" b="1" dirty="0" err="1" smtClean="0">
                <a:ln w="6350">
                  <a:solidFill>
                    <a:schemeClr val="accent2"/>
                  </a:solidFill>
                  <a:prstDash val="solid"/>
                </a:ln>
                <a:solidFill>
                  <a:srgbClr val="C00000"/>
                </a:solidFill>
              </a:rPr>
              <a:t>giờ</a:t>
            </a:r>
            <a:endParaRPr lang="en-US" b="1" dirty="0">
              <a:ln w="6350">
                <a:solidFill>
                  <a:schemeClr val="accent2"/>
                </a:solidFill>
                <a:prstDash val="solid"/>
              </a:ln>
              <a:solidFill>
                <a:srgbClr val="C00000"/>
              </a:solidFill>
            </a:endParaRPr>
          </a:p>
        </p:txBody>
      </p:sp>
      <p:sp>
        <p:nvSpPr>
          <p:cNvPr id="3" name="TextBox 2"/>
          <p:cNvSpPr txBox="1"/>
          <p:nvPr/>
        </p:nvSpPr>
        <p:spPr>
          <a:xfrm>
            <a:off x="3409405" y="3422469"/>
            <a:ext cx="4558937" cy="1200329"/>
          </a:xfrm>
          <a:prstGeom prst="rect">
            <a:avLst/>
          </a:prstGeom>
          <a:noFill/>
        </p:spPr>
        <p:txBody>
          <a:bodyPr wrap="square" rtlCol="0">
            <a:spAutoFit/>
          </a:bodyPr>
          <a:lstStyle/>
          <a:p>
            <a:r>
              <a:rPr lang="en-US" sz="7200" b="1" dirty="0" err="1" smtClean="0">
                <a:ln w="22225">
                  <a:solidFill>
                    <a:schemeClr val="accent2"/>
                  </a:solidFill>
                  <a:prstDash val="solid"/>
                </a:ln>
                <a:solidFill>
                  <a:srgbClr val="FF0000"/>
                </a:solidFill>
              </a:rPr>
              <a:t>Lớp</a:t>
            </a:r>
            <a:r>
              <a:rPr lang="en-US" sz="7200" b="1" dirty="0" smtClean="0">
                <a:ln w="22225">
                  <a:solidFill>
                    <a:schemeClr val="accent2"/>
                  </a:solidFill>
                  <a:prstDash val="solid"/>
                </a:ln>
                <a:solidFill>
                  <a:srgbClr val="FF0000"/>
                </a:solidFill>
              </a:rPr>
              <a:t> : 4E</a:t>
            </a:r>
            <a:endParaRPr lang="en-US" sz="7200" b="1" dirty="0">
              <a:ln w="22225">
                <a:solidFill>
                  <a:schemeClr val="accent2"/>
                </a:solidFill>
                <a:prstDash val="solid"/>
              </a:ln>
              <a:solidFill>
                <a:srgbClr val="FF0000"/>
              </a:solidFill>
            </a:endParaRPr>
          </a:p>
        </p:txBody>
      </p:sp>
      <p:sp>
        <p:nvSpPr>
          <p:cNvPr id="4" name="TextBox 3"/>
          <p:cNvSpPr txBox="1"/>
          <p:nvPr/>
        </p:nvSpPr>
        <p:spPr>
          <a:xfrm>
            <a:off x="2690949" y="4622798"/>
            <a:ext cx="7158446" cy="584775"/>
          </a:xfrm>
          <a:prstGeom prst="rect">
            <a:avLst/>
          </a:prstGeom>
          <a:noFill/>
        </p:spPr>
        <p:txBody>
          <a:bodyPr wrap="square" rtlCol="0">
            <a:spAutoFit/>
          </a:bodyPr>
          <a:lstStyle/>
          <a:p>
            <a:r>
              <a:rPr lang="en-US" sz="3200" i="1" dirty="0" err="1" smtClean="0">
                <a:solidFill>
                  <a:schemeClr val="bg2">
                    <a:lumMod val="10000"/>
                  </a:schemeClr>
                </a:solidFill>
              </a:rPr>
              <a:t>Người</a:t>
            </a:r>
            <a:r>
              <a:rPr lang="en-US" sz="3200" i="1" dirty="0" smtClean="0">
                <a:solidFill>
                  <a:schemeClr val="bg2">
                    <a:lumMod val="10000"/>
                  </a:schemeClr>
                </a:solidFill>
              </a:rPr>
              <a:t> </a:t>
            </a:r>
            <a:r>
              <a:rPr lang="en-US" sz="3200" i="1" dirty="0" err="1" smtClean="0">
                <a:solidFill>
                  <a:schemeClr val="bg2">
                    <a:lumMod val="10000"/>
                  </a:schemeClr>
                </a:solidFill>
              </a:rPr>
              <a:t>dạy</a:t>
            </a:r>
            <a:r>
              <a:rPr lang="en-US" sz="3200" i="1" dirty="0" smtClean="0">
                <a:solidFill>
                  <a:schemeClr val="bg2">
                    <a:lumMod val="10000"/>
                  </a:schemeClr>
                </a:solidFill>
              </a:rPr>
              <a:t>: </a:t>
            </a:r>
            <a:r>
              <a:rPr lang="en-US" sz="3200" i="1" dirty="0" err="1" smtClean="0">
                <a:solidFill>
                  <a:schemeClr val="bg2">
                    <a:lumMod val="10000"/>
                  </a:schemeClr>
                </a:solidFill>
              </a:rPr>
              <a:t>Nguyễn</a:t>
            </a:r>
            <a:r>
              <a:rPr lang="en-US" sz="3200" i="1" dirty="0" smtClean="0">
                <a:solidFill>
                  <a:schemeClr val="bg2">
                    <a:lumMod val="10000"/>
                  </a:schemeClr>
                </a:solidFill>
              </a:rPr>
              <a:t> </a:t>
            </a:r>
            <a:r>
              <a:rPr lang="en-US" sz="3200" i="1" dirty="0" err="1" smtClean="0">
                <a:solidFill>
                  <a:schemeClr val="bg2">
                    <a:lumMod val="10000"/>
                  </a:schemeClr>
                </a:solidFill>
              </a:rPr>
              <a:t>Thị</a:t>
            </a:r>
            <a:r>
              <a:rPr lang="en-US" sz="3200" i="1" dirty="0" smtClean="0">
                <a:solidFill>
                  <a:schemeClr val="bg2">
                    <a:lumMod val="10000"/>
                  </a:schemeClr>
                </a:solidFill>
              </a:rPr>
              <a:t> </a:t>
            </a:r>
            <a:r>
              <a:rPr lang="en-US" sz="3200" i="1" dirty="0" err="1" smtClean="0">
                <a:solidFill>
                  <a:schemeClr val="bg2">
                    <a:lumMod val="10000"/>
                  </a:schemeClr>
                </a:solidFill>
              </a:rPr>
              <a:t>Hồng</a:t>
            </a:r>
            <a:r>
              <a:rPr lang="en-US" sz="3200" i="1" dirty="0" smtClean="0">
                <a:solidFill>
                  <a:schemeClr val="bg2">
                    <a:lumMod val="10000"/>
                  </a:schemeClr>
                </a:solidFill>
              </a:rPr>
              <a:t> </a:t>
            </a:r>
            <a:r>
              <a:rPr lang="en-US" sz="3200" i="1" dirty="0" err="1" smtClean="0">
                <a:solidFill>
                  <a:schemeClr val="bg2">
                    <a:lumMod val="10000"/>
                  </a:schemeClr>
                </a:solidFill>
              </a:rPr>
              <a:t>Trang</a:t>
            </a:r>
            <a:endParaRPr lang="en-US" sz="3200" i="1" dirty="0">
              <a:solidFill>
                <a:schemeClr val="bg2">
                  <a:lumMod val="10000"/>
                </a:schemeClr>
              </a:solidFill>
            </a:endParaRPr>
          </a:p>
        </p:txBody>
      </p:sp>
    </p:spTree>
    <p:extLst>
      <p:ext uri="{BB962C8B-B14F-4D97-AF65-F5344CB8AC3E}">
        <p14:creationId xmlns:p14="http://schemas.microsoft.com/office/powerpoint/2010/main" val="76123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653974308"/>
              </p:ext>
            </p:extLst>
          </p:nvPr>
        </p:nvGraphicFramePr>
        <p:xfrm>
          <a:off x="598793" y="1432200"/>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FF0000"/>
                          </a:solidFill>
                          <a:latin typeface="Cambria" panose="02040503050406030204" pitchFamily="18" charset="0"/>
                          <a:ea typeface="Cambria" panose="02040503050406030204" pitchFamily="18" charset="0"/>
                        </a:rPr>
                        <a:t>Hàng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trăm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nghìn</a:t>
                      </a:r>
                      <a:endParaRPr lang="en-US" sz="2400" dirty="0">
                        <a:solidFill>
                          <a:srgbClr val="FF000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705113" y="5065001"/>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715746" y="4341987"/>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427588" y="507563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416956" y="4363252"/>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203225" y="5320183"/>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192593" y="4746024"/>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171328" y="4182498"/>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160695" y="3682767"/>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150063" y="319367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171328" y="2683307"/>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5840640" y="5224488"/>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5840640" y="4607801"/>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5840640" y="4023010"/>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552482" y="5298917"/>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541850" y="4862982"/>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520585" y="4427047"/>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531217" y="399111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531217" y="35551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531217" y="31192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531217" y="2693942"/>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328119" y="526701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306854" y="477792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2" name="Rectangle 1"/>
          <p:cNvSpPr/>
          <p:nvPr/>
        </p:nvSpPr>
        <p:spPr>
          <a:xfrm>
            <a:off x="-457201" y="310211"/>
            <a:ext cx="13049794" cy="830997"/>
          </a:xfrm>
          <a:prstGeom prst="rect">
            <a:avLst/>
          </a:prstGeom>
        </p:spPr>
        <p:txBody>
          <a:bodyPr wrap="square">
            <a:spAutoFit/>
          </a:bodyPr>
          <a:lstStyle/>
          <a:p>
            <a:pPr algn="ctr"/>
            <a:r>
              <a:rPr lang="en-US" sz="3600" b="1" dirty="0" err="1" smtClean="0">
                <a:solidFill>
                  <a:srgbClr val="FF0000"/>
                </a:solidFill>
                <a:latin typeface="Cambria" panose="02040503050406030204" pitchFamily="18" charset="0"/>
                <a:ea typeface="Cambria" panose="02040503050406030204" pitchFamily="18" charset="0"/>
              </a:rPr>
              <a:t>Số</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dân</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thành</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phố</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Cà</a:t>
            </a:r>
            <a:r>
              <a:rPr lang="en-US" sz="3600" b="1" dirty="0" smtClean="0">
                <a:solidFill>
                  <a:srgbClr val="FF0000"/>
                </a:solidFill>
                <a:latin typeface="Cambria" panose="02040503050406030204" pitchFamily="18" charset="0"/>
                <a:ea typeface="Cambria" panose="02040503050406030204" pitchFamily="18" charset="0"/>
              </a:rPr>
              <a:t> Mau </a:t>
            </a:r>
            <a:r>
              <a:rPr lang="en-US" sz="3600" b="1" dirty="0" err="1" smtClean="0">
                <a:solidFill>
                  <a:srgbClr val="FF0000"/>
                </a:solidFill>
                <a:latin typeface="Cambria" panose="02040503050406030204" pitchFamily="18" charset="0"/>
                <a:ea typeface="Cambria" panose="02040503050406030204" pitchFamily="18" charset="0"/>
              </a:rPr>
              <a:t>năm</a:t>
            </a:r>
            <a:r>
              <a:rPr lang="en-US" sz="3600" b="1" dirty="0" smtClean="0">
                <a:solidFill>
                  <a:srgbClr val="FF0000"/>
                </a:solidFill>
                <a:latin typeface="Cambria" panose="02040503050406030204" pitchFamily="18" charset="0"/>
                <a:ea typeface="Cambria" panose="02040503050406030204" pitchFamily="18" charset="0"/>
              </a:rPr>
              <a:t> 2019: </a:t>
            </a:r>
            <a:r>
              <a:rPr lang="en-US" sz="4800" b="1" dirty="0" smtClean="0">
                <a:solidFill>
                  <a:srgbClr val="002060"/>
                </a:solidFill>
                <a:latin typeface="Cambria" panose="02040503050406030204" pitchFamily="18" charset="0"/>
                <a:ea typeface="Cambria" panose="02040503050406030204" pitchFamily="18" charset="0"/>
              </a:rPr>
              <a:t>226 372 </a:t>
            </a:r>
            <a:r>
              <a:rPr lang="en-US" sz="3600" b="1" dirty="0" err="1" smtClean="0">
                <a:solidFill>
                  <a:srgbClr val="FF0000"/>
                </a:solidFill>
                <a:latin typeface="Cambria" panose="02040503050406030204" pitchFamily="18" charset="0"/>
                <a:ea typeface="Cambria" panose="02040503050406030204" pitchFamily="18" charset="0"/>
              </a:rPr>
              <a:t>người</a:t>
            </a:r>
            <a:r>
              <a:rPr lang="en-US" sz="3600" b="1" dirty="0" smtClean="0">
                <a:solidFill>
                  <a:srgbClr val="FF0000"/>
                </a:solidFill>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11" name="Rectangle 10"/>
          <p:cNvSpPr/>
          <p:nvPr/>
        </p:nvSpPr>
        <p:spPr>
          <a:xfrm>
            <a:off x="1252690" y="5702953"/>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29" name="Rectangle 28"/>
          <p:cNvSpPr/>
          <p:nvPr/>
        </p:nvSpPr>
        <p:spPr>
          <a:xfrm>
            <a:off x="2868839" y="5671055"/>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33" name="Rectangle 32"/>
          <p:cNvSpPr/>
          <p:nvPr/>
        </p:nvSpPr>
        <p:spPr>
          <a:xfrm>
            <a:off x="4591314" y="5697763"/>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6</a:t>
            </a:r>
            <a:endParaRPr lang="en-US" sz="4800" b="1" dirty="0">
              <a:solidFill>
                <a:srgbClr val="FF0000"/>
              </a:solidFill>
              <a:latin typeface="Cambria" panose="02040503050406030204" pitchFamily="18" charset="0"/>
              <a:ea typeface="Cambria" panose="02040503050406030204" pitchFamily="18" charset="0"/>
            </a:endParaRPr>
          </a:p>
        </p:txBody>
      </p:sp>
      <p:sp>
        <p:nvSpPr>
          <p:cNvPr id="34" name="Rectangle 33"/>
          <p:cNvSpPr/>
          <p:nvPr/>
        </p:nvSpPr>
        <p:spPr>
          <a:xfrm>
            <a:off x="6313789" y="5714657"/>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3</a:t>
            </a:r>
            <a:endParaRPr lang="en-US" sz="4800" b="1" dirty="0">
              <a:solidFill>
                <a:srgbClr val="FF0000"/>
              </a:solidFill>
              <a:latin typeface="Cambria" panose="02040503050406030204" pitchFamily="18" charset="0"/>
              <a:ea typeface="Cambria" panose="02040503050406030204" pitchFamily="18" charset="0"/>
            </a:endParaRPr>
          </a:p>
        </p:txBody>
      </p:sp>
      <p:sp>
        <p:nvSpPr>
          <p:cNvPr id="35" name="Rectangle 34"/>
          <p:cNvSpPr/>
          <p:nvPr/>
        </p:nvSpPr>
        <p:spPr>
          <a:xfrm>
            <a:off x="8167901" y="5697763"/>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7</a:t>
            </a:r>
            <a:endParaRPr lang="en-US" sz="48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9732156" y="5687414"/>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4048610953"/>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solidFill>
                            <a:srgbClr val="FF0000"/>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195944" y="5180585"/>
            <a:ext cx="12488090" cy="523220"/>
          </a:xfrm>
          <a:prstGeom prst="rect">
            <a:avLst/>
          </a:prstGeom>
          <a:noFill/>
        </p:spPr>
        <p:txBody>
          <a:bodyPr wrap="square" rtlCol="0">
            <a:spAutoFit/>
          </a:bodyPr>
          <a:lstStyle/>
          <a:p>
            <a:r>
              <a:rPr lang="vi-VN" sz="2400" b="1" dirty="0" smtClean="0">
                <a:solidFill>
                  <a:srgbClr val="002060"/>
                </a:solidFill>
                <a:latin typeface="Cambria" panose="02040503050406030204" pitchFamily="18" charset="0"/>
                <a:ea typeface="Cambria" panose="02040503050406030204" pitchFamily="18" charset="0"/>
              </a:rPr>
              <a:t>Số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gồm</a:t>
            </a:r>
            <a:r>
              <a:rPr lang="en-US" sz="2400" b="1" dirty="0" smtClean="0">
                <a:solidFill>
                  <a:srgbClr val="002060"/>
                </a:solidFill>
                <a:latin typeface="Cambria" panose="02040503050406030204" pitchFamily="18" charset="0"/>
                <a:ea typeface="Cambria" panose="02040503050406030204" pitchFamily="18" charset="0"/>
              </a:rPr>
              <a:t>: </a:t>
            </a:r>
            <a:r>
              <a:rPr lang="vi-VN" sz="2400" b="1" dirty="0" smtClean="0">
                <a:solidFill>
                  <a:srgbClr val="002060"/>
                </a:solidFill>
                <a:latin typeface="Cambria" panose="02040503050406030204" pitchFamily="18" charset="0"/>
                <a:ea typeface="Cambria" panose="02040503050406030204" pitchFamily="18" charset="0"/>
              </a:rPr>
              <a:t> </a:t>
            </a:r>
            <a:r>
              <a:rPr lang="vi-VN" sz="2800" b="1" dirty="0" smtClean="0">
                <a:solidFill>
                  <a:srgbClr val="FF0000"/>
                </a:solidFill>
                <a:latin typeface="Cambria" panose="02040503050406030204" pitchFamily="18" charset="0"/>
                <a:ea typeface="Cambria" panose="02040503050406030204" pitchFamily="18" charset="0"/>
              </a:rPr>
              <a:t>2</a:t>
            </a:r>
            <a:r>
              <a:rPr lang="vi-VN" sz="2800" b="1" dirty="0" smtClean="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trăm nghìn,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chục nghìn, </a:t>
            </a:r>
            <a:r>
              <a:rPr lang="vi-VN" sz="2800" b="1" dirty="0">
                <a:solidFill>
                  <a:srgbClr val="FF0000"/>
                </a:solidFill>
                <a:latin typeface="Cambria" panose="02040503050406030204" pitchFamily="18" charset="0"/>
                <a:ea typeface="Cambria" panose="02040503050406030204" pitchFamily="18" charset="0"/>
              </a:rPr>
              <a:t>6</a:t>
            </a:r>
            <a:r>
              <a:rPr lang="vi-VN" sz="2800" b="1" dirty="0">
                <a:solidFill>
                  <a:srgbClr val="002060"/>
                </a:solidFill>
                <a:latin typeface="Cambria" panose="02040503050406030204" pitchFamily="18" charset="0"/>
                <a:ea typeface="Cambria" panose="02040503050406030204" pitchFamily="18" charset="0"/>
              </a:rPr>
              <a:t> nghìn, </a:t>
            </a:r>
            <a:r>
              <a:rPr lang="vi-VN" sz="2800" b="1" dirty="0">
                <a:solidFill>
                  <a:srgbClr val="FF0000"/>
                </a:solidFill>
                <a:latin typeface="Cambria" panose="02040503050406030204" pitchFamily="18" charset="0"/>
                <a:ea typeface="Cambria" panose="02040503050406030204" pitchFamily="18" charset="0"/>
              </a:rPr>
              <a:t>3</a:t>
            </a:r>
            <a:r>
              <a:rPr lang="vi-VN" sz="2800" b="1" dirty="0">
                <a:solidFill>
                  <a:srgbClr val="002060"/>
                </a:solidFill>
                <a:latin typeface="Cambria" panose="02040503050406030204" pitchFamily="18" charset="0"/>
                <a:ea typeface="Cambria" panose="02040503050406030204" pitchFamily="18" charset="0"/>
              </a:rPr>
              <a:t> trăm, </a:t>
            </a:r>
            <a:r>
              <a:rPr lang="vi-VN" sz="2800" b="1" dirty="0">
                <a:solidFill>
                  <a:srgbClr val="FF0000"/>
                </a:solidFill>
                <a:latin typeface="Cambria" panose="02040503050406030204" pitchFamily="18" charset="0"/>
                <a:ea typeface="Cambria" panose="02040503050406030204" pitchFamily="18" charset="0"/>
              </a:rPr>
              <a:t>7</a:t>
            </a:r>
            <a:r>
              <a:rPr lang="vi-VN" sz="2800" b="1" dirty="0">
                <a:solidFill>
                  <a:srgbClr val="002060"/>
                </a:solidFill>
                <a:latin typeface="Cambria" panose="02040503050406030204" pitchFamily="18" charset="0"/>
                <a:ea typeface="Cambria" panose="02040503050406030204" pitchFamily="18" charset="0"/>
              </a:rPr>
              <a:t> chục và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đơn vị</a:t>
            </a:r>
            <a:r>
              <a:rPr lang="vi-VN" sz="2800" b="1" dirty="0" smtClean="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
        <p:nvSpPr>
          <p:cNvPr id="2" name="Rectangle 1"/>
          <p:cNvSpPr/>
          <p:nvPr/>
        </p:nvSpPr>
        <p:spPr>
          <a:xfrm>
            <a:off x="3038563" y="5721599"/>
            <a:ext cx="4221345" cy="769441"/>
          </a:xfrm>
          <a:prstGeom prst="rect">
            <a:avLst/>
          </a:prstGeom>
        </p:spPr>
        <p:txBody>
          <a:bodyPr wrap="square">
            <a:spAutoFit/>
          </a:bodyPr>
          <a:lstStyle/>
          <a:p>
            <a:r>
              <a:rPr lang="vi-VN" sz="4400" b="1" dirty="0">
                <a:solidFill>
                  <a:srgbClr val="002060"/>
                </a:solidFill>
                <a:latin typeface="Cambria" panose="02040503050406030204" pitchFamily="18" charset="0"/>
                <a:ea typeface="Cambria" panose="02040503050406030204" pitchFamily="18" charset="0"/>
              </a:rPr>
              <a:t>Viết là</a:t>
            </a:r>
            <a:r>
              <a:rPr lang="vi-VN" sz="4400" b="1" dirty="0" smtClean="0">
                <a:solidFill>
                  <a:srgbClr val="002060"/>
                </a:solidFill>
                <a:latin typeface="Cambria" panose="02040503050406030204" pitchFamily="18" charset="0"/>
                <a:ea typeface="Cambria" panose="02040503050406030204" pitchFamily="18" charset="0"/>
              </a:rPr>
              <a:t>:</a:t>
            </a:r>
            <a:endParaRPr lang="vi-VN" b="1" dirty="0">
              <a:solidFill>
                <a:srgbClr val="002060"/>
              </a:solidFill>
              <a:latin typeface="Cambria" panose="02040503050406030204" pitchFamily="18" charset="0"/>
              <a:ea typeface="Cambria" panose="02040503050406030204" pitchFamily="18" charset="0"/>
            </a:endParaRPr>
          </a:p>
        </p:txBody>
      </p:sp>
      <p:sp>
        <p:nvSpPr>
          <p:cNvPr id="29" name="Rectangle 28"/>
          <p:cNvSpPr/>
          <p:nvPr/>
        </p:nvSpPr>
        <p:spPr>
          <a:xfrm>
            <a:off x="5092995" y="5661038"/>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33" name="Rectangle 32"/>
          <p:cNvSpPr/>
          <p:nvPr/>
        </p:nvSpPr>
        <p:spPr>
          <a:xfrm>
            <a:off x="5497035" y="5661036"/>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34" name="Rectangle 33"/>
          <p:cNvSpPr/>
          <p:nvPr/>
        </p:nvSpPr>
        <p:spPr>
          <a:xfrm>
            <a:off x="5831959" y="5661036"/>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6</a:t>
            </a:r>
            <a:endParaRPr lang="en-US" sz="4800" b="1" dirty="0">
              <a:solidFill>
                <a:srgbClr val="FF0000"/>
              </a:solidFill>
              <a:latin typeface="Cambria" panose="02040503050406030204" pitchFamily="18" charset="0"/>
              <a:ea typeface="Cambria" panose="02040503050406030204" pitchFamily="18" charset="0"/>
            </a:endParaRPr>
          </a:p>
        </p:txBody>
      </p:sp>
      <p:sp>
        <p:nvSpPr>
          <p:cNvPr id="35" name="Rectangle 34"/>
          <p:cNvSpPr/>
          <p:nvPr/>
        </p:nvSpPr>
        <p:spPr>
          <a:xfrm>
            <a:off x="6395483" y="5665650"/>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3</a:t>
            </a:r>
            <a:endParaRPr lang="en-US" sz="48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6730407" y="5661036"/>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7</a:t>
            </a:r>
            <a:endParaRPr lang="en-US" sz="4800" b="1" dirty="0">
              <a:solidFill>
                <a:srgbClr val="FF0000"/>
              </a:solidFill>
              <a:latin typeface="Cambria" panose="02040503050406030204" pitchFamily="18" charset="0"/>
              <a:ea typeface="Cambria" panose="02040503050406030204" pitchFamily="18" charset="0"/>
            </a:endParaRPr>
          </a:p>
        </p:txBody>
      </p:sp>
      <p:sp>
        <p:nvSpPr>
          <p:cNvPr id="37" name="Rectangle 36"/>
          <p:cNvSpPr/>
          <p:nvPr/>
        </p:nvSpPr>
        <p:spPr>
          <a:xfrm>
            <a:off x="7081129" y="5665650"/>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1655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00"/>
                                        <p:tgtEl>
                                          <p:spTgt spid="3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500"/>
                                        <p:tgtEl>
                                          <p:spTgt spid="3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2">
                                            <p:txEl>
                                              <p:pRg st="0" end="0"/>
                                            </p:txEl>
                                          </p:spTgt>
                                        </p:tgtEl>
                                        <p:attrNameLst>
                                          <p:attrName>style.visibility</p:attrName>
                                        </p:attrNameLst>
                                      </p:cBhvr>
                                      <p:to>
                                        <p:strVal val="visible"/>
                                      </p:to>
                                    </p:set>
                                    <p:animEffect transition="in" filter="wipe(down)">
                                      <p:cBhvr>
                                        <p:cTn id="78" dur="500"/>
                                        <p:tgtEl>
                                          <p:spTgt spid="42">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arn(inVertical)">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barn(inVertical)">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arn(inVertical)">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barn(inVertical)">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barn(inVertical)">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P spid="2" grpId="0"/>
      <p:bldP spid="29"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114C7-819E-1362-76C9-EBE3457B1B58}"/>
              </a:ext>
            </a:extLst>
          </p:cNvPr>
          <p:cNvSpPr txBox="1"/>
          <p:nvPr/>
        </p:nvSpPr>
        <p:spPr>
          <a:xfrm>
            <a:off x="418013" y="856779"/>
            <a:ext cx="12488090" cy="523220"/>
          </a:xfrm>
          <a:prstGeom prst="rect">
            <a:avLst/>
          </a:prstGeom>
          <a:noFill/>
        </p:spPr>
        <p:txBody>
          <a:bodyPr wrap="square" rtlCol="0">
            <a:spAutoFit/>
          </a:bodyPr>
          <a:lstStyle/>
          <a:p>
            <a:r>
              <a:rPr lang="vi-VN" sz="2400" b="1" dirty="0" smtClean="0">
                <a:solidFill>
                  <a:srgbClr val="002060"/>
                </a:solidFill>
                <a:latin typeface="Cambria" panose="02040503050406030204" pitchFamily="18" charset="0"/>
                <a:ea typeface="Cambria" panose="02040503050406030204" pitchFamily="18" charset="0"/>
              </a:rPr>
              <a:t>Số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gồm</a:t>
            </a:r>
            <a:r>
              <a:rPr lang="en-US" sz="2400" b="1" dirty="0" smtClean="0">
                <a:solidFill>
                  <a:srgbClr val="002060"/>
                </a:solidFill>
                <a:latin typeface="Cambria" panose="02040503050406030204" pitchFamily="18" charset="0"/>
                <a:ea typeface="Cambria" panose="02040503050406030204" pitchFamily="18" charset="0"/>
              </a:rPr>
              <a:t>: </a:t>
            </a:r>
            <a:r>
              <a:rPr lang="vi-VN" sz="2400" b="1" dirty="0" smtClean="0">
                <a:solidFill>
                  <a:srgbClr val="002060"/>
                </a:solidFill>
                <a:latin typeface="Cambria" panose="02040503050406030204" pitchFamily="18" charset="0"/>
                <a:ea typeface="Cambria" panose="02040503050406030204" pitchFamily="18" charset="0"/>
              </a:rPr>
              <a:t> </a:t>
            </a:r>
            <a:r>
              <a:rPr lang="vi-VN" sz="2800" b="1" dirty="0" smtClean="0">
                <a:solidFill>
                  <a:srgbClr val="FF0000"/>
                </a:solidFill>
                <a:latin typeface="Cambria" panose="02040503050406030204" pitchFamily="18" charset="0"/>
                <a:ea typeface="Cambria" panose="02040503050406030204" pitchFamily="18" charset="0"/>
              </a:rPr>
              <a:t>2</a:t>
            </a:r>
            <a:r>
              <a:rPr lang="vi-VN" sz="2800" b="1" dirty="0" smtClean="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trăm nghìn,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chục nghìn, </a:t>
            </a:r>
            <a:r>
              <a:rPr lang="vi-VN" sz="2800" b="1" dirty="0">
                <a:solidFill>
                  <a:srgbClr val="FF0000"/>
                </a:solidFill>
                <a:latin typeface="Cambria" panose="02040503050406030204" pitchFamily="18" charset="0"/>
                <a:ea typeface="Cambria" panose="02040503050406030204" pitchFamily="18" charset="0"/>
              </a:rPr>
              <a:t>6</a:t>
            </a:r>
            <a:r>
              <a:rPr lang="vi-VN" sz="2800" b="1" dirty="0">
                <a:solidFill>
                  <a:srgbClr val="002060"/>
                </a:solidFill>
                <a:latin typeface="Cambria" panose="02040503050406030204" pitchFamily="18" charset="0"/>
                <a:ea typeface="Cambria" panose="02040503050406030204" pitchFamily="18" charset="0"/>
              </a:rPr>
              <a:t> nghìn, </a:t>
            </a:r>
            <a:r>
              <a:rPr lang="vi-VN" sz="2800" b="1" dirty="0">
                <a:solidFill>
                  <a:srgbClr val="FF0000"/>
                </a:solidFill>
                <a:latin typeface="Cambria" panose="02040503050406030204" pitchFamily="18" charset="0"/>
                <a:ea typeface="Cambria" panose="02040503050406030204" pitchFamily="18" charset="0"/>
              </a:rPr>
              <a:t>3</a:t>
            </a:r>
            <a:r>
              <a:rPr lang="vi-VN" sz="2800" b="1" dirty="0">
                <a:solidFill>
                  <a:srgbClr val="002060"/>
                </a:solidFill>
                <a:latin typeface="Cambria" panose="02040503050406030204" pitchFamily="18" charset="0"/>
                <a:ea typeface="Cambria" panose="02040503050406030204" pitchFamily="18" charset="0"/>
              </a:rPr>
              <a:t> trăm, </a:t>
            </a:r>
            <a:r>
              <a:rPr lang="vi-VN" sz="2800" b="1" dirty="0">
                <a:solidFill>
                  <a:srgbClr val="FF0000"/>
                </a:solidFill>
                <a:latin typeface="Cambria" panose="02040503050406030204" pitchFamily="18" charset="0"/>
                <a:ea typeface="Cambria" panose="02040503050406030204" pitchFamily="18" charset="0"/>
              </a:rPr>
              <a:t>7</a:t>
            </a:r>
            <a:r>
              <a:rPr lang="vi-VN" sz="2800" b="1" dirty="0">
                <a:solidFill>
                  <a:srgbClr val="002060"/>
                </a:solidFill>
                <a:latin typeface="Cambria" panose="02040503050406030204" pitchFamily="18" charset="0"/>
                <a:ea typeface="Cambria" panose="02040503050406030204" pitchFamily="18" charset="0"/>
              </a:rPr>
              <a:t> chục và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đơn vị</a:t>
            </a:r>
            <a:r>
              <a:rPr lang="vi-VN" sz="2800" b="1" dirty="0" smtClean="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418013" y="1932252"/>
            <a:ext cx="12164082" cy="1107996"/>
          </a:xfrm>
          <a:prstGeom prst="rect">
            <a:avLst/>
          </a:prstGeom>
        </p:spPr>
        <p:txBody>
          <a:bodyPr wrap="square">
            <a:spAutoFit/>
          </a:bodyPr>
          <a:lstStyle/>
          <a:p>
            <a:r>
              <a:rPr lang="vi-VN" sz="4800" b="1" dirty="0">
                <a:solidFill>
                  <a:srgbClr val="002060"/>
                </a:solidFill>
                <a:latin typeface="Cambria" panose="02040503050406030204" pitchFamily="18" charset="0"/>
                <a:ea typeface="Cambria" panose="02040503050406030204" pitchFamily="18" charset="0"/>
              </a:rPr>
              <a:t>Viết là: </a:t>
            </a:r>
            <a:r>
              <a:rPr lang="vi-VN" sz="6600" b="1" dirty="0">
                <a:solidFill>
                  <a:srgbClr val="FF0000"/>
                </a:solidFill>
                <a:latin typeface="Cambria" panose="02040503050406030204" pitchFamily="18" charset="0"/>
                <a:ea typeface="Cambria" panose="02040503050406030204" pitchFamily="18" charset="0"/>
              </a:rPr>
              <a:t>226 372</a:t>
            </a:r>
            <a:r>
              <a:rPr lang="vi-VN" sz="6600" b="1" dirty="0" smtClean="0">
                <a:solidFill>
                  <a:srgbClr val="FF0000"/>
                </a:solidFill>
                <a:latin typeface="Cambria" panose="02040503050406030204" pitchFamily="18" charset="0"/>
                <a:ea typeface="Cambria" panose="02040503050406030204" pitchFamily="18" charset="0"/>
              </a:rPr>
              <a:t>.</a:t>
            </a:r>
            <a:endParaRPr lang="en-US" sz="6600" b="1" dirty="0" smtClean="0">
              <a:solidFill>
                <a:srgbClr val="FF0000"/>
              </a:solidFill>
              <a:latin typeface="Cambria" panose="02040503050406030204" pitchFamily="18" charset="0"/>
              <a:ea typeface="Cambria" panose="02040503050406030204" pitchFamily="18" charset="0"/>
            </a:endParaRPr>
          </a:p>
        </p:txBody>
      </p:sp>
      <p:sp>
        <p:nvSpPr>
          <p:cNvPr id="5" name="Rectangle 4"/>
          <p:cNvSpPr/>
          <p:nvPr/>
        </p:nvSpPr>
        <p:spPr>
          <a:xfrm>
            <a:off x="418013" y="2763249"/>
            <a:ext cx="11625942" cy="1200329"/>
          </a:xfrm>
          <a:prstGeom prst="rect">
            <a:avLst/>
          </a:prstGeom>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Đọc là: </a:t>
            </a:r>
            <a:endParaRPr lang="en-US" sz="3600" b="1" dirty="0" smtClean="0">
              <a:solidFill>
                <a:srgbClr val="002060"/>
              </a:solidFill>
              <a:latin typeface="Cambria" panose="02040503050406030204" pitchFamily="18" charset="0"/>
              <a:ea typeface="Cambria" panose="02040503050406030204" pitchFamily="18" charset="0"/>
            </a:endParaRPr>
          </a:p>
          <a:p>
            <a:r>
              <a:rPr lang="vi-VN" sz="3600" b="1" dirty="0" smtClean="0">
                <a:solidFill>
                  <a:srgbClr val="FF0000"/>
                </a:solidFill>
                <a:latin typeface="Cambria" panose="02040503050406030204" pitchFamily="18" charset="0"/>
                <a:ea typeface="Cambria" panose="02040503050406030204" pitchFamily="18" charset="0"/>
              </a:rPr>
              <a:t>Hai </a:t>
            </a:r>
            <a:r>
              <a:rPr lang="vi-VN" sz="3600" b="1" dirty="0">
                <a:solidFill>
                  <a:srgbClr val="FF0000"/>
                </a:solidFill>
                <a:latin typeface="Cambria" panose="02040503050406030204" pitchFamily="18" charset="0"/>
                <a:ea typeface="Cambria" panose="02040503050406030204" pitchFamily="18" charset="0"/>
              </a:rPr>
              <a:t>trăm hai mươi sáu </a:t>
            </a:r>
            <a:r>
              <a:rPr lang="vi-VN" sz="3600" b="1" dirty="0">
                <a:solidFill>
                  <a:srgbClr val="002060"/>
                </a:solidFill>
                <a:latin typeface="Cambria" panose="02040503050406030204" pitchFamily="18" charset="0"/>
                <a:ea typeface="Cambria" panose="02040503050406030204" pitchFamily="18" charset="0"/>
              </a:rPr>
              <a:t>nghìn </a:t>
            </a:r>
            <a:endParaRPr lang="vi-VN" sz="3600" b="1" dirty="0">
              <a:solidFill>
                <a:srgbClr val="FF0000"/>
              </a:solidFill>
              <a:latin typeface="Cambria" panose="02040503050406030204" pitchFamily="18" charset="0"/>
              <a:ea typeface="Cambria" panose="02040503050406030204" pitchFamily="18" charset="0"/>
            </a:endParaRPr>
          </a:p>
        </p:txBody>
      </p:sp>
      <p:sp>
        <p:nvSpPr>
          <p:cNvPr id="6" name="Rectangle 5"/>
          <p:cNvSpPr/>
          <p:nvPr/>
        </p:nvSpPr>
        <p:spPr>
          <a:xfrm>
            <a:off x="418013" y="4430941"/>
            <a:ext cx="11625942" cy="1938992"/>
          </a:xfrm>
          <a:prstGeom prst="rect">
            <a:avLst/>
          </a:prstGeom>
        </p:spPr>
        <p:txBody>
          <a:bodyPr wrap="square">
            <a:spAutoFit/>
          </a:bodyPr>
          <a:lstStyle/>
          <a:p>
            <a:r>
              <a:rPr lang="en-US" sz="3600" b="1" dirty="0" err="1" smtClean="0">
                <a:solidFill>
                  <a:srgbClr val="002060"/>
                </a:solidFill>
                <a:latin typeface="Cambria" panose="02040503050406030204" pitchFamily="18" charset="0"/>
                <a:ea typeface="Cambria" panose="02040503050406030204" pitchFamily="18" charset="0"/>
              </a:rPr>
              <a:t>Ví</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dụ</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Dân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số</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của</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huyện</a:t>
            </a:r>
            <a:r>
              <a:rPr lang="en-US" sz="3600" b="1" dirty="0" smtClean="0">
                <a:solidFill>
                  <a:srgbClr val="002060"/>
                </a:solidFill>
                <a:latin typeface="Cambria" panose="02040503050406030204" pitchFamily="18" charset="0"/>
                <a:ea typeface="Cambria" panose="02040503050406030204" pitchFamily="18" charset="0"/>
              </a:rPr>
              <a:t> An </a:t>
            </a:r>
            <a:r>
              <a:rPr lang="en-US" sz="3600" b="1" dirty="0" err="1" smtClean="0">
                <a:solidFill>
                  <a:srgbClr val="002060"/>
                </a:solidFill>
                <a:latin typeface="Cambria" panose="02040503050406030204" pitchFamily="18" charset="0"/>
                <a:ea typeface="Cambria" panose="02040503050406030204" pitchFamily="18" charset="0"/>
              </a:rPr>
              <a:t>Dương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tính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đến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ngày</a:t>
            </a:r>
            <a:r>
              <a:rPr lang="en-US" sz="3600" b="1" dirty="0" smtClean="0">
                <a:solidFill>
                  <a:srgbClr val="002060"/>
                </a:solidFill>
                <a:latin typeface="Cambria" panose="02040503050406030204" pitchFamily="18" charset="0"/>
                <a:ea typeface="Cambria" panose="02040503050406030204" pitchFamily="18" charset="0"/>
              </a:rPr>
              <a:t> 31/12/2022 </a:t>
            </a:r>
            <a:r>
              <a:rPr lang="en-US" sz="3600" b="1" dirty="0" err="1" smtClean="0">
                <a:solidFill>
                  <a:srgbClr val="002060"/>
                </a:solidFill>
                <a:latin typeface="Cambria" panose="02040503050406030204" pitchFamily="18" charset="0"/>
                <a:ea typeface="Cambria" panose="02040503050406030204" pitchFamily="18" charset="0"/>
              </a:rPr>
              <a:t>là</a:t>
            </a:r>
            <a:r>
              <a:rPr lang="en-US" sz="36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người</a:t>
            </a:r>
            <a:r>
              <a:rPr lang="en-US" sz="4800" b="1" dirty="0" smtClean="0">
                <a:solidFill>
                  <a:srgbClr val="002060"/>
                </a:solidFill>
                <a:latin typeface="Cambria" panose="02040503050406030204" pitchFamily="18" charset="0"/>
                <a:ea typeface="Cambria" panose="02040503050406030204" pitchFamily="18" charset="0"/>
              </a:rPr>
              <a:t> </a:t>
            </a:r>
            <a:endParaRPr lang="en-US" sz="3600" b="1" dirty="0" smtClean="0">
              <a:solidFill>
                <a:srgbClr val="002060"/>
              </a:solidFill>
              <a:latin typeface="Cambria" panose="02040503050406030204" pitchFamily="18" charset="0"/>
              <a:ea typeface="Cambria" panose="02040503050406030204" pitchFamily="18" charset="0"/>
            </a:endParaRPr>
          </a:p>
          <a:p>
            <a:endParaRPr lang="vi-VN" sz="3600" b="1" dirty="0">
              <a:solidFill>
                <a:srgbClr val="FF0000"/>
              </a:solidFill>
              <a:latin typeface="Cambria" panose="02040503050406030204" pitchFamily="18" charset="0"/>
              <a:ea typeface="Cambria" panose="02040503050406030204" pitchFamily="18" charset="0"/>
            </a:endParaRPr>
          </a:p>
        </p:txBody>
      </p:sp>
      <p:sp>
        <p:nvSpPr>
          <p:cNvPr id="4" name="Rectangle 3"/>
          <p:cNvSpPr/>
          <p:nvPr/>
        </p:nvSpPr>
        <p:spPr>
          <a:xfrm>
            <a:off x="4102472" y="4938772"/>
            <a:ext cx="2951449" cy="923330"/>
          </a:xfrm>
          <a:prstGeom prst="rect">
            <a:avLst/>
          </a:prstGeom>
        </p:spPr>
        <p:txBody>
          <a:bodyPr wrap="none">
            <a:spAutoFit/>
          </a:bodyPr>
          <a:lstStyle/>
          <a:p>
            <a:r>
              <a:rPr lang="en-US" sz="5400" b="1" dirty="0">
                <a:solidFill>
                  <a:srgbClr val="002060"/>
                </a:solidFill>
                <a:latin typeface="Cambria" panose="02040503050406030204" pitchFamily="18" charset="0"/>
                <a:ea typeface="Cambria" panose="02040503050406030204" pitchFamily="18" charset="0"/>
              </a:rPr>
              <a:t>227 505 </a:t>
            </a:r>
            <a:endParaRPr lang="en-US" sz="5400" dirty="0"/>
          </a:p>
        </p:txBody>
      </p:sp>
      <p:sp>
        <p:nvSpPr>
          <p:cNvPr id="7" name="Rectangle 6"/>
          <p:cNvSpPr/>
          <p:nvPr/>
        </p:nvSpPr>
        <p:spPr>
          <a:xfrm>
            <a:off x="6662058" y="3329757"/>
            <a:ext cx="4840171" cy="646331"/>
          </a:xfrm>
          <a:prstGeom prst="rect">
            <a:avLst/>
          </a:prstGeom>
        </p:spPr>
        <p:txBody>
          <a:bodyPr wrap="none">
            <a:spAutoFit/>
          </a:bodyPr>
          <a:lstStyle/>
          <a:p>
            <a:r>
              <a:rPr lang="vi-VN" sz="3600" b="1" dirty="0">
                <a:solidFill>
                  <a:srgbClr val="FF0000"/>
                </a:solidFill>
                <a:latin typeface="Cambria" panose="02040503050406030204" pitchFamily="18" charset="0"/>
                <a:ea typeface="Cambria" panose="02040503050406030204" pitchFamily="18" charset="0"/>
              </a:rPr>
              <a:t>ba trăm bảy mươi hai</a:t>
            </a:r>
            <a:r>
              <a:rPr lang="vi-VN" sz="32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866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100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2" y="-92598"/>
            <a:ext cx="12192000" cy="6858000"/>
          </a:xfrm>
          <a:prstGeom prst="rect">
            <a:avLst/>
          </a:prstGeom>
        </p:spPr>
      </p:pic>
    </p:spTree>
    <p:extLst>
      <p:ext uri="{BB962C8B-B14F-4D97-AF65-F5344CB8AC3E}">
        <p14:creationId xmlns:p14="http://schemas.microsoft.com/office/powerpoint/2010/main" val="329072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04949" y="1974510"/>
            <a:ext cx="8125097"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flipH="1">
            <a:off x="1797695" y="1577889"/>
            <a:ext cx="2578363" cy="584775"/>
          </a:xfrm>
          <a:prstGeom prst="rect">
            <a:avLst/>
          </a:prstGeom>
          <a:noFill/>
        </p:spPr>
        <p:txBody>
          <a:bodyPr wrap="square" rtlCol="0">
            <a:spAutoFit/>
          </a:bodyPr>
          <a:lstStyle/>
          <a:p>
            <a:r>
              <a:rPr lang="en-US" sz="3200" dirty="0" smtClean="0">
                <a:solidFill>
                  <a:srgbClr val="FF0000"/>
                </a:solidFill>
              </a:rPr>
              <a:t>300 000 + </a:t>
            </a:r>
            <a:endParaRPr lang="en-US" sz="3200" dirty="0">
              <a:solidFill>
                <a:srgbClr val="FF0000"/>
              </a:solidFill>
            </a:endParaRPr>
          </a:p>
        </p:txBody>
      </p:sp>
      <p:sp>
        <p:nvSpPr>
          <p:cNvPr id="11" name="TextBox 10"/>
          <p:cNvSpPr txBox="1"/>
          <p:nvPr/>
        </p:nvSpPr>
        <p:spPr>
          <a:xfrm flipH="1">
            <a:off x="3885672" y="1532399"/>
            <a:ext cx="1821135" cy="584775"/>
          </a:xfrm>
          <a:prstGeom prst="rect">
            <a:avLst/>
          </a:prstGeom>
          <a:noFill/>
        </p:spPr>
        <p:txBody>
          <a:bodyPr wrap="square" rtlCol="0">
            <a:spAutoFit/>
          </a:bodyPr>
          <a:lstStyle/>
          <a:p>
            <a:r>
              <a:rPr lang="en-US" sz="3200" dirty="0">
                <a:solidFill>
                  <a:srgbClr val="FF0000"/>
                </a:solidFill>
              </a:rPr>
              <a:t>1</a:t>
            </a:r>
            <a:r>
              <a:rPr lang="en-US" sz="3200" dirty="0" smtClean="0">
                <a:solidFill>
                  <a:srgbClr val="FF0000"/>
                </a:solidFill>
              </a:rPr>
              <a:t>0 000 + </a:t>
            </a:r>
            <a:endParaRPr lang="en-US" sz="3200" dirty="0">
              <a:solidFill>
                <a:srgbClr val="FF0000"/>
              </a:solidFill>
            </a:endParaRPr>
          </a:p>
        </p:txBody>
      </p:sp>
      <p:sp>
        <p:nvSpPr>
          <p:cNvPr id="12" name="TextBox 11"/>
          <p:cNvSpPr txBox="1"/>
          <p:nvPr/>
        </p:nvSpPr>
        <p:spPr>
          <a:xfrm flipH="1">
            <a:off x="5706807" y="1535416"/>
            <a:ext cx="1608393" cy="584775"/>
          </a:xfrm>
          <a:prstGeom prst="rect">
            <a:avLst/>
          </a:prstGeom>
          <a:noFill/>
        </p:spPr>
        <p:txBody>
          <a:bodyPr wrap="square" rtlCol="0">
            <a:spAutoFit/>
          </a:bodyPr>
          <a:lstStyle/>
          <a:p>
            <a:r>
              <a:rPr lang="en-US" sz="3200" dirty="0" smtClean="0">
                <a:solidFill>
                  <a:srgbClr val="FF0000"/>
                </a:solidFill>
              </a:rPr>
              <a:t>3 000 + </a:t>
            </a:r>
            <a:endParaRPr lang="en-US" sz="3200" dirty="0">
              <a:solidFill>
                <a:srgbClr val="FF0000"/>
              </a:solidFill>
            </a:endParaRPr>
          </a:p>
        </p:txBody>
      </p:sp>
      <p:sp>
        <p:nvSpPr>
          <p:cNvPr id="13" name="TextBox 12"/>
          <p:cNvSpPr txBox="1"/>
          <p:nvPr/>
        </p:nvSpPr>
        <p:spPr>
          <a:xfrm flipH="1">
            <a:off x="7262973" y="1549507"/>
            <a:ext cx="1267073" cy="584775"/>
          </a:xfrm>
          <a:prstGeom prst="rect">
            <a:avLst/>
          </a:prstGeom>
          <a:noFill/>
        </p:spPr>
        <p:txBody>
          <a:bodyPr wrap="square" rtlCol="0">
            <a:spAutoFit/>
          </a:bodyPr>
          <a:lstStyle/>
          <a:p>
            <a:r>
              <a:rPr lang="en-US" sz="3200" dirty="0" smtClean="0">
                <a:solidFill>
                  <a:srgbClr val="FF0000"/>
                </a:solidFill>
              </a:rPr>
              <a:t>300 =</a:t>
            </a:r>
            <a:endParaRPr lang="en-US" sz="3200" dirty="0">
              <a:solidFill>
                <a:srgbClr val="FF0000"/>
              </a:solidFill>
            </a:endParaRPr>
          </a:p>
        </p:txBody>
      </p:sp>
      <p:sp>
        <p:nvSpPr>
          <p:cNvPr id="14" name="TextBox 13"/>
          <p:cNvSpPr txBox="1"/>
          <p:nvPr/>
        </p:nvSpPr>
        <p:spPr>
          <a:xfrm flipH="1">
            <a:off x="8593722" y="1532398"/>
            <a:ext cx="1665516" cy="584775"/>
          </a:xfrm>
          <a:prstGeom prst="rect">
            <a:avLst/>
          </a:prstGeom>
          <a:noFill/>
        </p:spPr>
        <p:txBody>
          <a:bodyPr wrap="square" rtlCol="0">
            <a:spAutoFit/>
          </a:bodyPr>
          <a:lstStyle/>
          <a:p>
            <a:r>
              <a:rPr lang="en-US" sz="3200" dirty="0" smtClean="0">
                <a:solidFill>
                  <a:srgbClr val="FF0000"/>
                </a:solidFill>
              </a:rPr>
              <a:t>313 </a:t>
            </a:r>
            <a:r>
              <a:rPr lang="en-US" sz="3200" dirty="0">
                <a:solidFill>
                  <a:srgbClr val="FF0000"/>
                </a:solidFill>
              </a:rPr>
              <a:t>3</a:t>
            </a:r>
            <a:r>
              <a:rPr lang="en-US" sz="3200" dirty="0" smtClean="0">
                <a:solidFill>
                  <a:srgbClr val="FF0000"/>
                </a:solidFill>
              </a:rPr>
              <a:t>00 </a:t>
            </a:r>
            <a:endParaRPr lang="en-US" sz="3200" dirty="0">
              <a:solidFill>
                <a:srgbClr val="FF0000"/>
              </a:solidFill>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pitchFamily="34" charset="0"/>
                <a:cs typeface="Calibri" panose="020F0502020204030204" pitchFamily="34" charset="0"/>
              </a:rPr>
              <a:t>3</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686256" y="841433"/>
            <a:ext cx="2484474" cy="17782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53" y="3200401"/>
            <a:ext cx="5268642" cy="30556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773" y="481819"/>
            <a:ext cx="3430633" cy="24975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56" y="3370827"/>
            <a:ext cx="3955311" cy="2768718"/>
          </a:xfrm>
          <a:prstGeom prst="rect">
            <a:avLst/>
          </a:prstGeom>
        </p:spPr>
      </p:pic>
    </p:spTree>
    <p:extLst>
      <p:ext uri="{BB962C8B-B14F-4D97-AF65-F5344CB8AC3E}">
        <p14:creationId xmlns:p14="http://schemas.microsoft.com/office/powerpoint/2010/main" val="2982354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749" y="2247302"/>
            <a:ext cx="6834208" cy="214597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149" y="23997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3"/>
          <a:stretch>
            <a:fillRect/>
          </a:stretch>
        </p:blipFill>
        <p:spPr>
          <a:xfrm>
            <a:off x="7396188" y="380322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4"/>
          <a:stretch>
            <a:fillRect/>
          </a:stretch>
        </p:blipFill>
        <p:spPr>
          <a:xfrm>
            <a:off x="178003" y="1340760"/>
            <a:ext cx="4584589" cy="3389670"/>
          </a:xfrm>
          <a:prstGeom prst="rect">
            <a:avLst/>
          </a:prstGeom>
        </p:spPr>
      </p:pic>
      <p:sp>
        <p:nvSpPr>
          <p:cNvPr id="8" name="Rectangle 7"/>
          <p:cNvSpPr/>
          <p:nvPr/>
        </p:nvSpPr>
        <p:spPr>
          <a:xfrm>
            <a:off x="5976811" y="1248681"/>
            <a:ext cx="5912195" cy="255454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Ai </a:t>
            </a:r>
            <a:r>
              <a:rPr lang="en-US" sz="8000" b="1" cap="all" dirty="0" err="1"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nhanh</a:t>
            </a: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8000" b="1" cap="all" dirty="0" err="1"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ai</a:t>
            </a: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 </a:t>
            </a:r>
            <a:r>
              <a:rPr lang="en-US" sz="8000" b="1" cap="all" dirty="0" err="1"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đúng</a:t>
            </a: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 ?</a:t>
            </a:r>
            <a:endParaRPr lang="en-US" sz="8000" b="1" cap="all" dirty="0">
              <a:ln w="9000" cmpd="sng">
                <a:solidFill>
                  <a:srgbClr val="FF0000"/>
                </a:solid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 presetClass="entr" presetSubtype="1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3"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73781" y="112237"/>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88091" y="225731"/>
            <a:ext cx="9931008" cy="2769989"/>
          </a:xfrm>
          <a:prstGeom prst="rect">
            <a:avLst/>
          </a:prstGeom>
          <a:noFill/>
        </p:spPr>
        <p:txBody>
          <a:bodyPr wrap="square" rtlCol="0">
            <a:spAutoFit/>
          </a:bodyPr>
          <a:lstStyle/>
          <a:p>
            <a:pPr algn="ctr" defTabSz="1219170">
              <a:buClr>
                <a:srgbClr val="000000"/>
              </a:buClr>
            </a:pPr>
            <a:r>
              <a:rPr lang="en-US" sz="5400" b="1" kern="0" dirty="0" err="1" smtClean="0">
                <a:solidFill>
                  <a:srgbClr val="964618"/>
                </a:solidFill>
                <a:cs typeface="Arial"/>
                <a:sym typeface="Arial"/>
              </a:rPr>
              <a:t>Câu</a:t>
            </a:r>
            <a:r>
              <a:rPr lang="en-US" sz="5400" b="1" kern="0" dirty="0" smtClean="0">
                <a:solidFill>
                  <a:srgbClr val="964618"/>
                </a:solidFill>
                <a:cs typeface="Arial"/>
                <a:sym typeface="Arial"/>
              </a:rPr>
              <a:t> </a:t>
            </a:r>
            <a:r>
              <a:rPr lang="vi-VN" sz="5400" b="1" kern="0" dirty="0" smtClean="0">
                <a:solidFill>
                  <a:srgbClr val="964618"/>
                </a:solidFill>
                <a:cs typeface="Arial"/>
                <a:sym typeface="Arial"/>
              </a:rPr>
              <a:t>1</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Viết</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số</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biết</a:t>
            </a:r>
            <a:r>
              <a:rPr lang="en-US" sz="5400" b="1" kern="0" dirty="0" smtClean="0">
                <a:solidFill>
                  <a:srgbClr val="964618"/>
                </a:solidFill>
                <a:cs typeface="Arial"/>
                <a:sym typeface="Arial"/>
              </a:rPr>
              <a:t> </a:t>
            </a:r>
            <a:r>
              <a:rPr lang="en-US" sz="5400" b="1" kern="0" dirty="0" err="1">
                <a:solidFill>
                  <a:srgbClr val="964618"/>
                </a:solidFill>
                <a:cs typeface="Arial"/>
                <a:sym typeface="Arial"/>
              </a:rPr>
              <a:t>s</a:t>
            </a:r>
            <a:r>
              <a:rPr lang="en-US" sz="5400" b="1" kern="0" dirty="0" err="1" smtClean="0">
                <a:solidFill>
                  <a:srgbClr val="964618"/>
                </a:solidFill>
                <a:cs typeface="Arial"/>
                <a:sym typeface="Arial"/>
              </a:rPr>
              <a:t>ố</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gồm</a:t>
            </a:r>
            <a:r>
              <a:rPr lang="en-US" sz="5400" b="1" kern="0" dirty="0" smtClean="0">
                <a:solidFill>
                  <a:srgbClr val="964618"/>
                </a:solidFill>
                <a:cs typeface="Arial"/>
                <a:sym typeface="Arial"/>
              </a:rPr>
              <a:t>:</a:t>
            </a:r>
          </a:p>
          <a:p>
            <a:pPr algn="ctr" defTabSz="1219170">
              <a:buClr>
                <a:srgbClr val="000000"/>
              </a:buClr>
            </a:pPr>
            <a:r>
              <a:rPr lang="en-US" sz="6000" b="1" kern="0" dirty="0" smtClean="0">
                <a:solidFill>
                  <a:srgbClr val="FF0000"/>
                </a:solidFill>
                <a:cs typeface="Arial"/>
                <a:sym typeface="Arial"/>
              </a:rPr>
              <a:t>6</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chục</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nghìn</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5</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nghìn</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4</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trăm</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2</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chục</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3</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đơn</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vị</a:t>
            </a:r>
            <a:endParaRPr lang="en-US" sz="6000" b="1" kern="0" dirty="0" smtClean="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6"/>
          <a:stretch>
            <a:fillRect/>
          </a:stretch>
        </p:blipFill>
        <p:spPr>
          <a:xfrm>
            <a:off x="7834317" y="2455468"/>
            <a:ext cx="4281733" cy="3789859"/>
          </a:xfrm>
          <a:prstGeom prst="rect">
            <a:avLst/>
          </a:prstGeom>
        </p:spPr>
      </p:pic>
      <p:sp>
        <p:nvSpPr>
          <p:cNvPr id="27" name="Explosion 1 2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10</a:t>
            </a:r>
            <a:endParaRPr lang="en-US" sz="6000" dirty="0">
              <a:latin typeface="Times New Roman" pitchFamily="18" charset="0"/>
              <a:cs typeface="Times New Roman" pitchFamily="18" charset="0"/>
            </a:endParaRPr>
          </a:p>
        </p:txBody>
      </p:sp>
      <p:sp>
        <p:nvSpPr>
          <p:cNvPr id="28" name="Explosion 1 27"/>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9</a:t>
            </a:r>
          </a:p>
        </p:txBody>
      </p:sp>
      <p:sp>
        <p:nvSpPr>
          <p:cNvPr id="29" name="Explosion 1 28"/>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8</a:t>
            </a:r>
          </a:p>
        </p:txBody>
      </p:sp>
      <p:sp>
        <p:nvSpPr>
          <p:cNvPr id="30" name="Explosion 1 29"/>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7</a:t>
            </a:r>
          </a:p>
        </p:txBody>
      </p:sp>
      <p:sp>
        <p:nvSpPr>
          <p:cNvPr id="31" name="Explosion 1 30"/>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6</a:t>
            </a:r>
          </a:p>
        </p:txBody>
      </p:sp>
      <p:sp>
        <p:nvSpPr>
          <p:cNvPr id="32" name="Explosion 1 31"/>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5</a:t>
            </a:r>
            <a:endParaRPr lang="en-US" sz="6000" dirty="0">
              <a:latin typeface="Times New Roman" pitchFamily="18" charset="0"/>
              <a:cs typeface="Times New Roman" pitchFamily="18" charset="0"/>
            </a:endParaRPr>
          </a:p>
        </p:txBody>
      </p:sp>
      <p:sp>
        <p:nvSpPr>
          <p:cNvPr id="33" name="Explosion 1 32"/>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4</a:t>
            </a:r>
          </a:p>
        </p:txBody>
      </p:sp>
      <p:sp>
        <p:nvSpPr>
          <p:cNvPr id="34" name="Explosion 1 33"/>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3</a:t>
            </a:r>
          </a:p>
        </p:txBody>
      </p:sp>
      <p:sp>
        <p:nvSpPr>
          <p:cNvPr id="35" name="Explosion 1 34"/>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36" name="Explosion 1 35"/>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1</a:t>
            </a:r>
          </a:p>
        </p:txBody>
      </p:sp>
      <p:sp>
        <p:nvSpPr>
          <p:cNvPr id="37" name="Explosion 1 3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0</a:t>
            </a:r>
          </a:p>
        </p:txBody>
      </p:sp>
      <p:grpSp>
        <p:nvGrpSpPr>
          <p:cNvPr id="38" name="Group 2">
            <a:extLst>
              <a:ext uri="{FF2B5EF4-FFF2-40B4-BE49-F238E27FC236}">
                <a16:creationId xmlns:a16="http://schemas.microsoft.com/office/drawing/2014/main" id="{525A0CB5-3F94-D49D-8C3B-F1EC35FAED30}"/>
              </a:ext>
            </a:extLst>
          </p:cNvPr>
          <p:cNvGrpSpPr/>
          <p:nvPr/>
        </p:nvGrpSpPr>
        <p:grpSpPr>
          <a:xfrm>
            <a:off x="3590543" y="2873952"/>
            <a:ext cx="5159544" cy="2907061"/>
            <a:chOff x="7962634" y="4022549"/>
            <a:chExt cx="3304011" cy="1850571"/>
          </a:xfrm>
        </p:grpSpPr>
        <p:pic>
          <p:nvPicPr>
            <p:cNvPr id="39"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40" name="TextBox 39">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a:t>
              </a:r>
              <a:endParaRPr lang="en-US" sz="10666" dirty="0">
                <a:solidFill>
                  <a:srgbClr val="FFFFFF"/>
                </a:solidFill>
                <a:latin typeface="Calibri"/>
                <a:cs typeface="Arial"/>
                <a:sym typeface="Arial"/>
              </a:endParaRPr>
            </a:p>
          </p:txBody>
        </p:sp>
      </p:grpSp>
      <p:pic>
        <p:nvPicPr>
          <p:cNvPr id="42"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513" y="2883283"/>
            <a:ext cx="5159544" cy="2907061"/>
          </a:xfrm>
          <a:prstGeom prst="rect">
            <a:avLst/>
          </a:prstGeom>
        </p:spPr>
      </p:pic>
      <p:sp>
        <p:nvSpPr>
          <p:cNvPr id="43" name="TextBox 7">
            <a:extLst>
              <a:ext uri="{FF2B5EF4-FFF2-40B4-BE49-F238E27FC236}">
                <a16:creationId xmlns:a16="http://schemas.microsoft.com/office/drawing/2014/main" id="{20AB3E40-9075-C1B7-FA49-A48E01A3E14E}"/>
              </a:ext>
            </a:extLst>
          </p:cNvPr>
          <p:cNvSpPr txBox="1"/>
          <p:nvPr/>
        </p:nvSpPr>
        <p:spPr>
          <a:xfrm>
            <a:off x="3892294" y="3488715"/>
            <a:ext cx="4599981" cy="1733681"/>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65 423</a:t>
            </a:r>
            <a:endParaRPr lang="en-US" sz="10666" dirty="0">
              <a:solidFill>
                <a:srgbClr val="FFFFFF"/>
              </a:solidFill>
              <a:latin typeface="Calibri"/>
              <a:cs typeface="Arial"/>
              <a:sym typeface="Arial"/>
            </a:endParaRPr>
          </a:p>
        </p:txBody>
      </p:sp>
    </p:spTree>
    <p:extLst>
      <p:ext uri="{BB962C8B-B14F-4D97-AF65-F5344CB8AC3E}">
        <p14:creationId xmlns:p14="http://schemas.microsoft.com/office/powerpoint/2010/main" val="78830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
                            </p:stCondLst>
                            <p:childTnLst>
                              <p:par>
                                <p:cTn id="28" presetID="3" presetClass="entr" presetSubtype="10" fill="hold" grpId="0" nodeType="after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2000"/>
                            </p:stCondLst>
                            <p:childTnLst>
                              <p:par>
                                <p:cTn id="32" presetID="3" presetClass="entr" presetSubtype="1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3500"/>
                            </p:stCondLst>
                            <p:childTnLst>
                              <p:par>
                                <p:cTn id="36" presetID="3" presetClass="entr" presetSubtype="10" fill="hold" grpId="0" nodeType="after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5000"/>
                            </p:stCondLst>
                            <p:childTnLst>
                              <p:par>
                                <p:cTn id="40" presetID="3" presetClass="entr" presetSubtype="10" fill="hold" grpId="0" nodeType="after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6500"/>
                            </p:stCondLst>
                            <p:childTnLst>
                              <p:par>
                                <p:cTn id="44" presetID="3" presetClass="entr" presetSubtype="10" fill="hold" grpId="0" nodeType="after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8000"/>
                            </p:stCondLst>
                            <p:childTnLst>
                              <p:par>
                                <p:cTn id="48" presetID="3" presetClass="entr" presetSubtype="10" fill="hold" grpId="0" nodeType="afterEffect">
                                  <p:stCondLst>
                                    <p:cond delay="100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9500"/>
                            </p:stCondLst>
                            <p:childTnLst>
                              <p:par>
                                <p:cTn id="52" presetID="3" presetClass="entr" presetSubtype="10" fill="hold" grpId="0" nodeType="afterEffect">
                                  <p:stCondLst>
                                    <p:cond delay="100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p:stCondLst>
                              <p:cond delay="11000"/>
                            </p:stCondLst>
                            <p:childTnLst>
                              <p:par>
                                <p:cTn id="56" presetID="3" presetClass="entr" presetSubtype="10"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p:stCondLst>
                              <p:cond delay="12500"/>
                            </p:stCondLst>
                            <p:childTnLst>
                              <p:par>
                                <p:cTn id="60" presetID="3" presetClass="entr" presetSubtype="10" fill="hold" grpId="0" nodeType="after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p:stCondLst>
                              <p:cond delay="14000"/>
                            </p:stCondLst>
                            <p:childTnLst>
                              <p:par>
                                <p:cTn id="64" presetID="3" presetClass="entr" presetSubtype="10" fill="hold" grpId="0" nodeType="after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4"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par>
                                <p:cTn id="72" presetID="16" presetClass="entr" presetSubtype="21"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arn(inVertical)">
                                      <p:cBhvr>
                                        <p:cTn id="74" dur="500"/>
                                        <p:tgtEl>
                                          <p:spTgt spid="43"/>
                                        </p:tgtEl>
                                      </p:cBhvr>
                                    </p:animEffect>
                                  </p:childTnLst>
                                  <p:subTnLst>
                                    <p:audio>
                                      <p:cMediaNode>
                                        <p:cTn display="0" masterRel="sameClick">
                                          <p:stCondLst>
                                            <p:cond evt="begin" delay="0">
                                              <p:tn val="72"/>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372487"/>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a:t>
              </a:r>
              <a:endParaRPr lang="en-US" sz="10666" dirty="0">
                <a:solidFill>
                  <a:srgbClr val="FFFFFF"/>
                </a:solidFill>
                <a:latin typeface="Calibri"/>
                <a:cs typeface="Arial"/>
                <a:sym typeface="Arial"/>
              </a:endParaRP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914403" y="768472"/>
            <a:ext cx="9911642" cy="1754326"/>
          </a:xfrm>
          <a:prstGeom prst="rect">
            <a:avLst/>
          </a:prstGeom>
          <a:noFill/>
        </p:spPr>
        <p:txBody>
          <a:bodyPr wrap="square" rtlCol="0">
            <a:spAutoFit/>
          </a:bodyPr>
          <a:lstStyle/>
          <a:p>
            <a:pPr algn="ctr" defTabSz="1219170">
              <a:buClr>
                <a:srgbClr val="000000"/>
              </a:buClr>
            </a:pPr>
            <a:r>
              <a:rPr lang="en-US" sz="5400" b="1" dirty="0" err="1" smtClean="0">
                <a:solidFill>
                  <a:srgbClr val="FF0000"/>
                </a:solidFill>
              </a:rPr>
              <a:t>Câu</a:t>
            </a:r>
            <a:r>
              <a:rPr lang="en-US" sz="5400" b="1" dirty="0" smtClean="0">
                <a:solidFill>
                  <a:srgbClr val="FF0000"/>
                </a:solidFill>
              </a:rPr>
              <a:t> </a:t>
            </a:r>
            <a:r>
              <a:rPr lang="vi-VN" sz="5400" b="1" dirty="0" smtClean="0">
                <a:solidFill>
                  <a:srgbClr val="FF0000"/>
                </a:solidFill>
              </a:rPr>
              <a:t>2</a:t>
            </a:r>
            <a:r>
              <a:rPr lang="en-US" sz="5400" b="1" dirty="0" smtClean="0">
                <a:solidFill>
                  <a:srgbClr val="FF0000"/>
                </a:solidFill>
              </a:rPr>
              <a:t>: </a:t>
            </a:r>
            <a:r>
              <a:rPr lang="en-US" sz="5400" b="1" dirty="0" err="1" smtClean="0">
                <a:solidFill>
                  <a:srgbClr val="FF0000"/>
                </a:solidFill>
              </a:rPr>
              <a:t>Chữ</a:t>
            </a:r>
            <a:r>
              <a:rPr lang="en-US" sz="5400" b="1" dirty="0" smtClean="0">
                <a:solidFill>
                  <a:srgbClr val="FF0000"/>
                </a:solidFill>
              </a:rPr>
              <a:t> </a:t>
            </a:r>
            <a:r>
              <a:rPr lang="en-US" sz="5400" b="1" dirty="0" err="1" smtClean="0">
                <a:solidFill>
                  <a:srgbClr val="FF0000"/>
                </a:solidFill>
              </a:rPr>
              <a:t>số</a:t>
            </a:r>
            <a:r>
              <a:rPr lang="en-US" sz="5400" b="1" dirty="0" smtClean="0">
                <a:solidFill>
                  <a:srgbClr val="FF0000"/>
                </a:solidFill>
              </a:rPr>
              <a:t> </a:t>
            </a:r>
            <a:r>
              <a:rPr lang="en-US" sz="5400" b="1" dirty="0" smtClean="0">
                <a:solidFill>
                  <a:srgbClr val="002060"/>
                </a:solidFill>
              </a:rPr>
              <a:t>5</a:t>
            </a:r>
            <a:r>
              <a:rPr lang="en-US" sz="5400" b="1" dirty="0" smtClean="0">
                <a:solidFill>
                  <a:srgbClr val="FF0000"/>
                </a:solidFill>
              </a:rPr>
              <a:t> </a:t>
            </a:r>
            <a:r>
              <a:rPr lang="en-US" sz="5400" b="1" dirty="0" err="1" smtClean="0">
                <a:solidFill>
                  <a:srgbClr val="FF0000"/>
                </a:solidFill>
              </a:rPr>
              <a:t>trong</a:t>
            </a:r>
            <a:r>
              <a:rPr lang="en-US" sz="5400" b="1" dirty="0" smtClean="0">
                <a:solidFill>
                  <a:srgbClr val="FF0000"/>
                </a:solidFill>
              </a:rPr>
              <a:t> </a:t>
            </a:r>
            <a:r>
              <a:rPr lang="en-US" sz="5400" b="1" dirty="0" err="1" smtClean="0">
                <a:solidFill>
                  <a:srgbClr val="FF0000"/>
                </a:solidFill>
              </a:rPr>
              <a:t>số</a:t>
            </a:r>
            <a:r>
              <a:rPr lang="en-US" sz="5400" b="1" dirty="0" smtClean="0">
                <a:solidFill>
                  <a:srgbClr val="FF0000"/>
                </a:solidFill>
              </a:rPr>
              <a:t> </a:t>
            </a:r>
            <a:r>
              <a:rPr lang="en-US" sz="5400" b="1" dirty="0" smtClean="0">
                <a:solidFill>
                  <a:srgbClr val="002060"/>
                </a:solidFill>
              </a:rPr>
              <a:t>85 320 </a:t>
            </a:r>
            <a:r>
              <a:rPr lang="en-US" sz="5400" b="1" dirty="0" err="1" smtClean="0">
                <a:solidFill>
                  <a:srgbClr val="FF0000"/>
                </a:solidFill>
              </a:rPr>
              <a:t>có</a:t>
            </a:r>
            <a:r>
              <a:rPr lang="en-US" sz="5400" b="1" dirty="0" smtClean="0">
                <a:solidFill>
                  <a:srgbClr val="FF0000"/>
                </a:solidFill>
              </a:rPr>
              <a:t> </a:t>
            </a:r>
            <a:r>
              <a:rPr lang="en-US" sz="5400" b="1" dirty="0" err="1" smtClean="0">
                <a:solidFill>
                  <a:srgbClr val="FF0000"/>
                </a:solidFill>
              </a:rPr>
              <a:t>giá</a:t>
            </a:r>
            <a:r>
              <a:rPr lang="en-US" sz="5400" b="1" dirty="0" smtClean="0">
                <a:solidFill>
                  <a:srgbClr val="FF0000"/>
                </a:solidFill>
              </a:rPr>
              <a:t> </a:t>
            </a:r>
            <a:r>
              <a:rPr lang="en-US" sz="5400" b="1" dirty="0" err="1" smtClean="0">
                <a:solidFill>
                  <a:srgbClr val="FF0000"/>
                </a:solidFill>
              </a:rPr>
              <a:t>trị</a:t>
            </a:r>
            <a:r>
              <a:rPr lang="en-US" sz="5400" b="1" dirty="0" smtClean="0">
                <a:solidFill>
                  <a:srgbClr val="FF0000"/>
                </a:solidFill>
              </a:rPr>
              <a:t> </a:t>
            </a:r>
            <a:r>
              <a:rPr lang="en-US" sz="5400" b="1" dirty="0" err="1" smtClean="0">
                <a:solidFill>
                  <a:srgbClr val="FF0000"/>
                </a:solidFill>
              </a:rPr>
              <a:t>là</a:t>
            </a:r>
            <a:r>
              <a:rPr lang="en-US" sz="5400" b="1" dirty="0" smtClean="0">
                <a:solidFill>
                  <a:srgbClr val="FF0000"/>
                </a:solidFill>
              </a:rPr>
              <a:t>? </a:t>
            </a:r>
            <a:endParaRPr lang="en-US" sz="5400" b="1" kern="0" dirty="0" smtClean="0">
              <a:solidFill>
                <a:srgbClr val="FF0000"/>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7"/>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80053" y="2470429"/>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5000</a:t>
              </a:r>
              <a:endParaRPr lang="en-US" sz="10666" dirty="0">
                <a:solidFill>
                  <a:srgbClr val="FFFFFF"/>
                </a:solidFill>
                <a:latin typeface="Calibri"/>
                <a:cs typeface="Arial"/>
                <a:sym typeface="Arial"/>
              </a:endParaRPr>
            </a:p>
          </p:txBody>
        </p:sp>
      </p:grpSp>
      <p:sp>
        <p:nvSpPr>
          <p:cNvPr id="27" name="Explosion 1 2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10</a:t>
            </a:r>
            <a:endParaRPr lang="en-US" sz="6000" dirty="0">
              <a:latin typeface="Times New Roman" pitchFamily="18" charset="0"/>
              <a:cs typeface="Times New Roman" pitchFamily="18" charset="0"/>
            </a:endParaRPr>
          </a:p>
        </p:txBody>
      </p:sp>
      <p:sp>
        <p:nvSpPr>
          <p:cNvPr id="28" name="Explosion 1 27"/>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9</a:t>
            </a:r>
          </a:p>
        </p:txBody>
      </p:sp>
      <p:sp>
        <p:nvSpPr>
          <p:cNvPr id="29" name="Explosion 1 28"/>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8</a:t>
            </a:r>
          </a:p>
        </p:txBody>
      </p:sp>
      <p:sp>
        <p:nvSpPr>
          <p:cNvPr id="30" name="Explosion 1 29"/>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7</a:t>
            </a:r>
          </a:p>
        </p:txBody>
      </p:sp>
      <p:sp>
        <p:nvSpPr>
          <p:cNvPr id="31" name="Explosion 1 30"/>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6</a:t>
            </a:r>
          </a:p>
        </p:txBody>
      </p:sp>
      <p:sp>
        <p:nvSpPr>
          <p:cNvPr id="32" name="Explosion 1 31"/>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5</a:t>
            </a:r>
            <a:endParaRPr lang="en-US" sz="6000" dirty="0">
              <a:latin typeface="Times New Roman" pitchFamily="18" charset="0"/>
              <a:cs typeface="Times New Roman" pitchFamily="18" charset="0"/>
            </a:endParaRPr>
          </a:p>
        </p:txBody>
      </p:sp>
      <p:sp>
        <p:nvSpPr>
          <p:cNvPr id="33" name="Explosion 1 32"/>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4</a:t>
            </a:r>
          </a:p>
        </p:txBody>
      </p:sp>
      <p:sp>
        <p:nvSpPr>
          <p:cNvPr id="34" name="Explosion 1 33"/>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3</a:t>
            </a:r>
          </a:p>
        </p:txBody>
      </p:sp>
      <p:sp>
        <p:nvSpPr>
          <p:cNvPr id="35" name="Explosion 1 34"/>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36" name="Explosion 1 35"/>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1</a:t>
            </a:r>
          </a:p>
        </p:txBody>
      </p:sp>
      <p:sp>
        <p:nvSpPr>
          <p:cNvPr id="37" name="Explosion 1 3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0</a:t>
            </a:r>
          </a:p>
        </p:txBody>
      </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4" presetID="3"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500"/>
                            </p:stCondLst>
                            <p:childTnLst>
                              <p:par>
                                <p:cTn id="28" presetID="3" presetClass="entr" presetSubtype="10" fill="hold" grpId="0" nodeType="after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2000"/>
                            </p:stCondLst>
                            <p:childTnLst>
                              <p:par>
                                <p:cTn id="32" presetID="3" presetClass="entr" presetSubtype="1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3500"/>
                            </p:stCondLst>
                            <p:childTnLst>
                              <p:par>
                                <p:cTn id="36" presetID="3" presetClass="entr" presetSubtype="10" fill="hold" grpId="0" nodeType="after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5000"/>
                            </p:stCondLst>
                            <p:childTnLst>
                              <p:par>
                                <p:cTn id="40" presetID="3" presetClass="entr" presetSubtype="10" fill="hold" grpId="0" nodeType="after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6500"/>
                            </p:stCondLst>
                            <p:childTnLst>
                              <p:par>
                                <p:cTn id="44" presetID="3" presetClass="entr" presetSubtype="10" fill="hold" grpId="0" nodeType="after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8000"/>
                            </p:stCondLst>
                            <p:childTnLst>
                              <p:par>
                                <p:cTn id="48" presetID="3" presetClass="entr" presetSubtype="10" fill="hold" grpId="0" nodeType="afterEffect">
                                  <p:stCondLst>
                                    <p:cond delay="100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9500"/>
                            </p:stCondLst>
                            <p:childTnLst>
                              <p:par>
                                <p:cTn id="52" presetID="3" presetClass="entr" presetSubtype="10" fill="hold" grpId="0" nodeType="afterEffect">
                                  <p:stCondLst>
                                    <p:cond delay="100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11000"/>
                            </p:stCondLst>
                            <p:childTnLst>
                              <p:par>
                                <p:cTn id="56" presetID="3" presetClass="entr" presetSubtype="10"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12500"/>
                            </p:stCondLst>
                            <p:childTnLst>
                              <p:par>
                                <p:cTn id="60" presetID="3" presetClass="entr" presetSubtype="10" fill="hold" grpId="0" nodeType="after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14000"/>
                            </p:stCondLst>
                            <p:childTnLst>
                              <p:par>
                                <p:cTn id="64" presetID="3" presetClass="entr" presetSubtype="10" fill="hold" grpId="0" nodeType="after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5"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73781" y="67082"/>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88091" y="225731"/>
            <a:ext cx="9931008" cy="923330"/>
          </a:xfrm>
          <a:prstGeom prst="rect">
            <a:avLst/>
          </a:prstGeom>
          <a:noFill/>
        </p:spPr>
        <p:txBody>
          <a:bodyPr wrap="square" rtlCol="0">
            <a:spAutoFit/>
          </a:bodyPr>
          <a:lstStyle/>
          <a:p>
            <a:pPr algn="ctr" defTabSz="1219170">
              <a:buClr>
                <a:srgbClr val="000000"/>
              </a:buClr>
            </a:pPr>
            <a:r>
              <a:rPr lang="en-US" sz="5400" b="1" kern="0" dirty="0" err="1" smtClean="0">
                <a:solidFill>
                  <a:srgbClr val="964618"/>
                </a:solidFill>
                <a:cs typeface="Arial"/>
                <a:sym typeface="Arial"/>
              </a:rPr>
              <a:t>Câu</a:t>
            </a:r>
            <a:r>
              <a:rPr lang="en-US" sz="5400" b="1" kern="0" dirty="0" smtClean="0">
                <a:solidFill>
                  <a:srgbClr val="964618"/>
                </a:solidFill>
                <a:cs typeface="Arial"/>
                <a:sym typeface="Arial"/>
              </a:rPr>
              <a:t> </a:t>
            </a:r>
            <a:r>
              <a:rPr lang="vi-VN" sz="5400" b="1" kern="0" dirty="0" smtClean="0">
                <a:solidFill>
                  <a:srgbClr val="964618"/>
                </a:solidFill>
                <a:cs typeface="Arial"/>
                <a:sym typeface="Arial"/>
              </a:rPr>
              <a:t>3</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Viết</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số</a:t>
            </a:r>
            <a:r>
              <a:rPr lang="en-US" sz="5400" b="1" kern="0" dirty="0" smtClean="0">
                <a:solidFill>
                  <a:srgbClr val="964618"/>
                </a:solidFill>
                <a:cs typeface="Arial"/>
                <a:sym typeface="Arial"/>
              </a:rPr>
              <a:t>: </a:t>
            </a:r>
            <a:r>
              <a:rPr lang="en-US" sz="5400" b="1" kern="0" dirty="0" smtClean="0">
                <a:solidFill>
                  <a:srgbClr val="FF0000"/>
                </a:solidFill>
                <a:cs typeface="Arial"/>
                <a:sym typeface="Arial"/>
              </a:rPr>
              <a:t>“</a:t>
            </a:r>
            <a:r>
              <a:rPr lang="vi-VN" sz="5400" b="1" kern="0" dirty="0" smtClean="0">
                <a:solidFill>
                  <a:srgbClr val="FF0000"/>
                </a:solidFill>
                <a:cs typeface="Arial"/>
                <a:sym typeface="Arial"/>
              </a:rPr>
              <a:t>Một trăm nghìn</a:t>
            </a:r>
            <a:r>
              <a:rPr lang="en-US" sz="5400" b="1" kern="0" dirty="0" smtClean="0">
                <a:solidFill>
                  <a:srgbClr val="FF0000"/>
                </a:solidFill>
                <a:cs typeface="Arial"/>
                <a:sym typeface="Arial"/>
              </a:rPr>
              <a:t>”</a:t>
            </a:r>
            <a:endParaRPr lang="en-US" sz="6000" b="1" kern="0" dirty="0" smtClean="0">
              <a:solidFill>
                <a:srgbClr val="FF0000"/>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6"/>
          <a:stretch>
            <a:fillRect/>
          </a:stretch>
        </p:blipFill>
        <p:spPr>
          <a:xfrm>
            <a:off x="7834317" y="2455468"/>
            <a:ext cx="4281733" cy="3789859"/>
          </a:xfrm>
          <a:prstGeom prst="rect">
            <a:avLst/>
          </a:prstGeom>
        </p:spPr>
      </p:pic>
      <p:sp>
        <p:nvSpPr>
          <p:cNvPr id="27" name="Explosion 1 2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10</a:t>
            </a:r>
            <a:endParaRPr lang="en-US" sz="6000" dirty="0">
              <a:latin typeface="Times New Roman" pitchFamily="18" charset="0"/>
              <a:cs typeface="Times New Roman" pitchFamily="18" charset="0"/>
            </a:endParaRPr>
          </a:p>
        </p:txBody>
      </p:sp>
      <p:sp>
        <p:nvSpPr>
          <p:cNvPr id="28" name="Explosion 1 27"/>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9</a:t>
            </a:r>
          </a:p>
        </p:txBody>
      </p:sp>
      <p:sp>
        <p:nvSpPr>
          <p:cNvPr id="29" name="Explosion 1 28"/>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8</a:t>
            </a:r>
          </a:p>
        </p:txBody>
      </p:sp>
      <p:sp>
        <p:nvSpPr>
          <p:cNvPr id="30" name="Explosion 1 29"/>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7</a:t>
            </a:r>
          </a:p>
        </p:txBody>
      </p:sp>
      <p:sp>
        <p:nvSpPr>
          <p:cNvPr id="31" name="Explosion 1 30"/>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6</a:t>
            </a:r>
          </a:p>
        </p:txBody>
      </p:sp>
      <p:sp>
        <p:nvSpPr>
          <p:cNvPr id="32" name="Explosion 1 31"/>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5</a:t>
            </a:r>
            <a:endParaRPr lang="en-US" sz="6000" dirty="0">
              <a:latin typeface="Times New Roman" pitchFamily="18" charset="0"/>
              <a:cs typeface="Times New Roman" pitchFamily="18" charset="0"/>
            </a:endParaRPr>
          </a:p>
        </p:txBody>
      </p:sp>
      <p:sp>
        <p:nvSpPr>
          <p:cNvPr id="33" name="Explosion 1 32"/>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4</a:t>
            </a:r>
          </a:p>
        </p:txBody>
      </p:sp>
      <p:sp>
        <p:nvSpPr>
          <p:cNvPr id="34" name="Explosion 1 33"/>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3</a:t>
            </a:r>
          </a:p>
        </p:txBody>
      </p:sp>
      <p:sp>
        <p:nvSpPr>
          <p:cNvPr id="35" name="Explosion 1 34"/>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36" name="Explosion 1 35"/>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1</a:t>
            </a:r>
          </a:p>
        </p:txBody>
      </p:sp>
      <p:sp>
        <p:nvSpPr>
          <p:cNvPr id="37" name="Explosion 1 3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0</a:t>
            </a:r>
          </a:p>
        </p:txBody>
      </p:sp>
      <p:grpSp>
        <p:nvGrpSpPr>
          <p:cNvPr id="38" name="Group 2">
            <a:extLst>
              <a:ext uri="{FF2B5EF4-FFF2-40B4-BE49-F238E27FC236}">
                <a16:creationId xmlns:a16="http://schemas.microsoft.com/office/drawing/2014/main" id="{525A0CB5-3F94-D49D-8C3B-F1EC35FAED30}"/>
              </a:ext>
            </a:extLst>
          </p:cNvPr>
          <p:cNvGrpSpPr/>
          <p:nvPr/>
        </p:nvGrpSpPr>
        <p:grpSpPr>
          <a:xfrm>
            <a:off x="3590543" y="2873952"/>
            <a:ext cx="5159544" cy="2907061"/>
            <a:chOff x="7962634" y="4022549"/>
            <a:chExt cx="3304011" cy="1850571"/>
          </a:xfrm>
        </p:grpSpPr>
        <p:pic>
          <p:nvPicPr>
            <p:cNvPr id="39"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40" name="TextBox 39">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a:t>
              </a:r>
              <a:endParaRPr lang="en-US" sz="10666" dirty="0">
                <a:solidFill>
                  <a:srgbClr val="FFFFFF"/>
                </a:solidFill>
                <a:latin typeface="Calibri"/>
                <a:cs typeface="Arial"/>
                <a:sym typeface="Arial"/>
              </a:endParaRPr>
            </a:p>
          </p:txBody>
        </p:sp>
      </p:grpSp>
      <p:pic>
        <p:nvPicPr>
          <p:cNvPr id="42"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512" y="2883283"/>
            <a:ext cx="5960465" cy="2907061"/>
          </a:xfrm>
          <a:prstGeom prst="rect">
            <a:avLst/>
          </a:prstGeom>
        </p:spPr>
      </p:pic>
      <p:sp>
        <p:nvSpPr>
          <p:cNvPr id="43" name="TextBox 7">
            <a:extLst>
              <a:ext uri="{FF2B5EF4-FFF2-40B4-BE49-F238E27FC236}">
                <a16:creationId xmlns:a16="http://schemas.microsoft.com/office/drawing/2014/main" id="{20AB3E40-9075-C1B7-FA49-A48E01A3E14E}"/>
              </a:ext>
            </a:extLst>
          </p:cNvPr>
          <p:cNvSpPr txBox="1"/>
          <p:nvPr/>
        </p:nvSpPr>
        <p:spPr>
          <a:xfrm>
            <a:off x="3892294" y="3488715"/>
            <a:ext cx="5262995" cy="1733680"/>
          </a:xfrm>
          <a:prstGeom prst="rect">
            <a:avLst/>
          </a:prstGeom>
          <a:noFill/>
        </p:spPr>
        <p:txBody>
          <a:bodyPr wrap="square" rtlCol="0">
            <a:spAutoFit/>
          </a:bodyPr>
          <a:lstStyle/>
          <a:p>
            <a:pPr algn="ctr" defTabSz="1219170">
              <a:defRPr/>
            </a:pPr>
            <a:r>
              <a:rPr lang="vi-VN" sz="10666" dirty="0" smtClean="0">
                <a:solidFill>
                  <a:srgbClr val="FFFFFF"/>
                </a:solidFill>
                <a:latin typeface="Calibri"/>
                <a:cs typeface="Arial"/>
                <a:sym typeface="Arial"/>
              </a:rPr>
              <a:t>100</a:t>
            </a:r>
            <a:r>
              <a:rPr lang="en-US" sz="10666" dirty="0" smtClean="0">
                <a:solidFill>
                  <a:srgbClr val="FFFFFF"/>
                </a:solidFill>
                <a:latin typeface="Calibri"/>
                <a:cs typeface="Arial"/>
                <a:sym typeface="Arial"/>
              </a:rPr>
              <a:t> </a:t>
            </a:r>
            <a:r>
              <a:rPr lang="vi-VN" sz="10666" dirty="0" smtClean="0">
                <a:solidFill>
                  <a:srgbClr val="FFFFFF"/>
                </a:solidFill>
                <a:latin typeface="Calibri"/>
                <a:cs typeface="Arial"/>
                <a:sym typeface="Arial"/>
              </a:rPr>
              <a:t>000</a:t>
            </a:r>
            <a:endParaRPr lang="en-US" sz="10666" dirty="0">
              <a:solidFill>
                <a:srgbClr val="FFFFFF"/>
              </a:solidFill>
              <a:latin typeface="Calibri"/>
              <a:cs typeface="Arial"/>
              <a:sym typeface="Arial"/>
            </a:endParaRPr>
          </a:p>
        </p:txBody>
      </p:sp>
    </p:spTree>
    <p:extLst>
      <p:ext uri="{BB962C8B-B14F-4D97-AF65-F5344CB8AC3E}">
        <p14:creationId xmlns:p14="http://schemas.microsoft.com/office/powerpoint/2010/main" val="10558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
                            </p:stCondLst>
                            <p:childTnLst>
                              <p:par>
                                <p:cTn id="28" presetID="3" presetClass="entr" presetSubtype="10" fill="hold" grpId="0" nodeType="after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2000"/>
                            </p:stCondLst>
                            <p:childTnLst>
                              <p:par>
                                <p:cTn id="32" presetID="3" presetClass="entr" presetSubtype="1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3500"/>
                            </p:stCondLst>
                            <p:childTnLst>
                              <p:par>
                                <p:cTn id="36" presetID="3" presetClass="entr" presetSubtype="10" fill="hold" grpId="0" nodeType="after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5000"/>
                            </p:stCondLst>
                            <p:childTnLst>
                              <p:par>
                                <p:cTn id="40" presetID="3" presetClass="entr" presetSubtype="10" fill="hold" grpId="0" nodeType="after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6500"/>
                            </p:stCondLst>
                            <p:childTnLst>
                              <p:par>
                                <p:cTn id="44" presetID="3" presetClass="entr" presetSubtype="10" fill="hold" grpId="0" nodeType="after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8000"/>
                            </p:stCondLst>
                            <p:childTnLst>
                              <p:par>
                                <p:cTn id="48" presetID="3" presetClass="entr" presetSubtype="10" fill="hold" grpId="0" nodeType="afterEffect">
                                  <p:stCondLst>
                                    <p:cond delay="100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9500"/>
                            </p:stCondLst>
                            <p:childTnLst>
                              <p:par>
                                <p:cTn id="52" presetID="3" presetClass="entr" presetSubtype="10" fill="hold" grpId="0" nodeType="afterEffect">
                                  <p:stCondLst>
                                    <p:cond delay="100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p:stCondLst>
                              <p:cond delay="11000"/>
                            </p:stCondLst>
                            <p:childTnLst>
                              <p:par>
                                <p:cTn id="56" presetID="3" presetClass="entr" presetSubtype="10"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p:stCondLst>
                              <p:cond delay="12500"/>
                            </p:stCondLst>
                            <p:childTnLst>
                              <p:par>
                                <p:cTn id="60" presetID="3" presetClass="entr" presetSubtype="10" fill="hold" grpId="0" nodeType="after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p:stCondLst>
                              <p:cond delay="14000"/>
                            </p:stCondLst>
                            <p:childTnLst>
                              <p:par>
                                <p:cTn id="64" presetID="3" presetClass="entr" presetSubtype="10" fill="hold" grpId="0" nodeType="after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4"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par>
                                <p:cTn id="72" presetID="16" presetClass="entr" presetSubtype="21"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arn(inVertical)">
                                      <p:cBhvr>
                                        <p:cTn id="74" dur="500"/>
                                        <p:tgtEl>
                                          <p:spTgt spid="43"/>
                                        </p:tgtEl>
                                      </p:cBhvr>
                                    </p:animEffect>
                                  </p:childTnLst>
                                  <p:subTnLst>
                                    <p:audio>
                                      <p:cMediaNode>
                                        <p:cTn display="0" masterRel="sameClick">
                                          <p:stCondLst>
                                            <p:cond evt="begin" delay="0">
                                              <p:tn val="72"/>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9168659" y="3452046"/>
            <a:ext cx="1702244" cy="1544888"/>
            <a:chOff x="5640324" y="6264384"/>
            <a:chExt cx="1545436"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5782770" y="6121938"/>
              <a:ext cx="1260544" cy="1545436"/>
            </a:xfrm>
            <a:prstGeom prst="rect">
              <a:avLst/>
            </a:prstGeom>
          </p:spPr>
        </p:pic>
        <p:sp>
          <p:nvSpPr>
            <p:cNvPr id="4" name="TextBox 3"/>
            <p:cNvSpPr txBox="1"/>
            <p:nvPr/>
          </p:nvSpPr>
          <p:spPr>
            <a:xfrm rot="20593743" flipH="1">
              <a:off x="5933388" y="6462177"/>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584</Words>
  <Application>Microsoft Office PowerPoint</Application>
  <PresentationFormat>Widescreen</PresentationFormat>
  <Paragraphs>193</Paragraphs>
  <Slides>20</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#9Slide07 HoneyCream</vt:lpstr>
      <vt:lpstr>Arial</vt:lpstr>
      <vt:lpstr>Arial Unicode MS</vt:lpstr>
      <vt:lpstr>Bebas Neue</vt:lpstr>
      <vt:lpstr>Calibri</vt:lpstr>
      <vt:lpstr>Cambria</vt:lpstr>
      <vt:lpstr>Inter</vt:lpstr>
      <vt:lpstr>Orelega One</vt:lpstr>
      <vt:lpstr>Poppins Light</vt:lpstr>
      <vt:lpstr>Rammetto One</vt:lpstr>
      <vt:lpstr>SVN-Riesling</vt:lpstr>
      <vt:lpstr>Times New Roman</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78</cp:revision>
  <dcterms:created xsi:type="dcterms:W3CDTF">2023-07-09T12:54:14Z</dcterms:created>
  <dcterms:modified xsi:type="dcterms:W3CDTF">2024-10-15T23:12:46Z</dcterms:modified>
</cp:coreProperties>
</file>