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27" r:id="rId2"/>
    <p:sldId id="408" r:id="rId3"/>
    <p:sldId id="427" r:id="rId4"/>
    <p:sldId id="428" r:id="rId5"/>
    <p:sldId id="426" r:id="rId6"/>
    <p:sldId id="429" r:id="rId7"/>
    <p:sldId id="436" r:id="rId8"/>
    <p:sldId id="430" r:id="rId9"/>
    <p:sldId id="431" r:id="rId10"/>
    <p:sldId id="432" r:id="rId11"/>
    <p:sldId id="437" r:id="rId12"/>
    <p:sldId id="440" r:id="rId13"/>
    <p:sldId id="423" r:id="rId14"/>
    <p:sldId id="340" r:id="rId15"/>
  </p:sldIdLst>
  <p:sldSz cx="16276638" cy="9144000"/>
  <p:notesSz cx="6858000" cy="9144000"/>
  <p:custDataLst>
    <p:tags r:id="rId17"/>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CC"/>
    <a:srgbClr val="FF0066"/>
    <a:srgbClr val="FF7C80"/>
    <a:srgbClr val="FF6600"/>
    <a:srgbClr val="6600CC"/>
    <a:srgbClr val="3333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14</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gif"/><Relationship Id="rId3" Type="http://schemas.openxmlformats.org/officeDocument/2006/relationships/image" Target="../media/image3.wmf"/><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wmf"/><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3" name="Picture 5" descr="POINSET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1" y="4343401"/>
            <a:ext cx="11755297"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lớp 3</a:t>
            </a:r>
          </a:p>
          <a:p>
            <a:pPr algn="ctr" eaLnBrk="1" hangingPunct="1">
              <a:spcBef>
                <a:spcPts val="1800"/>
              </a:spcBef>
              <a:defRPr/>
            </a:pPr>
            <a:r>
              <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16: NGÀY EM VÀO ĐỘI (T1,2)</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a:solidFill>
                    <a:srgbClr val="FF0000"/>
                  </a:solidFill>
                  <a:latin typeface="Times New Roman" pitchFamily="18" charset="0"/>
                  <a:cs typeface="Times New Roman" pitchFamily="18" charset="0"/>
                </a:rPr>
                <a:t>3. Luyện đọc thuộc lòng.</a:t>
              </a: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a:xfrm>
            <a:off x="1566551" y="3167660"/>
            <a:ext cx="6266968" cy="5078313"/>
          </a:xfrm>
          <a:prstGeom prst="rect">
            <a:avLst/>
          </a:prstGeom>
        </p:spPr>
        <p:txBody>
          <a:bodyPr wrap="square">
            <a:spAutoFit/>
          </a:bodyPr>
          <a:lstStyle/>
          <a:p>
            <a:r>
              <a:rPr lang="vi-VN" sz="3600" b="1">
                <a:solidFill>
                  <a:srgbClr val="0000FF"/>
                </a:solidFill>
                <a:latin typeface="Times New Roman" pitchFamily="18" charset="0"/>
                <a:cs typeface="Times New Roman" pitchFamily="18" charset="0"/>
              </a:rPr>
              <a:t>Màu khăn tuổi thiếu niên</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Suốt đời tươi thắm mãi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Như lời ru vời vợi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Chẳng bao giờ </a:t>
            </a:r>
            <a:r>
              <a:rPr lang="vi-VN" sz="3600" b="1">
                <a:solidFill>
                  <a:srgbClr val="0000FF"/>
                </a:solidFill>
                <a:latin typeface="Times New Roman" pitchFamily="18" charset="0"/>
                <a:cs typeface="Times New Roman" pitchFamily="18" charset="0"/>
              </a:rPr>
              <a:t>cách </a:t>
            </a:r>
            <a:r>
              <a:rPr lang="vi-VN" sz="3600" b="1" smtClean="0">
                <a:solidFill>
                  <a:srgbClr val="0000FF"/>
                </a:solidFill>
                <a:latin typeface="Times New Roman" pitchFamily="18" charset="0"/>
                <a:cs typeface="Times New Roman" pitchFamily="18" charset="0"/>
              </a:rPr>
              <a:t>xa</a:t>
            </a:r>
            <a:r>
              <a:rPr lang="en-US" sz="3600" b="1" smtClean="0">
                <a:solidFill>
                  <a:srgbClr val="0000FF"/>
                </a:solidFill>
                <a:latin typeface="Times New Roman" pitchFamily="18" charset="0"/>
                <a:cs typeface="Times New Roman" pitchFamily="18" charset="0"/>
              </a:rPr>
              <a:t>.</a:t>
            </a:r>
          </a:p>
          <a:p>
            <a:endParaRPr lang="vi-VN" sz="3600" b="1">
              <a:solidFill>
                <a:srgbClr val="0000FF"/>
              </a:solidFill>
              <a:latin typeface="Times New Roman" pitchFamily="18" charset="0"/>
              <a:cs typeface="Times New Roman" pitchFamily="18" charset="0"/>
            </a:endParaRPr>
          </a:p>
          <a:p>
            <a:r>
              <a:rPr lang="vi-VN" sz="3600" b="1">
                <a:solidFill>
                  <a:srgbClr val="0000FF"/>
                </a:solidFill>
                <a:latin typeface="Times New Roman" pitchFamily="18" charset="0"/>
                <a:cs typeface="Times New Roman" pitchFamily="18" charset="0"/>
              </a:rPr>
              <a:t>Này em, mở cửa ra</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Một trời xanh vẫn đợi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Cánh buồm là tiếng gọi</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Mặt biển và </a:t>
            </a:r>
            <a:r>
              <a:rPr lang="vi-VN" sz="3600" b="1">
                <a:solidFill>
                  <a:srgbClr val="0000FF"/>
                </a:solidFill>
                <a:latin typeface="Times New Roman" pitchFamily="18" charset="0"/>
                <a:cs typeface="Times New Roman" pitchFamily="18" charset="0"/>
              </a:rPr>
              <a:t>dòng </a:t>
            </a:r>
            <a:r>
              <a:rPr lang="vi-VN" sz="3600" b="1" smtClean="0">
                <a:solidFill>
                  <a:srgbClr val="0000FF"/>
                </a:solidFill>
                <a:latin typeface="Times New Roman" pitchFamily="18" charset="0"/>
                <a:cs typeface="Times New Roman" pitchFamily="18" charset="0"/>
              </a:rPr>
              <a:t>sông</a:t>
            </a:r>
            <a:r>
              <a:rPr lang="en-US" sz="3600" b="1" smtClean="0">
                <a:solidFill>
                  <a:srgbClr val="0000FF"/>
                </a:solidFill>
                <a:latin typeface="Times New Roman" pitchFamily="18" charset="0"/>
                <a:cs typeface="Times New Roman" pitchFamily="18" charset="0"/>
              </a:rPr>
              <a:t>.</a:t>
            </a:r>
            <a:endParaRPr lang="vi-VN" sz="3600" b="1">
              <a:solidFill>
                <a:srgbClr val="0000FF"/>
              </a:solidFill>
              <a:latin typeface="Times New Roman" pitchFamily="18" charset="0"/>
              <a:cs typeface="Times New Roman" pitchFamily="18" charset="0"/>
            </a:endParaRPr>
          </a:p>
        </p:txBody>
      </p:sp>
      <p:sp>
        <p:nvSpPr>
          <p:cNvPr id="22" name="Rectangle 21"/>
          <p:cNvSpPr/>
          <p:nvPr/>
        </p:nvSpPr>
        <p:spPr>
          <a:xfrm>
            <a:off x="8497108" y="3147607"/>
            <a:ext cx="6266968" cy="2308324"/>
          </a:xfrm>
          <a:prstGeom prst="rect">
            <a:avLst/>
          </a:prstGeom>
        </p:spPr>
        <p:txBody>
          <a:bodyPr wrap="square">
            <a:spAutoFit/>
          </a:bodyPr>
          <a:lstStyle/>
          <a:p>
            <a:r>
              <a:rPr lang="vi-VN" sz="3600" b="1" smtClean="0">
                <a:solidFill>
                  <a:srgbClr val="0000FF"/>
                </a:solidFill>
                <a:latin typeface="Times New Roman" pitchFamily="18" charset="0"/>
                <a:cs typeface="Times New Roman" pitchFamily="18" charset="0"/>
              </a:rPr>
              <a:t>Nắng </a:t>
            </a:r>
            <a:r>
              <a:rPr lang="vi-VN" sz="3600" b="1">
                <a:solidFill>
                  <a:srgbClr val="0000FF"/>
                </a:solidFill>
                <a:latin typeface="Times New Roman" pitchFamily="18" charset="0"/>
                <a:cs typeface="Times New Roman" pitchFamily="18" charset="0"/>
              </a:rPr>
              <a:t>vườn trưa mênh mông</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Bướm bay như lời hát</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Con tàu là đất nước</a:t>
            </a:r>
            <a:br>
              <a:rPr lang="vi-VN" sz="3600" b="1">
                <a:solidFill>
                  <a:srgbClr val="0000FF"/>
                </a:solidFill>
                <a:latin typeface="Times New Roman" pitchFamily="18" charset="0"/>
                <a:cs typeface="Times New Roman" pitchFamily="18" charset="0"/>
              </a:rPr>
            </a:br>
            <a:r>
              <a:rPr lang="vi-VN" sz="3600" b="1">
                <a:solidFill>
                  <a:srgbClr val="0000FF"/>
                </a:solidFill>
                <a:latin typeface="Times New Roman" pitchFamily="18" charset="0"/>
                <a:cs typeface="Times New Roman" pitchFamily="18" charset="0"/>
              </a:rPr>
              <a:t>Đưa ta tới bến xa</a:t>
            </a:r>
          </a:p>
        </p:txBody>
      </p:sp>
      <p:sp>
        <p:nvSpPr>
          <p:cNvPr id="13" name="Rectangle 12"/>
          <p:cNvSpPr/>
          <p:nvPr/>
        </p:nvSpPr>
        <p:spPr>
          <a:xfrm>
            <a:off x="1353537" y="3733800"/>
            <a:ext cx="5184582" cy="17221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406914" y="6517104"/>
            <a:ext cx="5358354"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8497108" y="3781928"/>
            <a:ext cx="5358354"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5" name="Group 4"/>
          <p:cNvGrpSpPr/>
          <p:nvPr/>
        </p:nvGrpSpPr>
        <p:grpSpPr>
          <a:xfrm>
            <a:off x="1406914" y="2030031"/>
            <a:ext cx="4216805" cy="646331"/>
            <a:chOff x="1508918" y="1888664"/>
            <a:chExt cx="8733709" cy="1083059"/>
          </a:xfrm>
        </p:grpSpPr>
        <p:sp>
          <p:nvSpPr>
            <p:cNvPr id="10" name="Rectangle 9"/>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4" name="Straight Connector 3"/>
            <p:cNvCxnSpPr/>
            <p:nvPr/>
          </p:nvCxnSpPr>
          <p:spPr>
            <a:xfrm>
              <a:off x="1646079" y="2896526"/>
              <a:ext cx="6860496"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1406913" y="2667000"/>
            <a:ext cx="13437005" cy="1200329"/>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1.</a:t>
            </a:r>
            <a:r>
              <a:rPr lang="vi-VN" sz="3600" b="1" i="1">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Đ</a:t>
            </a:r>
            <a:r>
              <a:rPr lang="vi-VN" sz="3600" b="1" i="1">
                <a:solidFill>
                  <a:srgbClr val="0000CC"/>
                </a:solidFill>
                <a:latin typeface="Times New Roman" pitchFamily="18" charset="0"/>
                <a:cs typeface="Times New Roman" pitchFamily="18" charset="0"/>
              </a:rPr>
              <a:t>ọc các câu đố về đồ dùng học tập hoặc </a:t>
            </a:r>
            <a:r>
              <a:rPr lang="en-US" sz="3600" b="1" i="1">
                <a:solidFill>
                  <a:srgbClr val="0000CC"/>
                </a:solidFill>
                <a:latin typeface="Times New Roman" pitchFamily="18" charset="0"/>
                <a:cs typeface="Times New Roman" pitchFamily="18" charset="0"/>
              </a:rPr>
              <a:t>những</a:t>
            </a:r>
            <a:r>
              <a:rPr lang="vi-VN" sz="3600" b="1" i="1">
                <a:solidFill>
                  <a:srgbClr val="0000CC"/>
                </a:solidFill>
                <a:latin typeface="Times New Roman" pitchFamily="18" charset="0"/>
                <a:cs typeface="Times New Roman" pitchFamily="18" charset="0"/>
              </a:rPr>
              <a:t> đồ vật khác ở trường</a:t>
            </a:r>
            <a:r>
              <a:rPr lang="en-US" sz="3600" b="1" i="1">
                <a:solidFill>
                  <a:srgbClr val="0000CC"/>
                </a:solidFill>
                <a:latin typeface="Times New Roman" pitchFamily="18" charset="0"/>
                <a:cs typeface="Times New Roman" pitchFamily="18" charset="0"/>
              </a:rPr>
              <a:t>, viết phiếu đọc sách theo mẫu: </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xmlns="" id="{7169B7DD-0796-5DD5-8B19-AEDC38931E10}"/>
              </a:ext>
            </a:extLst>
          </p:cNvPr>
          <p:cNvPicPr>
            <a:picLocks noChangeAspect="1"/>
          </p:cNvPicPr>
          <p:nvPr/>
        </p:nvPicPr>
        <p:blipFill>
          <a:blip r:embed="rId2"/>
          <a:stretch>
            <a:fillRect/>
          </a:stretch>
        </p:blipFill>
        <p:spPr>
          <a:xfrm>
            <a:off x="612775" y="3803837"/>
            <a:ext cx="14688343" cy="5190590"/>
          </a:xfrm>
          <a:prstGeom prst="rect">
            <a:avLst/>
          </a:prstGeom>
        </p:spPr>
      </p:pic>
      <p:sp>
        <p:nvSpPr>
          <p:cNvPr id="21"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147232150"/>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2" name="Rectangle 21"/>
          <p:cNvSpPr/>
          <p:nvPr/>
        </p:nvSpPr>
        <p:spPr>
          <a:xfrm>
            <a:off x="1406913" y="2590800"/>
            <a:ext cx="14122805"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Bài</a:t>
            </a:r>
            <a:r>
              <a:rPr lang="en-US" sz="3600" b="1" i="1" dirty="0">
                <a:solidFill>
                  <a:srgbClr val="0000CC"/>
                </a:solidFill>
                <a:latin typeface="Times New Roman" pitchFamily="18" charset="0"/>
                <a:cs typeface="Times New Roman" pitchFamily="18" charset="0"/>
              </a:rPr>
              <a:t> 2</a:t>
            </a:r>
            <a:r>
              <a:rPr lang="en-US" sz="3600" b="1" i="1">
                <a:solidFill>
                  <a:srgbClr val="0000CC"/>
                </a:solidFill>
                <a:latin typeface="Times New Roman" pitchFamily="18" charset="0"/>
                <a:cs typeface="Times New Roman" pitchFamily="18" charset="0"/>
              </a:rPr>
              <a:t>. </a:t>
            </a:r>
            <a:r>
              <a:rPr lang="vi-VN" sz="3600" b="1" i="1">
                <a:solidFill>
                  <a:srgbClr val="0000CC"/>
                </a:solidFill>
                <a:latin typeface="Times New Roman" pitchFamily="18" charset="0"/>
                <a:cs typeface="Times New Roman" pitchFamily="18" charset="0"/>
              </a:rPr>
              <a:t>Chia sẻ với bạn bè câu đố em tìm được và cùng bạn giải câu đố đó.</a:t>
            </a:r>
            <a:endParaRPr lang="en-US" sz="3600" b="1" dirty="0">
              <a:solidFill>
                <a:srgbClr val="0000CC"/>
              </a:solidFill>
              <a:latin typeface="Times New Roman" pitchFamily="18" charset="0"/>
              <a:cs typeface="Times New Roman" pitchFamily="18" charset="0"/>
            </a:endParaRPr>
          </a:p>
        </p:txBody>
      </p:sp>
      <p:sp>
        <p:nvSpPr>
          <p:cNvPr id="2" name="AutoShape 2" descr="Top 10 bài văn mẫu kể về kỳ nghỉ hè của em - Bài viết h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op 10 bài văn mẫu kể về kỳ nghỉ hè của em - Bài viết hay"/>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0" name="Group 19"/>
          <p:cNvGrpSpPr/>
          <p:nvPr/>
        </p:nvGrpSpPr>
        <p:grpSpPr>
          <a:xfrm>
            <a:off x="1406914" y="2030031"/>
            <a:ext cx="4216805" cy="646331"/>
            <a:chOff x="1508918" y="1888664"/>
            <a:chExt cx="8733709" cy="1083059"/>
          </a:xfrm>
        </p:grpSpPr>
        <p:sp>
          <p:nvSpPr>
            <p:cNvPr id="21" name="Rectangle 20"/>
            <p:cNvSpPr/>
            <p:nvPr/>
          </p:nvSpPr>
          <p:spPr>
            <a:xfrm>
              <a:off x="1508918" y="1888664"/>
              <a:ext cx="8733709" cy="1083059"/>
            </a:xfrm>
            <a:prstGeom prst="rect">
              <a:avLst/>
            </a:prstGeom>
          </p:spPr>
          <p:txBody>
            <a:bodyPr wrap="square">
              <a:spAutoFit/>
            </a:bodyPr>
            <a:lstStyle/>
            <a:p>
              <a:r>
                <a:rPr lang="en-US" sz="3600" b="1" dirty="0">
                  <a:solidFill>
                    <a:srgbClr val="FF0000"/>
                  </a:solidFill>
                  <a:latin typeface="Times New Roman" pitchFamily="18" charset="0"/>
                  <a:cs typeface="Times New Roman" pitchFamily="18" charset="0"/>
                </a:rPr>
                <a:t>ĐỌC MỞ RỘNG:</a:t>
              </a:r>
            </a:p>
          </p:txBody>
        </p:sp>
        <p:cxnSp>
          <p:nvCxnSpPr>
            <p:cNvPr id="23" name="Straight Connector 22"/>
            <p:cNvCxnSpPr/>
            <p:nvPr/>
          </p:nvCxnSpPr>
          <p:spPr>
            <a:xfrm>
              <a:off x="1646079" y="2896526"/>
              <a:ext cx="7018318"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5" name="Picture 4">
            <a:extLst>
              <a:ext uri="{FF2B5EF4-FFF2-40B4-BE49-F238E27FC236}">
                <a16:creationId xmlns:a16="http://schemas.microsoft.com/office/drawing/2014/main" xmlns="" id="{C324FECE-CDC8-3495-35FD-A80765052E91}"/>
              </a:ext>
            </a:extLst>
          </p:cNvPr>
          <p:cNvPicPr>
            <a:picLocks noChangeAspect="1"/>
          </p:cNvPicPr>
          <p:nvPr/>
        </p:nvPicPr>
        <p:blipFill>
          <a:blip r:embed="rId2"/>
          <a:stretch>
            <a:fillRect/>
          </a:stretch>
        </p:blipFill>
        <p:spPr>
          <a:xfrm>
            <a:off x="1661319" y="3277818"/>
            <a:ext cx="13487400" cy="5561382"/>
          </a:xfrm>
          <a:prstGeom prst="rect">
            <a:avLst/>
          </a:prstGeom>
        </p:spPr>
      </p:pic>
      <p:sp>
        <p:nvSpPr>
          <p:cNvPr id="2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3089477505"/>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6" name="Picture 5" descr="Text&#10;&#10;Description automatically generated">
            <a:extLst>
              <a:ext uri="{FF2B5EF4-FFF2-40B4-BE49-F238E27FC236}">
                <a16:creationId xmlns:a16="http://schemas.microsoft.com/office/drawing/2014/main" xmlns="" id="{B0DB90A7-92BF-2FBD-8D34-E7E7B7F3F6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319" y="1524000"/>
            <a:ext cx="15392400" cy="6937857"/>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ăn quàng thắm mãi vai em - Mhtt 2019-202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149573"/>
            <a:ext cx="15392400" cy="8649778"/>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63435" y="2828092"/>
            <a:ext cx="13966284" cy="1261884"/>
          </a:xfrm>
          <a:prstGeom prst="rect">
            <a:avLst/>
          </a:prstGeom>
        </p:spPr>
        <p:txBody>
          <a:bodyPr wrap="square">
            <a:spAutoFit/>
          </a:bodyPr>
          <a:lstStyle/>
          <a:p>
            <a:pPr algn="just"/>
            <a:r>
              <a:rPr lang="vi-VN" sz="3800" b="1">
                <a:solidFill>
                  <a:srgbClr val="0000CC"/>
                </a:solidFill>
                <a:latin typeface="Times New Roman" pitchFamily="18" charset="0"/>
                <a:cs typeface="Times New Roman" pitchFamily="18" charset="0"/>
              </a:rPr>
              <a:t>Đọc trôi chảy toàn bài, nghỉ hơi ở chỗ ngắt nhịp thơ và giữa các dòng </a:t>
            </a:r>
            <a:r>
              <a:rPr lang="vi-VN" sz="3800" b="1" smtClean="0">
                <a:solidFill>
                  <a:srgbClr val="0000CC"/>
                </a:solidFill>
                <a:latin typeface="Times New Roman" pitchFamily="18" charset="0"/>
                <a:cs typeface="Times New Roman" pitchFamily="18" charset="0"/>
              </a:rPr>
              <a:t>thơ</a:t>
            </a:r>
            <a:r>
              <a:rPr lang="en-US" sz="3800" b="1" smtClean="0">
                <a:solidFill>
                  <a:srgbClr val="0000CC"/>
                </a:solidFill>
                <a:latin typeface="Times New Roman" pitchFamily="18" charset="0"/>
                <a:cs typeface="Times New Roman" pitchFamily="18" charset="0"/>
              </a:rPr>
              <a:t>.</a:t>
            </a:r>
            <a:endParaRPr lang="en-US" sz="3800" b="1">
              <a:solidFill>
                <a:srgbClr val="0000CC"/>
              </a:solidFill>
              <a:latin typeface="Times New Roman" pitchFamily="18" charset="0"/>
              <a:cs typeface="Times New Roman" pitchFamily="18" charset="0"/>
            </a:endParaRPr>
          </a:p>
        </p:txBody>
      </p:sp>
      <p:sp>
        <p:nvSpPr>
          <p:cNvPr id="3" name="Rectangle 2"/>
          <p:cNvSpPr/>
          <p:nvPr/>
        </p:nvSpPr>
        <p:spPr>
          <a:xfrm>
            <a:off x="1493838" y="5181600"/>
            <a:ext cx="13578681" cy="3600986"/>
          </a:xfrm>
          <a:prstGeom prst="rect">
            <a:avLst/>
          </a:prstGeom>
        </p:spPr>
        <p:txBody>
          <a:bodyPr wrap="square">
            <a:spAutoFit/>
          </a:bodyPr>
          <a:lstStyle/>
          <a:p>
            <a:pPr>
              <a:lnSpc>
                <a:spcPct val="120000"/>
              </a:lnSpc>
            </a:pPr>
            <a:r>
              <a:rPr lang="en-US" sz="3800" b="1">
                <a:solidFill>
                  <a:srgbClr val="0000CC"/>
                </a:solidFill>
                <a:latin typeface="Times New Roman" pitchFamily="18" charset="0"/>
                <a:cs typeface="Times New Roman" pitchFamily="18" charset="0"/>
              </a:rPr>
              <a:t>+ Khổ 1: Từ đầu đến </a:t>
            </a:r>
            <a:r>
              <a:rPr lang="en-US" sz="3800" b="1" i="1" smtClean="0">
                <a:solidFill>
                  <a:srgbClr val="0000CC"/>
                </a:solidFill>
                <a:latin typeface="Times New Roman" pitchFamily="18" charset="0"/>
                <a:cs typeface="Times New Roman" pitchFamily="18" charset="0"/>
              </a:rPr>
              <a:t>thơ dại.</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Khổ 2: Tiếp theo cho đến </a:t>
            </a:r>
            <a:r>
              <a:rPr lang="en-US" sz="3800" b="1" i="1" smtClean="0">
                <a:solidFill>
                  <a:srgbClr val="0000CC"/>
                </a:solidFill>
                <a:latin typeface="Times New Roman" pitchFamily="18" charset="0"/>
                <a:cs typeface="Times New Roman" pitchFamily="18" charset="0"/>
              </a:rPr>
              <a:t>cách xa.</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Khổ 3: Tiếp theo cho đến </a:t>
            </a:r>
            <a:r>
              <a:rPr lang="en-US" sz="3800" b="1" i="1" smtClean="0">
                <a:solidFill>
                  <a:srgbClr val="0000CC"/>
                </a:solidFill>
                <a:latin typeface="Times New Roman" pitchFamily="18" charset="0"/>
                <a:cs typeface="Times New Roman" pitchFamily="18" charset="0"/>
              </a:rPr>
              <a:t>dòng sông.</a:t>
            </a:r>
            <a:endParaRPr lang="en-US" sz="3800" b="1" i="1">
              <a:solidFill>
                <a:srgbClr val="0000CC"/>
              </a:solidFill>
              <a:latin typeface="Times New Roman" pitchFamily="18" charset="0"/>
              <a:cs typeface="Times New Roman" pitchFamily="18" charset="0"/>
            </a:endParaRPr>
          </a:p>
          <a:p>
            <a:pPr>
              <a:lnSpc>
                <a:spcPct val="120000"/>
              </a:lnSpc>
            </a:pPr>
            <a:r>
              <a:rPr lang="en-US" sz="3800" b="1">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Khổ </a:t>
            </a:r>
            <a:r>
              <a:rPr lang="en-US" sz="3800" b="1">
                <a:solidFill>
                  <a:srgbClr val="0000CC"/>
                </a:solidFill>
                <a:latin typeface="Times New Roman" pitchFamily="18" charset="0"/>
                <a:cs typeface="Times New Roman" pitchFamily="18" charset="0"/>
              </a:rPr>
              <a:t>4</a:t>
            </a:r>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Tiếp theo cho </a:t>
            </a:r>
            <a:r>
              <a:rPr lang="en-US" sz="3800" b="1">
                <a:solidFill>
                  <a:srgbClr val="0000CC"/>
                </a:solidFill>
                <a:latin typeface="Times New Roman" pitchFamily="18" charset="0"/>
                <a:cs typeface="Times New Roman" pitchFamily="18" charset="0"/>
              </a:rPr>
              <a:t>đến </a:t>
            </a:r>
            <a:r>
              <a:rPr lang="en-US" sz="3800" b="1" i="1" smtClean="0">
                <a:solidFill>
                  <a:srgbClr val="0000CC"/>
                </a:solidFill>
                <a:latin typeface="Times New Roman" pitchFamily="18" charset="0"/>
                <a:cs typeface="Times New Roman" pitchFamily="18" charset="0"/>
              </a:rPr>
              <a:t>bến xa.</a:t>
            </a:r>
            <a:endParaRPr lang="en-US" sz="3800" b="1" i="1">
              <a:solidFill>
                <a:srgbClr val="0000CC"/>
              </a:solidFill>
              <a:latin typeface="Times New Roman" pitchFamily="18" charset="0"/>
              <a:cs typeface="Times New Roman" pitchFamily="18" charset="0"/>
            </a:endParaRPr>
          </a:p>
          <a:p>
            <a:pPr>
              <a:lnSpc>
                <a:spcPct val="120000"/>
              </a:lnSpc>
            </a:pPr>
            <a:r>
              <a:rPr lang="en-US" sz="3800" b="1" smtClean="0">
                <a:solidFill>
                  <a:srgbClr val="0000CC"/>
                </a:solidFill>
                <a:latin typeface="Times New Roman" pitchFamily="18" charset="0"/>
                <a:cs typeface="Times New Roman" pitchFamily="18" charset="0"/>
              </a:rPr>
              <a:t>+ </a:t>
            </a:r>
            <a:r>
              <a:rPr lang="en-US" sz="3800" b="1">
                <a:solidFill>
                  <a:srgbClr val="0000CC"/>
                </a:solidFill>
                <a:latin typeface="Times New Roman" pitchFamily="18" charset="0"/>
                <a:cs typeface="Times New Roman" pitchFamily="18" charset="0"/>
              </a:rPr>
              <a:t>Khổ </a:t>
            </a:r>
            <a:r>
              <a:rPr lang="en-US" sz="3800" b="1" smtClean="0">
                <a:solidFill>
                  <a:srgbClr val="0000CC"/>
                </a:solidFill>
                <a:latin typeface="Times New Roman" pitchFamily="18" charset="0"/>
                <a:cs typeface="Times New Roman" pitchFamily="18" charset="0"/>
              </a:rPr>
              <a:t>5: </a:t>
            </a:r>
            <a:r>
              <a:rPr lang="en-US" sz="3800" b="1">
                <a:solidFill>
                  <a:srgbClr val="0000CC"/>
                </a:solidFill>
                <a:latin typeface="Times New Roman" pitchFamily="18" charset="0"/>
                <a:cs typeface="Times New Roman" pitchFamily="18" charset="0"/>
              </a:rPr>
              <a:t>Còn lại.</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Hướng dẫn đọc.</a:t>
              </a: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Chia đoạn.</a:t>
              </a: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25"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Effect transition="in" filter="fade">
                                      <p:cBhvr>
                                        <p:cTn id="4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 name="Rectangle 1"/>
          <p:cNvSpPr/>
          <p:nvPr/>
        </p:nvSpPr>
        <p:spPr>
          <a:xfrm>
            <a:off x="1585120" y="3452131"/>
            <a:ext cx="3212694"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d</a:t>
            </a:r>
            <a:r>
              <a:rPr lang="en-US" sz="4000" b="1" i="1">
                <a:solidFill>
                  <a:srgbClr val="0000CC"/>
                </a:solidFill>
                <a:latin typeface="Times New Roman" pitchFamily="18" charset="0"/>
                <a:cs typeface="Times New Roman" pitchFamily="18" charset="0"/>
              </a:rPr>
              <a:t>ắt em </a:t>
            </a:r>
            <a:endParaRPr lang="en-US" sz="4000" b="1">
              <a:solidFill>
                <a:srgbClr val="0000CC"/>
              </a:solidFill>
              <a:latin typeface="Times New Roman" pitchFamily="18" charset="0"/>
              <a:cs typeface="Times New Roman" pitchFamily="18" charset="0"/>
            </a:endParaRPr>
          </a:p>
        </p:txBody>
      </p:sp>
      <p:grpSp>
        <p:nvGrpSpPr>
          <p:cNvPr id="5" name="Group 4"/>
          <p:cNvGrpSpPr/>
          <p:nvPr/>
        </p:nvGrpSpPr>
        <p:grpSpPr>
          <a:xfrm>
            <a:off x="1406914" y="2349155"/>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a:solidFill>
                    <a:srgbClr val="FF0000"/>
                  </a:solidFill>
                  <a:latin typeface="Times New Roman" pitchFamily="18" charset="0"/>
                  <a:cs typeface="Times New Roman" pitchFamily="18" charset="0"/>
                </a:rPr>
                <a:t>3. Luyện đọc và tìm hiểu bài.</a:t>
              </a: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5090319" y="4834116"/>
            <a:ext cx="6705599" cy="1261884"/>
          </a:xfrm>
          <a:prstGeom prst="rect">
            <a:avLst/>
          </a:prstGeom>
        </p:spPr>
        <p:txBody>
          <a:bodyPr wrap="square">
            <a:spAutoFit/>
          </a:bodyPr>
          <a:lstStyle/>
          <a:p>
            <a:r>
              <a:rPr lang="vi-VN" sz="3800" b="1">
                <a:solidFill>
                  <a:srgbClr val="0000CC"/>
                </a:solidFill>
                <a:latin typeface="Times New Roman" pitchFamily="18" charset="0"/>
                <a:cs typeface="Times New Roman" pitchFamily="18" charset="0"/>
              </a:rPr>
              <a:t>Nắng vườn trưa</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mênh </a:t>
            </a:r>
            <a:r>
              <a:rPr lang="vi-VN" sz="3800" b="1" smtClean="0">
                <a:solidFill>
                  <a:srgbClr val="0000CC"/>
                </a:solidFill>
                <a:latin typeface="Times New Roman" pitchFamily="18" charset="0"/>
                <a:cs typeface="Times New Roman" pitchFamily="18" charset="0"/>
              </a:rPr>
              <a:t>mông</a:t>
            </a:r>
            <a:r>
              <a:rPr lang="en-US" sz="3800" b="1" smtClean="0">
                <a:solidFill>
                  <a:srgbClr val="FF0000"/>
                </a:solidFill>
                <a:latin typeface="Times New Roman" pitchFamily="18" charset="0"/>
                <a:cs typeface="Times New Roman" pitchFamily="18" charset="0"/>
              </a:rPr>
              <a:t>/</a:t>
            </a:r>
            <a:endParaRPr lang="vi-VN" sz="3800" b="1">
              <a:solidFill>
                <a:srgbClr val="FF0000"/>
              </a:solidFill>
              <a:latin typeface="Times New Roman" pitchFamily="18" charset="0"/>
              <a:cs typeface="Times New Roman" pitchFamily="18" charset="0"/>
            </a:endParaRPr>
          </a:p>
          <a:p>
            <a:r>
              <a:rPr lang="vi-VN" sz="3800" b="1">
                <a:solidFill>
                  <a:srgbClr val="0000CC"/>
                </a:solidFill>
                <a:latin typeface="Times New Roman" pitchFamily="18" charset="0"/>
                <a:cs typeface="Times New Roman" pitchFamily="18" charset="0"/>
              </a:rPr>
              <a:t>Bướm bay như</a:t>
            </a:r>
            <a:r>
              <a:rPr lang="vi-VN" sz="3800" b="1">
                <a:solidFill>
                  <a:srgbClr val="FF0000"/>
                </a:solidFill>
                <a:latin typeface="Times New Roman" pitchFamily="18" charset="0"/>
                <a:cs typeface="Times New Roman" pitchFamily="18" charset="0"/>
              </a:rPr>
              <a:t>/</a:t>
            </a:r>
            <a:r>
              <a:rPr lang="vi-VN" sz="3800" b="1">
                <a:solidFill>
                  <a:srgbClr val="0000CC"/>
                </a:solidFill>
                <a:latin typeface="Times New Roman" pitchFamily="18" charset="0"/>
                <a:cs typeface="Times New Roman" pitchFamily="18" charset="0"/>
              </a:rPr>
              <a:t> lời hát</a:t>
            </a:r>
            <a:r>
              <a:rPr lang="vi-VN" sz="3800" b="1">
                <a:solidFill>
                  <a:srgbClr val="FF0000"/>
                </a:solidFill>
                <a:latin typeface="Times New Roman" pitchFamily="18" charset="0"/>
                <a:cs typeface="Times New Roman" pitchFamily="18" charset="0"/>
              </a:rPr>
              <a:t>/</a:t>
            </a:r>
          </a:p>
        </p:txBody>
      </p:sp>
      <p:sp>
        <p:nvSpPr>
          <p:cNvPr id="21" name="Rectangle 20"/>
          <p:cNvSpPr/>
          <p:nvPr/>
        </p:nvSpPr>
        <p:spPr>
          <a:xfrm>
            <a:off x="3792814" y="3473622"/>
            <a:ext cx="3278705" cy="707886"/>
          </a:xfrm>
          <a:prstGeom prst="rect">
            <a:avLst/>
          </a:prstGeom>
        </p:spPr>
        <p:txBody>
          <a:bodyPr wrap="square">
            <a:spAutoFit/>
          </a:bodyPr>
          <a:lstStyle/>
          <a:p>
            <a:pPr algn="just"/>
            <a:r>
              <a:rPr lang="en-US" sz="4000" b="1" i="1">
                <a:solidFill>
                  <a:srgbClr val="0000FF"/>
                </a:solidFill>
                <a:latin typeface="Times New Roman" pitchFamily="18" charset="0"/>
                <a:cs typeface="Times New Roman" pitchFamily="18" charset="0"/>
              </a:rPr>
              <a:t>thắm m</a:t>
            </a:r>
            <a:r>
              <a:rPr lang="en-US" sz="4000" b="1" i="1">
                <a:solidFill>
                  <a:srgbClr val="FF0000"/>
                </a:solidFill>
                <a:latin typeface="Times New Roman" pitchFamily="18" charset="0"/>
                <a:cs typeface="Times New Roman" pitchFamily="18" charset="0"/>
              </a:rPr>
              <a:t>ãi</a:t>
            </a:r>
            <a:r>
              <a:rPr lang="en-US" sz="4000" b="1" i="1">
                <a:solidFill>
                  <a:srgbClr val="0000FF"/>
                </a:solidFill>
                <a:latin typeface="Times New Roman" pitchFamily="18" charset="0"/>
                <a:cs typeface="Times New Roman" pitchFamily="18" charset="0"/>
              </a:rPr>
              <a:t> </a:t>
            </a:r>
            <a:endParaRPr lang="en-US" sz="4000" b="1">
              <a:solidFill>
                <a:srgbClr val="0000FF"/>
              </a:solidFill>
              <a:latin typeface="Times New Roman" pitchFamily="18" charset="0"/>
              <a:cs typeface="Times New Roman" pitchFamily="18" charset="0"/>
            </a:endParaRPr>
          </a:p>
        </p:txBody>
      </p:sp>
      <p:sp>
        <p:nvSpPr>
          <p:cNvPr id="22" name="Rectangle 21"/>
          <p:cNvSpPr/>
          <p:nvPr/>
        </p:nvSpPr>
        <p:spPr>
          <a:xfrm>
            <a:off x="6461919" y="3490231"/>
            <a:ext cx="1905000" cy="707886"/>
          </a:xfrm>
          <a:prstGeom prst="rect">
            <a:avLst/>
          </a:prstGeom>
        </p:spPr>
        <p:txBody>
          <a:bodyPr wrap="square">
            <a:spAutoFit/>
          </a:bodyPr>
          <a:lstStyle/>
          <a:p>
            <a:pPr algn="just"/>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ời </a:t>
            </a:r>
            <a:r>
              <a:rPr lang="en-US" sz="4000" b="1" i="1">
                <a:solidFill>
                  <a:srgbClr val="FF0000"/>
                </a:solidFill>
                <a:latin typeface="Times New Roman" pitchFamily="18" charset="0"/>
                <a:cs typeface="Times New Roman" pitchFamily="18" charset="0"/>
              </a:rPr>
              <a:t>v</a:t>
            </a:r>
            <a:r>
              <a:rPr lang="en-US" sz="4000" b="1" i="1">
                <a:solidFill>
                  <a:srgbClr val="0000CC"/>
                </a:solidFill>
                <a:latin typeface="Times New Roman" pitchFamily="18" charset="0"/>
                <a:cs typeface="Times New Roman" pitchFamily="18" charset="0"/>
              </a:rPr>
              <a:t>ợi </a:t>
            </a:r>
            <a:endParaRPr lang="en-US" sz="4000" b="1">
              <a:solidFill>
                <a:srgbClr val="0000CC"/>
              </a:solidFill>
              <a:latin typeface="Times New Roman" pitchFamily="18" charset="0"/>
              <a:cs typeface="Times New Roman" pitchFamily="18" charset="0"/>
            </a:endParaRPr>
          </a:p>
        </p:txBody>
      </p:sp>
      <p:sp>
        <p:nvSpPr>
          <p:cNvPr id="23" name="Rectangle 22"/>
          <p:cNvSpPr/>
          <p:nvPr/>
        </p:nvSpPr>
        <p:spPr>
          <a:xfrm>
            <a:off x="8773042" y="3499946"/>
            <a:ext cx="285755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m</a:t>
            </a:r>
            <a:r>
              <a:rPr lang="en-US" sz="4000" b="1" i="1">
                <a:solidFill>
                  <a:srgbClr val="FF0000"/>
                </a:solidFill>
                <a:latin typeface="Times New Roman" pitchFamily="18" charset="0"/>
                <a:cs typeface="Times New Roman" pitchFamily="18" charset="0"/>
              </a:rPr>
              <a:t>ênh</a:t>
            </a:r>
            <a:r>
              <a:rPr lang="en-US" sz="4000" b="1" i="1">
                <a:solidFill>
                  <a:srgbClr val="0000CC"/>
                </a:solidFill>
                <a:latin typeface="Times New Roman" pitchFamily="18" charset="0"/>
                <a:cs typeface="Times New Roman" pitchFamily="18" charset="0"/>
              </a:rPr>
              <a:t> mông</a:t>
            </a:r>
            <a:endParaRPr lang="en-US" sz="4000" b="1">
              <a:solidFill>
                <a:srgbClr val="0000CC"/>
              </a:solidFill>
              <a:latin typeface="Times New Roman" pitchFamily="18" charset="0"/>
              <a:cs typeface="Times New Roman" pitchFamily="18" charset="0"/>
            </a:endParaRPr>
          </a:p>
        </p:txBody>
      </p:sp>
      <p:sp>
        <p:nvSpPr>
          <p:cNvPr id="24" name="Rectangle 23"/>
          <p:cNvSpPr/>
          <p:nvPr/>
        </p:nvSpPr>
        <p:spPr>
          <a:xfrm>
            <a:off x="11988811" y="3497850"/>
            <a:ext cx="1905000" cy="707886"/>
          </a:xfrm>
          <a:prstGeom prst="rect">
            <a:avLst/>
          </a:prstGeom>
        </p:spPr>
        <p:txBody>
          <a:bodyPr wrap="square">
            <a:spAutoFit/>
          </a:bodyPr>
          <a:lstStyle/>
          <a:p>
            <a:pPr algn="just"/>
            <a:r>
              <a:rPr lang="en-US" sz="4000" b="1" i="1">
                <a:solidFill>
                  <a:srgbClr val="0000CC"/>
                </a:solidFill>
                <a:latin typeface="Times New Roman" pitchFamily="18" charset="0"/>
                <a:cs typeface="Times New Roman" pitchFamily="18" charset="0"/>
              </a:rPr>
              <a:t>b</a:t>
            </a:r>
            <a:r>
              <a:rPr lang="en-US" sz="4000" b="1" i="1">
                <a:solidFill>
                  <a:srgbClr val="FF0000"/>
                </a:solidFill>
                <a:latin typeface="Times New Roman" pitchFamily="18" charset="0"/>
                <a:cs typeface="Times New Roman" pitchFamily="18" charset="0"/>
              </a:rPr>
              <a:t>ến</a:t>
            </a:r>
            <a:r>
              <a:rPr lang="en-US" sz="4000" b="1" i="1">
                <a:solidFill>
                  <a:srgbClr val="0000CC"/>
                </a:solidFill>
                <a:latin typeface="Times New Roman" pitchFamily="18" charset="0"/>
                <a:cs typeface="Times New Roman" pitchFamily="18" charset="0"/>
              </a:rPr>
              <a:t> </a:t>
            </a:r>
            <a:r>
              <a:rPr lang="en-US" sz="4000" b="1" i="1">
                <a:solidFill>
                  <a:srgbClr val="FF0000"/>
                </a:solidFill>
                <a:latin typeface="Times New Roman" pitchFamily="18" charset="0"/>
                <a:cs typeface="Times New Roman" pitchFamily="18" charset="0"/>
              </a:rPr>
              <a:t>x</a:t>
            </a:r>
            <a:r>
              <a:rPr lang="en-US" sz="4000" b="1" i="1">
                <a:solidFill>
                  <a:srgbClr val="0000CC"/>
                </a:solidFill>
                <a:latin typeface="Times New Roman" pitchFamily="18" charset="0"/>
                <a:cs typeface="Times New Roman" pitchFamily="18" charset="0"/>
              </a:rPr>
              <a:t>a</a:t>
            </a:r>
            <a:endParaRPr lang="en-US" sz="4000" b="1">
              <a:solidFill>
                <a:srgbClr val="0000CC"/>
              </a:solidFill>
              <a:latin typeface="Times New Roman" pitchFamily="18" charset="0"/>
              <a:cs typeface="Times New Roman" pitchFamily="18" charset="0"/>
            </a:endParaRPr>
          </a:p>
        </p:txBody>
      </p:sp>
      <p:sp>
        <p:nvSpPr>
          <p:cNvPr id="25"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4619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690589" y="2743200"/>
            <a:ext cx="8863635" cy="5675400"/>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1: Theo em chị muốn nói gì qua 2 câu thơ sau:</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Màu khăn đỏ dắt em</a:t>
            </a:r>
          </a:p>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Bước qua thời thơ dại.</a:t>
            </a:r>
          </a:p>
          <a:p>
            <a:pPr algn="just">
              <a:lnSpc>
                <a:spcPct val="120000"/>
              </a:lnSpc>
              <a:spcBef>
                <a:spcPts val="1200"/>
              </a:spcBef>
            </a:pPr>
            <a:r>
              <a:rPr lang="vi-VN" sz="3600" b="1">
                <a:solidFill>
                  <a:srgbClr val="FF0000"/>
                </a:solidFill>
                <a:latin typeface="Times New Roman" pitchFamily="18" charset="0"/>
                <a:cs typeface="Times New Roman" pitchFamily="18" charset="0"/>
              </a:rPr>
              <a:t>a. Đeo khăn quàng đỏ sẽ giúp em khôn lớn</a:t>
            </a:r>
          </a:p>
          <a:p>
            <a:pPr algn="just">
              <a:lnSpc>
                <a:spcPct val="120000"/>
              </a:lnSpc>
            </a:pPr>
            <a:r>
              <a:rPr lang="vi-VN" sz="3600" b="1">
                <a:solidFill>
                  <a:srgbClr val="FF0000"/>
                </a:solidFill>
                <a:latin typeface="Times New Roman" pitchFamily="18" charset="0"/>
                <a:cs typeface="Times New Roman" pitchFamily="18" charset="0"/>
              </a:rPr>
              <a:t>b. Em trưởng thành hơn khi được kết nạp vào đội.</a:t>
            </a:r>
          </a:p>
          <a:p>
            <a:pPr algn="just">
              <a:lnSpc>
                <a:spcPct val="120000"/>
              </a:lnSpc>
            </a:pPr>
            <a:r>
              <a:rPr lang="vi-VN" sz="3600" b="1">
                <a:solidFill>
                  <a:srgbClr val="FF0000"/>
                </a:solidFill>
                <a:latin typeface="Times New Roman" pitchFamily="18" charset="0"/>
                <a:cs typeface="Times New Roman" pitchFamily="18" charset="0"/>
              </a:rPr>
              <a:t>c. Nêu ý kiến khác của em.</a:t>
            </a:r>
          </a:p>
          <a:p>
            <a:pPr algn="just"/>
            <a:endParaRPr lang="en-US" sz="3600" b="1">
              <a:solidFill>
                <a:srgbClr val="FF0000"/>
              </a:solidFill>
              <a:latin typeface="Times New Roman" pitchFamily="18" charset="0"/>
              <a:cs typeface="Times New Roman" pitchFamily="18" charset="0"/>
            </a:endParaRPr>
          </a:p>
        </p:txBody>
      </p:sp>
      <p:sp>
        <p:nvSpPr>
          <p:cNvPr id="25" name="Rectangle 24">
            <a:extLst>
              <a:ext uri="{FF2B5EF4-FFF2-40B4-BE49-F238E27FC236}">
                <a16:creationId xmlns:a16="http://schemas.microsoft.com/office/drawing/2014/main" xmlns=""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3" name="Rectangle 32">
            <a:extLst>
              <a:ext uri="{FF2B5EF4-FFF2-40B4-BE49-F238E27FC236}">
                <a16:creationId xmlns:a16="http://schemas.microsoft.com/office/drawing/2014/main" xmlns=""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4" name="Rectangle 33">
            <a:extLst>
              <a:ext uri="{FF2B5EF4-FFF2-40B4-BE49-F238E27FC236}">
                <a16:creationId xmlns:a16="http://schemas.microsoft.com/office/drawing/2014/main" xmlns=""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5" name="Rectangle 34">
            <a:extLst>
              <a:ext uri="{FF2B5EF4-FFF2-40B4-BE49-F238E27FC236}">
                <a16:creationId xmlns:a16="http://schemas.microsoft.com/office/drawing/2014/main" xmlns=""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xmlns=""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xmlns=""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24"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nodeType="clickEffect">
                                  <p:stCondLst>
                                    <p:cond delay="0"/>
                                  </p:stCondLst>
                                  <p:childTnLst>
                                    <p:animClr clrSpc="hsl" dir="cw">
                                      <p:cBhvr override="childStyle">
                                        <p:cTn id="11" dur="500" fill="hold"/>
                                        <p:tgtEl>
                                          <p:spTgt spid="42">
                                            <p:txEl>
                                              <p:pRg st="4" end="4"/>
                                            </p:txEl>
                                          </p:spTgt>
                                        </p:tgtEl>
                                        <p:attrNameLst>
                                          <p:attrName>style.color</p:attrName>
                                        </p:attrNameLst>
                                      </p:cBhvr>
                                      <p:by>
                                        <p:hsl h="7200000" s="0" l="0"/>
                                      </p:by>
                                    </p:animClr>
                                    <p:animClr clrSpc="hsl" dir="cw">
                                      <p:cBhvr>
                                        <p:cTn id="12" dur="500" fill="hold"/>
                                        <p:tgtEl>
                                          <p:spTgt spid="42">
                                            <p:txEl>
                                              <p:pRg st="4" end="4"/>
                                            </p:txEl>
                                          </p:spTgt>
                                        </p:tgtEl>
                                        <p:attrNameLst>
                                          <p:attrName>fillcolor</p:attrName>
                                        </p:attrNameLst>
                                      </p:cBhvr>
                                      <p:by>
                                        <p:hsl h="7200000" s="0" l="0"/>
                                      </p:by>
                                    </p:animClr>
                                    <p:animClr clrSpc="hsl" dir="cw">
                                      <p:cBhvr>
                                        <p:cTn id="13" dur="500" fill="hold"/>
                                        <p:tgtEl>
                                          <p:spTgt spid="42">
                                            <p:txEl>
                                              <p:pRg st="4" end="4"/>
                                            </p:txEl>
                                          </p:spTgt>
                                        </p:tgtEl>
                                        <p:attrNameLst>
                                          <p:attrName>stroke.color</p:attrName>
                                        </p:attrNameLst>
                                      </p:cBhvr>
                                      <p:by>
                                        <p:hsl h="7200000" s="0" l="0"/>
                                      </p:by>
                                    </p:animClr>
                                    <p:set>
                                      <p:cBhvr>
                                        <p:cTn id="14" dur="500" fill="hold"/>
                                        <p:tgtEl>
                                          <p:spTgt spid="42">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959687" y="2506250"/>
            <a:ext cx="8823513"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2: Chi tiết nào cho thấy chiếc khăn quàng gắn bó thân thương với nguời đội viên?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943392" y="4133165"/>
            <a:ext cx="8891126" cy="4687886"/>
          </a:xfrm>
          <a:prstGeom prst="rect">
            <a:avLst/>
          </a:prstGeom>
        </p:spPr>
        <p:txBody>
          <a:bodyPr wrap="square">
            <a:spAutoFit/>
          </a:bodyPr>
          <a:lstStyle/>
          <a:p>
            <a:pPr algn="just">
              <a:lnSpc>
                <a:spcPct val="120000"/>
              </a:lnSpc>
            </a:pPr>
            <a:r>
              <a:rPr lang="nl-NL" sz="32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Những chi tiết nào cho thấy chiếc khăn quàng gắn bó thân thương với nguời đội viên là:</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Màu khăn tuổi thiếu niên</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Suốt đời tươi thăm mãi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Như lời ru vời vợi</a:t>
            </a:r>
          </a:p>
          <a:p>
            <a:pPr algn="just">
              <a:lnSpc>
                <a:spcPct val="120000"/>
              </a:lnSpc>
            </a:pPr>
            <a:r>
              <a:rPr lang="en-US" sz="3600" b="1">
                <a:solidFill>
                  <a:srgbClr val="0000CC"/>
                </a:solidFill>
                <a:latin typeface="Times New Roman" pitchFamily="18" charset="0"/>
                <a:cs typeface="Times New Roman" pitchFamily="18" charset="0"/>
              </a:rPr>
              <a:t>	</a:t>
            </a:r>
            <a:r>
              <a:rPr lang="vi-VN" sz="3600" b="1">
                <a:solidFill>
                  <a:srgbClr val="0000CC"/>
                </a:solidFill>
                <a:latin typeface="Times New Roman" pitchFamily="18" charset="0"/>
                <a:cs typeface="Times New Roman" pitchFamily="18" charset="0"/>
              </a:rPr>
              <a:t>Chẳng bao giờ cách xa.</a:t>
            </a:r>
          </a:p>
        </p:txBody>
      </p:sp>
      <p:sp>
        <p:nvSpPr>
          <p:cNvPr id="36" name="Rectangle 35">
            <a:extLst>
              <a:ext uri="{FF2B5EF4-FFF2-40B4-BE49-F238E27FC236}">
                <a16:creationId xmlns:a16="http://schemas.microsoft.com/office/drawing/2014/main" xmlns=""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xmlns=""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xmlns=""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xmlns=""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xmlns=""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556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3: Người chị đã chia sẻ với em niềm vui, mơ ước của người đội viên qua hình ảnh nào? </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3949223"/>
          </a:xfrm>
          <a:prstGeom prst="rect">
            <a:avLst/>
          </a:prstGeom>
        </p:spPr>
        <p:txBody>
          <a:bodyPr wrap="square">
            <a:spAutoFit/>
          </a:bodyPr>
          <a:lstStyle/>
          <a:p>
            <a:pPr algn="just">
              <a:lnSpc>
                <a:spcPct val="120000"/>
              </a:lnSpc>
            </a:pPr>
            <a:r>
              <a:rPr lang="nl-NL" sz="36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Những hình ảnh thơ diễn tả niềm vui, mơ ước của người đội viên.</a:t>
            </a:r>
          </a:p>
          <a:p>
            <a:pPr algn="just">
              <a:lnSpc>
                <a:spcPct val="120000"/>
              </a:lnSpc>
            </a:pPr>
            <a:r>
              <a:rPr lang="vi-VN" sz="2800" b="1">
                <a:solidFill>
                  <a:srgbClr val="0000CC"/>
                </a:solidFill>
                <a:latin typeface="Times New Roman" pitchFamily="18" charset="0"/>
                <a:cs typeface="Times New Roman" pitchFamily="18" charset="0"/>
              </a:rPr>
              <a:t> Này em, mở cửa ra</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Cánh buồm là tiếng gọi</a:t>
            </a:r>
          </a:p>
          <a:p>
            <a:pPr algn="just">
              <a:lnSpc>
                <a:spcPct val="120000"/>
              </a:lnSpc>
            </a:pPr>
            <a:r>
              <a:rPr lang="vi-VN" sz="2800" b="1">
                <a:solidFill>
                  <a:srgbClr val="0000CC"/>
                </a:solidFill>
                <a:latin typeface="Times New Roman" pitchFamily="18" charset="0"/>
                <a:cs typeface="Times New Roman" pitchFamily="18" charset="0"/>
              </a:rPr>
              <a:t>Nắng vườn trưa mênh mông</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Con tàu là đất nước</a:t>
            </a:r>
            <a:endParaRPr lang="en-US" sz="2800" b="1">
              <a:solidFill>
                <a:srgbClr val="0000CC"/>
              </a:solidFill>
              <a:latin typeface="Times New Roman" pitchFamily="18" charset="0"/>
              <a:cs typeface="Times New Roman" pitchFamily="18" charset="0"/>
            </a:endParaRPr>
          </a:p>
          <a:p>
            <a:pPr algn="just">
              <a:lnSpc>
                <a:spcPct val="120000"/>
              </a:lnSpc>
            </a:pPr>
            <a:r>
              <a:rPr lang="vi-VN" sz="2800" b="1">
                <a:solidFill>
                  <a:srgbClr val="0000CC"/>
                </a:solidFill>
                <a:latin typeface="Times New Roman" pitchFamily="18" charset="0"/>
                <a:cs typeface="Times New Roman" pitchFamily="18" charset="0"/>
              </a:rPr>
              <a:t> Một trời xanh vẫn đợi</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Mặt biển và dòng sông.</a:t>
            </a:r>
          </a:p>
          <a:p>
            <a:pPr algn="just">
              <a:lnSpc>
                <a:spcPct val="120000"/>
              </a:lnSpc>
            </a:pPr>
            <a:r>
              <a:rPr lang="vi-VN" sz="2800" b="1">
                <a:solidFill>
                  <a:srgbClr val="0000CC"/>
                </a:solidFill>
                <a:latin typeface="Times New Roman" pitchFamily="18" charset="0"/>
                <a:cs typeface="Times New Roman" pitchFamily="18" charset="0"/>
              </a:rPr>
              <a:t>Bướm bay như lời hát </a:t>
            </a:r>
            <a:r>
              <a:rPr lang="en-US" sz="2800" b="1">
                <a:solidFill>
                  <a:srgbClr val="0000CC"/>
                </a:solidFill>
                <a:latin typeface="Times New Roman" pitchFamily="18" charset="0"/>
                <a:cs typeface="Times New Roman" pitchFamily="18" charset="0"/>
              </a:rPr>
              <a:t>                    </a:t>
            </a:r>
            <a:r>
              <a:rPr lang="vi-VN" sz="2800" b="1">
                <a:solidFill>
                  <a:srgbClr val="0000CC"/>
                </a:solidFill>
                <a:latin typeface="Times New Roman" pitchFamily="18" charset="0"/>
                <a:cs typeface="Times New Roman" pitchFamily="18" charset="0"/>
              </a:rPr>
              <a:t>Đưa ta tới bến xa...</a:t>
            </a:r>
          </a:p>
          <a:p>
            <a:pPr algn="just">
              <a:lnSpc>
                <a:spcPct val="120000"/>
              </a:lnSpc>
            </a:pPr>
            <a:endParaRPr lang="en-US" sz="3600" b="1">
              <a:solidFill>
                <a:srgbClr val="0000CC"/>
              </a:solidFill>
              <a:latin typeface="Times New Roman" pitchFamily="18" charset="0"/>
              <a:cs typeface="Times New Roman" pitchFamily="18" charset="0"/>
            </a:endParaRPr>
          </a:p>
        </p:txBody>
      </p:sp>
      <p:sp>
        <p:nvSpPr>
          <p:cNvPr id="36" name="Rectangle 35">
            <a:extLst>
              <a:ext uri="{FF2B5EF4-FFF2-40B4-BE49-F238E27FC236}">
                <a16:creationId xmlns:a16="http://schemas.microsoft.com/office/drawing/2014/main" xmlns=""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xmlns=""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xmlns=""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xmlns=""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xmlns=""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6331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7376660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98861"/>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6765267" y="2743200"/>
            <a:ext cx="9069251" cy="1754326"/>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Câu 4:  Theo em, bạn nhỏ cảm nhận được điều gì qua lời nhắn nhủ của chị ở khổ thơ cuối?</a:t>
            </a:r>
            <a:endParaRPr lang="en-US" sz="3600" b="1">
              <a:solidFill>
                <a:srgbClr val="FF0000"/>
              </a:solidFill>
              <a:latin typeface="Times New Roman" pitchFamily="18" charset="0"/>
              <a:cs typeface="Times New Roman" pitchFamily="18" charset="0"/>
            </a:endParaRPr>
          </a:p>
        </p:txBody>
      </p:sp>
      <p:sp>
        <p:nvSpPr>
          <p:cNvPr id="12" name="Rectangle 11"/>
          <p:cNvSpPr/>
          <p:nvPr/>
        </p:nvSpPr>
        <p:spPr>
          <a:xfrm>
            <a:off x="6765267" y="4415056"/>
            <a:ext cx="9069251" cy="4177297"/>
          </a:xfrm>
          <a:prstGeom prst="rect">
            <a:avLst/>
          </a:prstGeom>
        </p:spPr>
        <p:txBody>
          <a:bodyPr wrap="square">
            <a:spAutoFit/>
          </a:bodyPr>
          <a:lstStyle/>
          <a:p>
            <a:pPr algn="just">
              <a:lnSpc>
                <a:spcPct val="120000"/>
              </a:lnSpc>
            </a:pP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Người em cảm nhận được niềm vui, niềm xúc động của chị khi em mình được kết nạp vào Đội</a:t>
            </a:r>
            <a:r>
              <a:rPr lang="en-US" sz="3200" b="1">
                <a:solidFill>
                  <a:srgbClr val="0000CC"/>
                </a:solidFill>
                <a:latin typeface="Times New Roman" pitchFamily="18" charset="0"/>
                <a:cs typeface="Times New Roman" pitchFamily="18" charset="0"/>
              </a:rPr>
              <a:t>:</a:t>
            </a:r>
            <a:endParaRPr lang="vi-VN" sz="3200" b="1">
              <a:solidFill>
                <a:srgbClr val="0000CC"/>
              </a:solidFill>
              <a:latin typeface="Times New Roman" pitchFamily="18" charset="0"/>
              <a:cs typeface="Times New Roman" pitchFamily="18" charset="0"/>
            </a:endParaRPr>
          </a:p>
          <a:p>
            <a:pPr algn="just">
              <a:lnSpc>
                <a:spcPct val="120000"/>
              </a:lnSpc>
            </a:pPr>
            <a:r>
              <a:rPr lang="vi-VN" sz="3200" b="1">
                <a:solidFill>
                  <a:srgbClr val="0000CC"/>
                </a:solidFill>
                <a:latin typeface="Times New Roman" pitchFamily="18" charset="0"/>
                <a:cs typeface="Times New Roman" pitchFamily="18" charset="0"/>
              </a:rPr>
              <a:t> </a:t>
            </a:r>
            <a:r>
              <a:rPr lang="en-US" sz="3200" b="1">
                <a:solidFill>
                  <a:srgbClr val="0000CC"/>
                </a:solidFill>
                <a:latin typeface="Times New Roman" pitchFamily="18" charset="0"/>
                <a:cs typeface="Times New Roman" pitchFamily="18" charset="0"/>
              </a:rPr>
              <a:t>   </a:t>
            </a:r>
            <a:r>
              <a:rPr lang="vi-VN" sz="3200" b="1">
                <a:solidFill>
                  <a:srgbClr val="0000CC"/>
                </a:solidFill>
                <a:latin typeface="Times New Roman" pitchFamily="18" charset="0"/>
                <a:cs typeface="Times New Roman" pitchFamily="18" charset="0"/>
              </a:rPr>
              <a:t>Chị muốn nói với em rằng: Em rất giống chị ở những năm trước khi trở thành đội viên. Em đang bước đi trên con đường chị đã đi qua, trong lòng em đang có những khao khát của người đội viên như chị trước đây.</a:t>
            </a:r>
          </a:p>
        </p:txBody>
      </p:sp>
      <p:sp>
        <p:nvSpPr>
          <p:cNvPr id="36" name="Rectangle 35">
            <a:extLst>
              <a:ext uri="{FF2B5EF4-FFF2-40B4-BE49-F238E27FC236}">
                <a16:creationId xmlns:a16="http://schemas.microsoft.com/office/drawing/2014/main" xmlns=""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37" name="Rectangle 36">
            <a:extLst>
              <a:ext uri="{FF2B5EF4-FFF2-40B4-BE49-F238E27FC236}">
                <a16:creationId xmlns:a16="http://schemas.microsoft.com/office/drawing/2014/main" xmlns=""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38" name="Rectangle 37">
            <a:extLst>
              <a:ext uri="{FF2B5EF4-FFF2-40B4-BE49-F238E27FC236}">
                <a16:creationId xmlns:a16="http://schemas.microsoft.com/office/drawing/2014/main" xmlns=""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39" name="Rectangle 38">
            <a:extLst>
              <a:ext uri="{FF2B5EF4-FFF2-40B4-BE49-F238E27FC236}">
                <a16:creationId xmlns:a16="http://schemas.microsoft.com/office/drawing/2014/main" xmlns=""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xmlns=""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4"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cxnSp>
        <p:nvCxnSpPr>
          <p:cNvPr id="26" name="Straight Connector 25"/>
          <p:cNvCxnSpPr/>
          <p:nvPr/>
        </p:nvCxnSpPr>
        <p:spPr>
          <a:xfrm>
            <a:off x="6538119" y="2841242"/>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23" name="Text Box 2"/>
          <p:cNvSpPr txBox="1">
            <a:spLocks noChangeArrowheads="1"/>
          </p:cNvSpPr>
          <p:nvPr/>
        </p:nvSpPr>
        <p:spPr bwMode="auto">
          <a:xfrm>
            <a:off x="8732231" y="2661712"/>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7018848" y="3442201"/>
            <a:ext cx="8518715" cy="491830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727650" y="4190939"/>
              <a:ext cx="8026489" cy="3128354"/>
            </a:xfrm>
            <a:prstGeom prst="rect">
              <a:avLst/>
            </a:prstGeom>
          </p:spPr>
          <p:txBody>
            <a:bodyPr wrap="square">
              <a:spAutoFit/>
            </a:bodyPr>
            <a:lstStyle/>
            <a:p>
              <a:pPr algn="just"/>
              <a:r>
                <a:rPr lang="vi-VN" sz="3600" b="1" i="1">
                  <a:solidFill>
                    <a:srgbClr val="FF0000"/>
                  </a:solidFill>
                  <a:latin typeface="Times New Roman" pitchFamily="18" charset="0"/>
                  <a:cs typeface="Times New Roman" pitchFamily="18" charset="0"/>
                </a:rPr>
                <a:t>Bài thơ thể hiện niềm vui, nỗi xúc động, sự đồng cảm của người chị trước ti</a:t>
              </a:r>
              <a:r>
                <a:rPr lang="en-US" sz="3600" b="1" i="1">
                  <a:solidFill>
                    <a:srgbClr val="FF0000"/>
                  </a:solidFill>
                  <a:latin typeface="Times New Roman" pitchFamily="18" charset="0"/>
                  <a:cs typeface="Times New Roman" pitchFamily="18" charset="0"/>
                </a:rPr>
                <a:t>n</a:t>
              </a:r>
              <a:r>
                <a:rPr lang="vi-VN" sz="3600" b="1" i="1">
                  <a:solidFill>
                    <a:srgbClr val="FF0000"/>
                  </a:solidFill>
                  <a:latin typeface="Times New Roman" pitchFamily="18" charset="0"/>
                  <a:cs typeface="Times New Roman" pitchFamily="18" charset="0"/>
                </a:rPr>
                <a:t> em của mình được vào Đội. </a:t>
              </a:r>
              <a:r>
                <a:rPr lang="en-US" sz="3600" b="1" i="1">
                  <a:solidFill>
                    <a:srgbClr val="FF0000"/>
                  </a:solidFill>
                  <a:latin typeface="Times New Roman" pitchFamily="18" charset="0"/>
                  <a:cs typeface="Times New Roman" pitchFamily="18" charset="0"/>
                </a:rPr>
                <a:t>Đồng thời</a:t>
              </a:r>
              <a:r>
                <a:rPr lang="vi-VN" sz="3600" b="1" i="1">
                  <a:solidFill>
                    <a:srgbClr val="FF0000"/>
                  </a:solidFill>
                  <a:latin typeface="Times New Roman" pitchFamily="18" charset="0"/>
                  <a:cs typeface="Times New Roman" pitchFamily="18" charset="0"/>
                </a:rPr>
                <a:t> cũng nói lên cảm xúc của các bạn nhỏ trước sự kiện quan trọng ở lứa tuổi thiếu niên, nhi đồng</a:t>
              </a:r>
              <a:endParaRPr lang="en-US" sz="3600" b="1">
                <a:solidFill>
                  <a:srgbClr val="FF0000"/>
                </a:solidFill>
                <a:latin typeface="Times New Roman" pitchFamily="18" charset="0"/>
                <a:cs typeface="Times New Roman" pitchFamily="18" charset="0"/>
              </a:endParaRPr>
            </a:p>
          </p:txBody>
        </p:sp>
      </p:grpSp>
      <p:sp>
        <p:nvSpPr>
          <p:cNvPr id="39" name="Rectangle 38">
            <a:extLst>
              <a:ext uri="{FF2B5EF4-FFF2-40B4-BE49-F238E27FC236}">
                <a16:creationId xmlns:a16="http://schemas.microsoft.com/office/drawing/2014/main" xmlns="" id="{516E0900-9E7E-BFED-AE0A-43F85B2196BF}"/>
              </a:ext>
            </a:extLst>
          </p:cNvPr>
          <p:cNvSpPr/>
          <p:nvPr/>
        </p:nvSpPr>
        <p:spPr>
          <a:xfrm>
            <a:off x="594519" y="2841242"/>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d</a:t>
            </a:r>
            <a:r>
              <a:rPr lang="en-US" sz="3600" b="1" i="1">
                <a:solidFill>
                  <a:srgbClr val="0000CC"/>
                </a:solidFill>
                <a:latin typeface="Times New Roman" pitchFamily="18" charset="0"/>
                <a:cs typeface="Times New Roman" pitchFamily="18" charset="0"/>
              </a:rPr>
              <a:t>ắt </a:t>
            </a:r>
            <a:r>
              <a:rPr lang="en-US" sz="3600" b="1" i="1" smtClean="0">
                <a:solidFill>
                  <a:srgbClr val="0000CC"/>
                </a:solidFill>
                <a:latin typeface="Times New Roman" pitchFamily="18" charset="0"/>
                <a:cs typeface="Times New Roman" pitchFamily="18" charset="0"/>
              </a:rPr>
              <a:t>em, </a:t>
            </a:r>
            <a:endParaRPr lang="en-US" sz="3600" b="1">
              <a:solidFill>
                <a:srgbClr val="0000CC"/>
              </a:solidFill>
              <a:latin typeface="Times New Roman" pitchFamily="18" charset="0"/>
              <a:cs typeface="Times New Roman" pitchFamily="18" charset="0"/>
            </a:endParaRPr>
          </a:p>
        </p:txBody>
      </p:sp>
      <p:sp>
        <p:nvSpPr>
          <p:cNvPr id="40" name="Rectangle 39">
            <a:extLst>
              <a:ext uri="{FF2B5EF4-FFF2-40B4-BE49-F238E27FC236}">
                <a16:creationId xmlns:a16="http://schemas.microsoft.com/office/drawing/2014/main" xmlns="" id="{9D045B4D-248D-20BE-FE8C-BC25569D2518}"/>
              </a:ext>
            </a:extLst>
          </p:cNvPr>
          <p:cNvSpPr/>
          <p:nvPr/>
        </p:nvSpPr>
        <p:spPr>
          <a:xfrm>
            <a:off x="2347119" y="2862733"/>
            <a:ext cx="2514600" cy="646331"/>
          </a:xfrm>
          <a:prstGeom prst="rect">
            <a:avLst/>
          </a:prstGeom>
        </p:spPr>
        <p:txBody>
          <a:bodyPr wrap="square">
            <a:spAutoFit/>
          </a:bodyPr>
          <a:lstStyle/>
          <a:p>
            <a:pPr algn="just"/>
            <a:r>
              <a:rPr lang="en-US" sz="3600" b="1" i="1">
                <a:solidFill>
                  <a:srgbClr val="0000FF"/>
                </a:solidFill>
                <a:latin typeface="Times New Roman" pitchFamily="18" charset="0"/>
                <a:cs typeface="Times New Roman" pitchFamily="18" charset="0"/>
              </a:rPr>
              <a:t>thắm </a:t>
            </a:r>
            <a:r>
              <a:rPr lang="en-US" sz="3600" b="1" i="1" smtClean="0">
                <a:solidFill>
                  <a:srgbClr val="0000FF"/>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ãi</a:t>
            </a:r>
            <a:r>
              <a:rPr lang="en-US" sz="3600" b="1" i="1" smtClean="0">
                <a:solidFill>
                  <a:srgbClr val="0000FF"/>
                </a:solidFill>
                <a:latin typeface="Times New Roman" pitchFamily="18" charset="0"/>
                <a:cs typeface="Times New Roman" pitchFamily="18" charset="0"/>
              </a:rPr>
              <a:t>, </a:t>
            </a:r>
            <a:endParaRPr lang="en-US" sz="3600" b="1">
              <a:solidFill>
                <a:srgbClr val="0000FF"/>
              </a:solidFill>
              <a:latin typeface="Times New Roman" pitchFamily="18" charset="0"/>
              <a:cs typeface="Times New Roman" pitchFamily="18" charset="0"/>
            </a:endParaRPr>
          </a:p>
        </p:txBody>
      </p:sp>
      <p:sp>
        <p:nvSpPr>
          <p:cNvPr id="41" name="Rectangle 40">
            <a:extLst>
              <a:ext uri="{FF2B5EF4-FFF2-40B4-BE49-F238E27FC236}">
                <a16:creationId xmlns:a16="http://schemas.microsoft.com/office/drawing/2014/main" xmlns="" id="{D0227943-ADCC-412A-F588-BE726AC660CC}"/>
              </a:ext>
            </a:extLst>
          </p:cNvPr>
          <p:cNvSpPr/>
          <p:nvPr/>
        </p:nvSpPr>
        <p:spPr>
          <a:xfrm>
            <a:off x="4556919" y="2871536"/>
            <a:ext cx="1905000" cy="646331"/>
          </a:xfrm>
          <a:prstGeom prst="rect">
            <a:avLst/>
          </a:prstGeom>
        </p:spPr>
        <p:txBody>
          <a:bodyPr wrap="square">
            <a:spAutoFit/>
          </a:bodyPr>
          <a:lstStyle/>
          <a:p>
            <a:pPr algn="just"/>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ời </a:t>
            </a:r>
            <a:r>
              <a:rPr lang="en-US" sz="3600" b="1" i="1">
                <a:solidFill>
                  <a:srgbClr val="FF0000"/>
                </a:solidFill>
                <a:latin typeface="Times New Roman" pitchFamily="18" charset="0"/>
                <a:cs typeface="Times New Roman" pitchFamily="18" charset="0"/>
              </a:rPr>
              <a:t>v</a:t>
            </a:r>
            <a:r>
              <a:rPr lang="en-US" sz="3600" b="1" i="1">
                <a:solidFill>
                  <a:srgbClr val="0000CC"/>
                </a:solidFill>
                <a:latin typeface="Times New Roman" pitchFamily="18" charset="0"/>
                <a:cs typeface="Times New Roman" pitchFamily="18" charset="0"/>
              </a:rPr>
              <a:t>ợi </a:t>
            </a:r>
            <a:endParaRPr lang="en-US" sz="3600" b="1">
              <a:solidFill>
                <a:srgbClr val="0000CC"/>
              </a:solidFill>
              <a:latin typeface="Times New Roman" pitchFamily="18" charset="0"/>
              <a:cs typeface="Times New Roman" pitchFamily="18" charset="0"/>
            </a:endParaRPr>
          </a:p>
        </p:txBody>
      </p:sp>
      <p:sp>
        <p:nvSpPr>
          <p:cNvPr id="42" name="Rectangle 41">
            <a:extLst>
              <a:ext uri="{FF2B5EF4-FFF2-40B4-BE49-F238E27FC236}">
                <a16:creationId xmlns:a16="http://schemas.microsoft.com/office/drawing/2014/main" xmlns="" id="{7A82863A-E27D-9795-FFB5-97A4539CBBAB}"/>
              </a:ext>
            </a:extLst>
          </p:cNvPr>
          <p:cNvSpPr/>
          <p:nvPr/>
        </p:nvSpPr>
        <p:spPr>
          <a:xfrm>
            <a:off x="594519" y="3677040"/>
            <a:ext cx="285755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m</a:t>
            </a:r>
            <a:r>
              <a:rPr lang="en-US" sz="3600" b="1" i="1">
                <a:solidFill>
                  <a:srgbClr val="FF0000"/>
                </a:solidFill>
                <a:latin typeface="Times New Roman" pitchFamily="18" charset="0"/>
                <a:cs typeface="Times New Roman" pitchFamily="18" charset="0"/>
              </a:rPr>
              <a:t>ênh</a:t>
            </a:r>
            <a:r>
              <a:rPr lang="en-US" sz="3600" b="1" i="1">
                <a:solidFill>
                  <a:srgbClr val="0000CC"/>
                </a:solidFill>
                <a:latin typeface="Times New Roman" pitchFamily="18" charset="0"/>
                <a:cs typeface="Times New Roman" pitchFamily="18" charset="0"/>
              </a:rPr>
              <a:t> </a:t>
            </a:r>
            <a:r>
              <a:rPr lang="en-US" sz="3600" b="1" i="1" smtClean="0">
                <a:solidFill>
                  <a:srgbClr val="0000CC"/>
                </a:solidFill>
                <a:latin typeface="Times New Roman" pitchFamily="18" charset="0"/>
                <a:cs typeface="Times New Roman" pitchFamily="18" charset="0"/>
              </a:rPr>
              <a:t>mông,</a:t>
            </a:r>
            <a:endParaRPr lang="en-US" sz="3600" b="1">
              <a:solidFill>
                <a:srgbClr val="0000CC"/>
              </a:solidFill>
              <a:latin typeface="Times New Roman" pitchFamily="18" charset="0"/>
              <a:cs typeface="Times New Roman" pitchFamily="18" charset="0"/>
            </a:endParaRPr>
          </a:p>
        </p:txBody>
      </p:sp>
      <p:sp>
        <p:nvSpPr>
          <p:cNvPr id="43" name="Rectangle 42">
            <a:extLst>
              <a:ext uri="{FF2B5EF4-FFF2-40B4-BE49-F238E27FC236}">
                <a16:creationId xmlns:a16="http://schemas.microsoft.com/office/drawing/2014/main" xmlns="" id="{EE64CA35-A55E-4AAA-22AC-CF494017BEE0}"/>
              </a:ext>
            </a:extLst>
          </p:cNvPr>
          <p:cNvSpPr/>
          <p:nvPr/>
        </p:nvSpPr>
        <p:spPr>
          <a:xfrm>
            <a:off x="3452069" y="3677040"/>
            <a:ext cx="1905000" cy="646331"/>
          </a:xfrm>
          <a:prstGeom prst="rect">
            <a:avLst/>
          </a:prstGeom>
        </p:spPr>
        <p:txBody>
          <a:bodyPr wrap="square">
            <a:spAutoFit/>
          </a:bodyPr>
          <a:lstStyle/>
          <a:p>
            <a:pPr algn="just"/>
            <a:r>
              <a:rPr lang="en-US" sz="3600" b="1" i="1">
                <a:solidFill>
                  <a:srgbClr val="0000CC"/>
                </a:solidFill>
                <a:latin typeface="Times New Roman" pitchFamily="18" charset="0"/>
                <a:cs typeface="Times New Roman" pitchFamily="18" charset="0"/>
              </a:rPr>
              <a:t>bến </a:t>
            </a:r>
            <a:r>
              <a:rPr lang="en-US" sz="3600" b="1" i="1">
                <a:solidFill>
                  <a:srgbClr val="FF0000"/>
                </a:solidFill>
                <a:latin typeface="Times New Roman" pitchFamily="18" charset="0"/>
                <a:cs typeface="Times New Roman" pitchFamily="18" charset="0"/>
              </a:rPr>
              <a:t>x</a:t>
            </a:r>
            <a:r>
              <a:rPr lang="en-US" sz="3600" b="1" i="1">
                <a:solidFill>
                  <a:srgbClr val="0000CC"/>
                </a:solidFill>
                <a:latin typeface="Times New Roman" pitchFamily="18" charset="0"/>
                <a:cs typeface="Times New Roman" pitchFamily="18" charset="0"/>
              </a:rPr>
              <a:t>a</a:t>
            </a:r>
            <a:endParaRPr lang="en-US" sz="3600" b="1">
              <a:solidFill>
                <a:srgbClr val="0000CC"/>
              </a:solidFill>
              <a:latin typeface="Times New Roman" pitchFamily="18" charset="0"/>
              <a:cs typeface="Times New Roman" pitchFamily="18" charset="0"/>
            </a:endParaRPr>
          </a:p>
        </p:txBody>
      </p:sp>
      <p:sp>
        <p:nvSpPr>
          <p:cNvPr id="44" name="Rectangle 43">
            <a:extLst>
              <a:ext uri="{FF2B5EF4-FFF2-40B4-BE49-F238E27FC236}">
                <a16:creationId xmlns:a16="http://schemas.microsoft.com/office/drawing/2014/main" xmlns="" id="{422256AE-124B-1241-5E96-3668990F700C}"/>
              </a:ext>
            </a:extLst>
          </p:cNvPr>
          <p:cNvSpPr/>
          <p:nvPr/>
        </p:nvSpPr>
        <p:spPr>
          <a:xfrm>
            <a:off x="294337" y="5048071"/>
            <a:ext cx="6156512" cy="1200329"/>
          </a:xfrm>
          <a:prstGeom prst="rect">
            <a:avLst/>
          </a:prstGeom>
        </p:spPr>
        <p:txBody>
          <a:bodyPr wrap="square">
            <a:spAutoFit/>
          </a:bodyPr>
          <a:lstStyle/>
          <a:p>
            <a:r>
              <a:rPr lang="vi-VN" sz="3600" b="1">
                <a:solidFill>
                  <a:srgbClr val="0000CC"/>
                </a:solidFill>
                <a:latin typeface="Times New Roman" pitchFamily="18" charset="0"/>
                <a:cs typeface="Times New Roman" pitchFamily="18" charset="0"/>
              </a:rPr>
              <a:t>Nắng vườn trưa</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mênh </a:t>
            </a:r>
            <a:r>
              <a:rPr lang="vi-VN" sz="3600" b="1" smtClean="0">
                <a:solidFill>
                  <a:srgbClr val="0000CC"/>
                </a:solidFill>
                <a:latin typeface="Times New Roman" pitchFamily="18" charset="0"/>
                <a:cs typeface="Times New Roman" pitchFamily="18" charset="0"/>
              </a:rPr>
              <a:t>mông</a:t>
            </a:r>
            <a:r>
              <a:rPr lang="en-US" sz="3600" b="1" smtClean="0">
                <a:solidFill>
                  <a:srgbClr val="FF0000"/>
                </a:solidFill>
                <a:latin typeface="Times New Roman" pitchFamily="18" charset="0"/>
                <a:cs typeface="Times New Roman" pitchFamily="18" charset="0"/>
              </a:rPr>
              <a:t>/</a:t>
            </a:r>
            <a:endParaRPr lang="vi-VN" sz="3600" b="1">
              <a:solidFill>
                <a:srgbClr val="FF0000"/>
              </a:solidFill>
              <a:latin typeface="Times New Roman" pitchFamily="18" charset="0"/>
              <a:cs typeface="Times New Roman" pitchFamily="18" charset="0"/>
            </a:endParaRPr>
          </a:p>
          <a:p>
            <a:r>
              <a:rPr lang="vi-VN" sz="3600" b="1">
                <a:solidFill>
                  <a:srgbClr val="0000CC"/>
                </a:solidFill>
                <a:latin typeface="Times New Roman" pitchFamily="18" charset="0"/>
                <a:cs typeface="Times New Roman" pitchFamily="18" charset="0"/>
              </a:rPr>
              <a:t>Bướm bay như</a:t>
            </a:r>
            <a:r>
              <a:rPr lang="vi-VN" sz="3600" b="1">
                <a:solidFill>
                  <a:srgbClr val="FF0000"/>
                </a:solidFill>
                <a:latin typeface="Times New Roman" pitchFamily="18" charset="0"/>
                <a:cs typeface="Times New Roman" pitchFamily="18" charset="0"/>
              </a:rPr>
              <a:t>/</a:t>
            </a:r>
            <a:r>
              <a:rPr lang="vi-VN" sz="3600" b="1">
                <a:solidFill>
                  <a:srgbClr val="0000CC"/>
                </a:solidFill>
                <a:latin typeface="Times New Roman" pitchFamily="18" charset="0"/>
                <a:cs typeface="Times New Roman" pitchFamily="18" charset="0"/>
              </a:rPr>
              <a:t> lời hát</a:t>
            </a:r>
            <a:r>
              <a:rPr lang="vi-VN" sz="3600" b="1">
                <a:solidFill>
                  <a:srgbClr val="FF0000"/>
                </a:solidFill>
                <a:latin typeface="Times New Roman" pitchFamily="18" charset="0"/>
                <a:cs typeface="Times New Roman" pitchFamily="18" charset="0"/>
              </a:rPr>
              <a:t>/</a:t>
            </a:r>
          </a:p>
        </p:txBody>
      </p:sp>
      <p:sp>
        <p:nvSpPr>
          <p:cNvPr id="46" name="Text Box 14"/>
          <p:cNvSpPr txBox="1">
            <a:spLocks noChangeArrowheads="1"/>
          </p:cNvSpPr>
          <p:nvPr/>
        </p:nvSpPr>
        <p:spPr bwMode="auto">
          <a:xfrm>
            <a:off x="4937919" y="1266918"/>
            <a:ext cx="6858000"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BÀI 16: NGÀY EM VÀO ĐỘI (T1,2)</a:t>
            </a:r>
            <a:endParaRPr lang="en-US" sz="3200" b="1">
              <a:solidFill>
                <a:srgbClr val="0000CC"/>
              </a:solidFill>
              <a:effectLst>
                <a:outerShdw blurRad="38100" dist="38100" dir="2700000" algn="tl">
                  <a:srgbClr val="000000">
                    <a:alpha val="43137"/>
                  </a:srgbClr>
                </a:outerShdw>
              </a:effectLst>
              <a:latin typeface="Times New Roman" pitchFamily="18" charset="0"/>
            </a:endParaRPr>
          </a:p>
        </p:txBody>
      </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9754</TotalTime>
  <Words>947</Words>
  <Application>Microsoft Office PowerPoint</Application>
  <PresentationFormat>Custom</PresentationFormat>
  <Paragraphs>135</Paragraphs>
  <Slides>14</Slides>
  <Notes>1</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1003</cp:revision>
  <dcterms:created xsi:type="dcterms:W3CDTF">2008-09-09T22:52:10Z</dcterms:created>
  <dcterms:modified xsi:type="dcterms:W3CDTF">2022-07-17T13:00:59Z</dcterms:modified>
</cp:coreProperties>
</file>