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435" r:id="rId3"/>
    <p:sldId id="430" r:id="rId4"/>
    <p:sldId id="432" r:id="rId5"/>
    <p:sldId id="434" r:id="rId6"/>
    <p:sldId id="433" r:id="rId7"/>
    <p:sldId id="431" r:id="rId8"/>
  </p:sldIdLst>
  <p:sldSz cx="16276638" cy="9144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0000CC"/>
    <a:srgbClr val="FF7C80"/>
    <a:srgbClr val="FF0066"/>
    <a:srgbClr val="FF0000"/>
    <a:srgbClr val="FF6600"/>
    <a:srgbClr val="6600CC"/>
    <a:srgbClr val="3333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49" d="100"/>
          <a:sy n="49" d="100"/>
        </p:scale>
        <p:origin x="204" y="66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1666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253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01261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3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6624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36585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4836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816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79016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20426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27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2520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500" b="1" i="0" u="none" strike="noStrike" kern="1200" cap="none" spc="0" normalizeH="0" baseline="0" noProof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TRƯỜNG TIỂU HỌC ……</a:t>
            </a: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2655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Hoạt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động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trải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nghiệm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34: HĐCD</a:t>
            </a:r>
          </a:p>
          <a:p>
            <a:pPr marL="457200" indent="-457200" algn="ctr">
              <a:lnSpc>
                <a:spcPct val="120000"/>
              </a:lnSpc>
            </a:pPr>
            <a:r>
              <a:rPr lang="en-US" sz="5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 TOÀN LÀ BẠN</a:t>
            </a:r>
            <a:endParaRPr lang="en-US" sz="3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2347119" y="19050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CHÀO MỪNG QUÝ THẦY CÔ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VỀ DỰ GIỜ THĂM LỚP</a:t>
            </a:r>
          </a:p>
        </p:txBody>
      </p:sp>
      <p:pic>
        <p:nvPicPr>
          <p:cNvPr id="3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351" y="681753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3" name="Straight Connector 3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6" name="Picture 5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0379" y="6400800"/>
            <a:ext cx="29718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35682" y="51483"/>
            <a:ext cx="1382714" cy="1470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906797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951996" cy="994830"/>
            <a:chOff x="5063633" y="164812"/>
            <a:chExt cx="5851567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851567" cy="994830"/>
              <a:chOff x="5063633" y="164812"/>
              <a:chExt cx="5851567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8" name="Straight Connector 27"/>
            <p:cNvCxnSpPr>
              <a:cxnSpLocks/>
            </p:cNvCxnSpPr>
            <p:nvPr/>
          </p:nvCxnSpPr>
          <p:spPr>
            <a:xfrm>
              <a:off x="6143131" y="1136154"/>
              <a:ext cx="4494856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829490" y="1666849"/>
            <a:ext cx="14143553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 trò chơi đoán tên dụng cụ lao động.</a:t>
            </a:r>
            <a:endParaRPr 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34601" y="7477151"/>
            <a:ext cx="135339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</a:t>
            </a:r>
            <a:r>
              <a:rPr lang="vi-VN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 lao động đều có thể gây nguy hiểm cho chúng ta. Cần biết cách sử dụng dụng cụ lao động để đảm bảo an toàn khi lao động</a:t>
            </a:r>
            <a:endParaRPr lang="en-US" sz="6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C1B2F6-77D7-C578-7A41-63032560F12D}"/>
              </a:ext>
            </a:extLst>
          </p:cNvPr>
          <p:cNvSpPr txBox="1"/>
          <p:nvPr/>
        </p:nvSpPr>
        <p:spPr>
          <a:xfrm>
            <a:off x="4175919" y="1169602"/>
            <a:ext cx="9933518" cy="69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ctr">
              <a:lnSpc>
                <a:spcPct val="120000"/>
              </a:lnSpc>
            </a:pP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34 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 TOÀN LÀ BẠN</a:t>
            </a:r>
            <a:endParaRPr lang="en-US" sz="3200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4BCA7227-6811-06AC-DAC6-A2A9FA6136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554964"/>
              </p:ext>
            </p:extLst>
          </p:nvPr>
        </p:nvGraphicFramePr>
        <p:xfrm>
          <a:off x="1378353" y="2491857"/>
          <a:ext cx="14143553" cy="164592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4143553">
                  <a:extLst>
                    <a:ext uri="{9D8B030D-6E8A-4147-A177-3AD203B41FA5}">
                      <a16:colId xmlns:a16="http://schemas.microsoft.com/office/drawing/2014/main" val="2891375467"/>
                    </a:ext>
                  </a:extLst>
                </a:gridCol>
              </a:tblGrid>
              <a:tr h="1065946">
                <a:tc>
                  <a:txBody>
                    <a:bodyPr/>
                    <a:lstStyle/>
                    <a:p>
                      <a:r>
                        <a:rPr lang="nl-NL" sz="3200" b="1" kern="120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Học sinh </a:t>
                      </a:r>
                      <a:r>
                        <a:rPr lang="nl-NL" sz="3600" b="1" kern="1200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chơi theo nhóm  dùng hình thể và động tác để bạn đoán ra dụng cụ lao động đó là gì? Nó có đặc điểm gì cần chú ý an toàn khi sử dụng.</a:t>
                      </a:r>
                      <a:endParaRPr lang="en-US" sz="2800" b="1" kern="120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721187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544075DA-275D-9240-3188-D3723044382C}"/>
              </a:ext>
            </a:extLst>
          </p:cNvPr>
          <p:cNvSpPr/>
          <p:nvPr/>
        </p:nvSpPr>
        <p:spPr>
          <a:xfrm>
            <a:off x="1534601" y="4390121"/>
            <a:ext cx="2438400" cy="838200"/>
          </a:xfrm>
          <a:prstGeom prst="ellipse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chemeClr val="tx1"/>
                </a:solidFill>
              </a:rPr>
              <a:t>Nhỏ</a:t>
            </a:r>
            <a:endParaRPr lang="en-US" sz="4800" b="1" dirty="0">
              <a:solidFill>
                <a:schemeClr val="tx1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03E7234-E695-7316-B28F-A3ABA30DBE62}"/>
              </a:ext>
            </a:extLst>
          </p:cNvPr>
          <p:cNvSpPr/>
          <p:nvPr/>
        </p:nvSpPr>
        <p:spPr>
          <a:xfrm>
            <a:off x="6331777" y="4312060"/>
            <a:ext cx="2438400" cy="8382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chemeClr val="tx1"/>
                </a:solidFill>
              </a:rPr>
              <a:t>Sắc</a:t>
            </a:r>
            <a:endParaRPr lang="en-US" sz="4800" b="1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29DA006-04A2-C044-E010-51DD09EDA307}"/>
              </a:ext>
            </a:extLst>
          </p:cNvPr>
          <p:cNvSpPr/>
          <p:nvPr/>
        </p:nvSpPr>
        <p:spPr>
          <a:xfrm>
            <a:off x="11128954" y="4118322"/>
            <a:ext cx="3581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chemeClr val="tx1"/>
                </a:solidFill>
              </a:rPr>
              <a:t>Nhọn</a:t>
            </a:r>
            <a:endParaRPr lang="en-US" sz="4800" b="1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F81319-1B5B-E459-5424-FDA65A488A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5912" y="5685370"/>
            <a:ext cx="13544813" cy="171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7480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5F50BCC-1976-D9F3-ED60-B1A7174BB1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2320" y="2331919"/>
            <a:ext cx="6376068" cy="2770650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5211494" y="103853"/>
            <a:ext cx="5878532" cy="1008367"/>
            <a:chOff x="5063633" y="164812"/>
            <a:chExt cx="5779343" cy="1008367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1008367"/>
              <a:chOff x="5063633" y="164812"/>
              <a:chExt cx="5779343" cy="1008367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555038" y="649959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746919" y="1782783"/>
            <a:ext cx="15163800" cy="732893"/>
            <a:chOff x="1508918" y="1888664"/>
            <a:chExt cx="9537276" cy="732893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9537276" cy="73289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</a:t>
              </a:r>
              <a:r>
                <a:rPr lang="vi-VN" sz="3600" b="1" dirty="0">
                  <a:solidFill>
                    <a:srgbClr val="FF7C8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Thực hành lao động an toàn</a:t>
              </a:r>
              <a:endParaRPr lang="en-US" sz="1800" dirty="0">
                <a:solidFill>
                  <a:srgbClr val="FF7C8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1" name="Straight Connector 10"/>
            <p:cNvCxnSpPr>
              <a:cxnSpLocks/>
            </p:cNvCxnSpPr>
            <p:nvPr/>
          </p:nvCxnSpPr>
          <p:spPr>
            <a:xfrm>
              <a:off x="1673234" y="2519755"/>
              <a:ext cx="366976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050DD790-4362-746F-456B-6F5A9F3BC33F}"/>
              </a:ext>
            </a:extLst>
          </p:cNvPr>
          <p:cNvSpPr txBox="1"/>
          <p:nvPr/>
        </p:nvSpPr>
        <p:spPr>
          <a:xfrm>
            <a:off x="1155219" y="2482629"/>
            <a:ext cx="142167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sẽ sử dụng những dụng cụ lao động nào?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BB1468E-9D13-8A0E-1A16-B765FFD2339F}"/>
              </a:ext>
            </a:extLst>
          </p:cNvPr>
          <p:cNvSpPr txBox="1"/>
          <p:nvPr/>
        </p:nvSpPr>
        <p:spPr>
          <a:xfrm>
            <a:off x="1106581" y="3547493"/>
            <a:ext cx="12387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 ta sẽ làm gì để bảo vệ an toàn khi lao động?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1FA42E4-3050-00CE-99F7-FAC15DCD180E}"/>
              </a:ext>
            </a:extLst>
          </p:cNvPr>
          <p:cNvSpPr txBox="1"/>
          <p:nvPr/>
        </p:nvSpPr>
        <p:spPr>
          <a:xfrm>
            <a:off x="4300801" y="1209686"/>
            <a:ext cx="8790518" cy="69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ctr">
              <a:lnSpc>
                <a:spcPct val="120000"/>
              </a:lnSpc>
            </a:pP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34 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 TOÀN LÀ BẠN</a:t>
            </a:r>
            <a:endParaRPr lang="en-US" sz="3200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3C83E0C-B752-D77F-F9F5-56AA4BDDE326}"/>
              </a:ext>
            </a:extLst>
          </p:cNvPr>
          <p:cNvSpPr txBox="1"/>
          <p:nvPr/>
        </p:nvSpPr>
        <p:spPr>
          <a:xfrm>
            <a:off x="1047463" y="4118422"/>
            <a:ext cx="12387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- 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lao động quần áo, đầu tóc nên chuẩn bị như thế nào?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C7483B3-2B11-98FB-DEC6-459FAAC70AE2}"/>
              </a:ext>
            </a:extLst>
          </p:cNvPr>
          <p:cNvSpPr txBox="1"/>
          <p:nvPr/>
        </p:nvSpPr>
        <p:spPr>
          <a:xfrm>
            <a:off x="1106581" y="4728443"/>
            <a:ext cx="12387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- 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thể sử dụng những đồ bảo hộ lao động nào?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10908DB-5DF0-B00A-B144-E529B264BBB1}"/>
              </a:ext>
            </a:extLst>
          </p:cNvPr>
          <p:cNvSpPr txBox="1"/>
          <p:nvPr/>
        </p:nvSpPr>
        <p:spPr>
          <a:xfrm>
            <a:off x="1165699" y="5244541"/>
            <a:ext cx="12387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- 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dụng cụ lao động như thế nào và khi nào?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709353-DB34-5023-F1FC-CF7AE35E4C86}"/>
              </a:ext>
            </a:extLst>
          </p:cNvPr>
          <p:cNvSpPr txBox="1"/>
          <p:nvPr/>
        </p:nvSpPr>
        <p:spPr>
          <a:xfrm>
            <a:off x="1106581" y="5849646"/>
            <a:ext cx="123879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Vị trí và khoảng cách giữa các thành viên tham gia lao động như thế nào là an toàn?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CCD924-1D81-F1F0-0D35-D6C25F073D14}"/>
              </a:ext>
            </a:extLst>
          </p:cNvPr>
          <p:cNvSpPr txBox="1"/>
          <p:nvPr/>
        </p:nvSpPr>
        <p:spPr>
          <a:xfrm>
            <a:off x="1008173" y="6931995"/>
            <a:ext cx="12387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Cần  làm gì để phòng tránh nguy hiểm trong lao động?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50EA8AB-2FA6-80E2-09EA-9B103E0FC63E}"/>
              </a:ext>
            </a:extLst>
          </p:cNvPr>
          <p:cNvSpPr txBox="1"/>
          <p:nvPr/>
        </p:nvSpPr>
        <p:spPr>
          <a:xfrm>
            <a:off x="1047463" y="7611148"/>
            <a:ext cx="123879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Nếu xảy ra tình huống nguy hiểm khiến mình bị đau, chảy máu em cần phải làm gì?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4094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2" grpId="0"/>
      <p:bldP spid="16" grpId="0"/>
      <p:bldP spid="17" grpId="0"/>
      <p:bldP spid="18" grpId="0"/>
      <p:bldP spid="19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1072075"/>
            <a:chOff x="5063633" y="164812"/>
            <a:chExt cx="5779343" cy="1072075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1072075"/>
              <a:chOff x="5063633" y="164812"/>
              <a:chExt cx="5779343" cy="1072075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517487" y="713667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145901" y="1908788"/>
            <a:ext cx="13487401" cy="677108"/>
            <a:chOff x="1508917" y="1888664"/>
            <a:chExt cx="18220866" cy="1061481"/>
          </a:xfrm>
        </p:grpSpPr>
        <p:sp>
          <p:nvSpPr>
            <p:cNvPr id="10" name="Rectangle 9"/>
            <p:cNvSpPr/>
            <p:nvPr/>
          </p:nvSpPr>
          <p:spPr>
            <a:xfrm>
              <a:off x="1508917" y="1888664"/>
              <a:ext cx="18220866" cy="10614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3. </a:t>
              </a:r>
              <a:r>
                <a:rPr lang="nl-NL" sz="3600" b="1" dirty="0">
                  <a:solidFill>
                    <a:srgbClr val="FF0066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Thực hành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>
              <a:cxnSpLocks/>
            </p:cNvCxnSpPr>
            <p:nvPr/>
          </p:nvCxnSpPr>
          <p:spPr>
            <a:xfrm>
              <a:off x="1673234" y="2838376"/>
              <a:ext cx="362027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24F4D12F-E1A2-254B-32DA-0D1BA37EE57C}"/>
              </a:ext>
            </a:extLst>
          </p:cNvPr>
          <p:cNvSpPr txBox="1"/>
          <p:nvPr/>
        </p:nvSpPr>
        <p:spPr>
          <a:xfrm>
            <a:off x="1145901" y="3657600"/>
            <a:ext cx="136980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 gia đình tham gia làm những việc vừa sức để giúp đỡ gia đình:</a:t>
            </a:r>
          </a:p>
          <a:p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 rau củ, quả, lau nhà, nhổ cỏ ngoài vườn....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BE0A2F9-64BF-7264-2956-26DD1DDB6258}"/>
              </a:ext>
            </a:extLst>
          </p:cNvPr>
          <p:cNvSpPr txBox="1"/>
          <p:nvPr/>
        </p:nvSpPr>
        <p:spPr>
          <a:xfrm>
            <a:off x="4300801" y="1209686"/>
            <a:ext cx="8714318" cy="69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ctr">
              <a:lnSpc>
                <a:spcPct val="120000"/>
              </a:lnSpc>
            </a:pP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34  </a:t>
            </a:r>
            <a:r>
              <a:rPr 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 TOÀN LÀ BẠN</a:t>
            </a:r>
            <a:endParaRPr lang="en-US" sz="3200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51880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98666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9959</TotalTime>
  <Words>355</Words>
  <Application>Microsoft Office PowerPoint</Application>
  <PresentationFormat>Custom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Times New Roman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Lê Tuấn Minh</cp:lastModifiedBy>
  <cp:revision>1097</cp:revision>
  <dcterms:created xsi:type="dcterms:W3CDTF">2008-09-09T22:52:10Z</dcterms:created>
  <dcterms:modified xsi:type="dcterms:W3CDTF">2022-07-27T04:10:35Z</dcterms:modified>
</cp:coreProperties>
</file>