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311" r:id="rId2"/>
    <p:sldId id="315" r:id="rId3"/>
    <p:sldId id="289" r:id="rId4"/>
    <p:sldId id="320" r:id="rId5"/>
    <p:sldId id="306" r:id="rId6"/>
    <p:sldId id="317" r:id="rId7"/>
    <p:sldId id="285" r:id="rId8"/>
    <p:sldId id="290" r:id="rId9"/>
    <p:sldId id="323" r:id="rId10"/>
    <p:sldId id="298" r:id="rId11"/>
    <p:sldId id="307" r:id="rId12"/>
    <p:sldId id="293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549F"/>
    <a:srgbClr val="FFFAC2"/>
    <a:srgbClr val="F0C444"/>
    <a:srgbClr val="F18585"/>
    <a:srgbClr val="7FC438"/>
    <a:srgbClr val="BFE9F3"/>
    <a:srgbClr val="8B6442"/>
    <a:srgbClr val="9CEDFC"/>
    <a:srgbClr val="A0D36C"/>
    <a:srgbClr val="E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894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90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5A630-6F62-4CC8-BB66-A7F369C7D92D}" type="datetimeFigureOut">
              <a:rPr lang="en-US" smtClean="0"/>
              <a:t>29/4/2025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50A43-A467-4AFC-99CE-B08FC4CFFAD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/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68516" tIns="34258" rIns="68516" bIns="34258"/>
          <a:lstStyle/>
          <a:p>
            <a:fld id="{774B3276-3901-471F-8285-C92A8E75787C}" type="datetimeFigureOut">
              <a:rPr lang="en-US" smtClean="0"/>
              <a:t>29/4/2025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lIns="68516" tIns="34258" rIns="68516" bIns="3425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68516" tIns="34258" rIns="68516" bIns="34258"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29/4/2025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microsoft.com/office/2007/relationships/hdphoto" Target="../media/hdphoto5.wdp"/><Relationship Id="rId12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microsoft.com/office/2007/relationships/hdphoto" Target="../media/hdphoto9.wdp"/><Relationship Id="rId5" Type="http://schemas.microsoft.com/office/2007/relationships/hdphoto" Target="../media/hdphoto3.wdp"/><Relationship Id="rId10" Type="http://schemas.microsoft.com/office/2007/relationships/hdphoto" Target="../media/hdphoto8.wdp"/><Relationship Id="rId4" Type="http://schemas.openxmlformats.org/officeDocument/2006/relationships/image" Target="../media/image29.png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5" Type="http://schemas.microsoft.com/office/2007/relationships/hdphoto" Target="../media/hdphoto12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png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2400919" y="2719025"/>
            <a:ext cx="739016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  <a:endParaRPr lang="vi-VN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Khởi động tiết học - Bài 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2218055" y="5190579"/>
            <a:ext cx="8134350" cy="45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56370" y="575781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185" name="Group 184"/>
          <p:cNvGrpSpPr/>
          <p:nvPr/>
        </p:nvGrpSpPr>
        <p:grpSpPr>
          <a:xfrm>
            <a:off x="2791766" y="528414"/>
            <a:ext cx="6903947" cy="584093"/>
            <a:chOff x="1183343" y="1464304"/>
            <a:chExt cx="6903947" cy="584093"/>
          </a:xfrm>
        </p:grpSpPr>
        <p:sp>
          <p:nvSpPr>
            <p:cNvPr id="186" name="TextBox 185"/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187" name="Oval 186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79425" y="479106"/>
            <a:ext cx="6043642" cy="185538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nhặt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dẻ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rồi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như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sau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</a:rPr>
              <a:t>Cứ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đủ</a:t>
            </a:r>
            <a:r>
              <a:rPr lang="en-US" sz="2800" dirty="0">
                <a:solidFill>
                  <a:prstClr val="black"/>
                </a:solidFill>
              </a:rPr>
              <a:t> 100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1 </a:t>
            </a:r>
            <a:r>
              <a:rPr lang="en-US" sz="2800" dirty="0" err="1">
                <a:solidFill>
                  <a:prstClr val="black"/>
                </a:solidFill>
              </a:rPr>
              <a:t>giỏ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</a:rPr>
              <a:t>Cứ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đủ</a:t>
            </a:r>
            <a:r>
              <a:rPr lang="en-US" sz="2800" dirty="0">
                <a:solidFill>
                  <a:prstClr val="black"/>
                </a:solidFill>
              </a:rPr>
              <a:t> 10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1 </a:t>
            </a:r>
            <a:r>
              <a:rPr lang="en-US" sz="2800" dirty="0" err="1">
                <a:solidFill>
                  <a:prstClr val="black"/>
                </a:solidFill>
              </a:rPr>
              <a:t>túi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14000"/>
              </a:lnSpc>
            </a:pPr>
            <a:endParaRPr lang="x-none" dirty="0"/>
          </a:p>
        </p:txBody>
      </p:sp>
      <p:pic>
        <p:nvPicPr>
          <p:cNvPr id="70" name="Picture 2" descr="Hình ảnh Hạt Hạt Vẽ Tay Phim Hoạt Hình Vẽ Tay Phim Hoạt Hình, Quả Hạch, Món  ăn, Snack miễn phí tải tập tin PNG PSDComment và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000" y1="29083" x2="40000" y2="29083"/>
                        <a14:foregroundMark x1="39167" y1="26917" x2="39167" y2="26917"/>
                        <a14:foregroundMark x1="39167" y1="27500" x2="39167" y2="27500"/>
                        <a14:foregroundMark x1="38667" y1="27750" x2="44667" y2="26667"/>
                        <a14:foregroundMark x1="29167" y1="49250" x2="31333" y2="60417"/>
                        <a14:foregroundMark x1="40583" y1="76167" x2="40583" y2="76167"/>
                        <a14:foregroundMark x1="40583" y1="76167" x2="46583" y2="7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6515">
            <a:off x="6263181" y="4675299"/>
            <a:ext cx="623591" cy="62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825058" y="1833203"/>
            <a:ext cx="5820819" cy="2225811"/>
            <a:chOff x="825058" y="1833203"/>
            <a:chExt cx="5820819" cy="2225811"/>
          </a:xfrm>
        </p:grpSpPr>
        <p:grpSp>
          <p:nvGrpSpPr>
            <p:cNvPr id="29" name="Group 28"/>
            <p:cNvGrpSpPr/>
            <p:nvPr/>
          </p:nvGrpSpPr>
          <p:grpSpPr>
            <a:xfrm>
              <a:off x="854136" y="2356423"/>
              <a:ext cx="5791741" cy="1702591"/>
              <a:chOff x="1804534" y="3362525"/>
              <a:chExt cx="6370915" cy="187285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933" b="58296" l="6442" r="58896">
                            <a14:foregroundMark x1="17485" y1="51570" x2="30061" y2="54709"/>
                            <a14:foregroundMark x1="30061" y1="54709" x2="50920" y2="51121"/>
                            <a14:foregroundMark x1="50920" y1="50673" x2="52147" y2="51570"/>
                            <a14:foregroundMark x1="52147" y1="51570" x2="53374" y2="51570"/>
                            <a14:foregroundMark x1="16258" y1="51121" x2="15337" y2="51121"/>
                            <a14:foregroundMark x1="15337" y1="50673" x2="17791" y2="48879"/>
                            <a14:foregroundMark x1="51227" y1="5381" x2="51227" y2="5381"/>
                            <a14:foregroundMark x1="35583" y1="56054" x2="35583" y2="56054"/>
                            <a14:foregroundMark x1="35583" y1="56502" x2="31288" y2="55605"/>
                            <a14:foregroundMark x1="35583" y1="58296" x2="35583" y2="58296"/>
                          </a14:backgroundRemoval>
                        </a14:imgEffect>
                        <a14:imgEffect>
                          <a14:saturation sat="200000"/>
                        </a14:imgEffect>
                        <a14:imgEffect>
                          <a14:sharpenSoften amount="3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074" b="40359"/>
              <a:stretch>
                <a:fillRect/>
              </a:stretch>
            </p:blipFill>
            <p:spPr>
              <a:xfrm>
                <a:off x="1804534" y="3362525"/>
                <a:ext cx="2729463" cy="1689100"/>
              </a:xfrm>
              <a:prstGeom prst="rect">
                <a:avLst/>
              </a:prstGeom>
            </p:spPr>
          </p:pic>
          <p:grpSp>
            <p:nvGrpSpPr>
              <p:cNvPr id="27" name="Group 26"/>
              <p:cNvGrpSpPr/>
              <p:nvPr/>
            </p:nvGrpSpPr>
            <p:grpSpPr>
              <a:xfrm>
                <a:off x="6956005" y="4131892"/>
                <a:ext cx="1219444" cy="685951"/>
                <a:chOff x="5426516" y="4107225"/>
                <a:chExt cx="1219444" cy="685951"/>
              </a:xfrm>
            </p:grpSpPr>
            <p:pic>
              <p:nvPicPr>
                <p:cNvPr id="1026" name="Picture 2" descr="Hình ảnh Hạt Hạt Vẽ Tay Phim Hoạt Hình Vẽ Tay Phim Hoạt Hình, Quả Hạch, Món  ăn, Snack miễn phí tải tập tin PNG PSDComment và Vector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>
                              <a14:foregroundMark x1="40000" y1="29083" x2="40000" y2="29083"/>
                              <a14:foregroundMark x1="39167" y1="26917" x2="39167" y2="26917"/>
                              <a14:foregroundMark x1="39167" y1="27500" x2="39167" y2="27500"/>
                              <a14:foregroundMark x1="38667" y1="27750" x2="44667" y2="26667"/>
                              <a14:foregroundMark x1="29167" y1="49250" x2="31333" y2="60417"/>
                              <a14:foregroundMark x1="40583" y1="76167" x2="40583" y2="76167"/>
                              <a14:foregroundMark x1="40583" y1="76167" x2="46583" y2="772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426516" y="4107225"/>
                  <a:ext cx="685950" cy="685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2" descr="Hình ảnh Hạt Hạt Vẽ Tay Phim Hoạt Hình Vẽ Tay Phim Hoạt Hình, Quả Hạch, Món  ăn, Snack miễn phí tải tập tin PNG PSDComment và Vector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>
                              <a14:foregroundMark x1="40000" y1="29083" x2="40000" y2="29083"/>
                              <a14:foregroundMark x1="39167" y1="26917" x2="39167" y2="26917"/>
                              <a14:foregroundMark x1="39167" y1="27500" x2="39167" y2="27500"/>
                              <a14:foregroundMark x1="38667" y1="27750" x2="44667" y2="26667"/>
                              <a14:foregroundMark x1="29167" y1="49250" x2="31333" y2="60417"/>
                              <a14:foregroundMark x1="40583" y1="76167" x2="40583" y2="76167"/>
                              <a14:foregroundMark x1="40583" y1="76167" x2="46583" y2="772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960010" y="4107226"/>
                  <a:ext cx="685950" cy="685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8" name="Group 27"/>
              <p:cNvGrpSpPr/>
              <p:nvPr/>
            </p:nvGrpSpPr>
            <p:grpSpPr>
              <a:xfrm>
                <a:off x="4156497" y="3471725"/>
                <a:ext cx="2838887" cy="1763650"/>
                <a:chOff x="4156497" y="3471725"/>
                <a:chExt cx="2838887" cy="1763650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aturation sat="200000"/>
                          </a14:imgEffect>
                          <a14:imgEffect>
                            <a14:sharpenSoften amount="5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56497" y="3495475"/>
                  <a:ext cx="1079500" cy="1739900"/>
                </a:xfrm>
                <a:prstGeom prst="rect">
                  <a:avLst/>
                </a:prstGeom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aturation sat="200000"/>
                          </a14:imgEffect>
                          <a14:imgEffect>
                            <a14:sharpenSoften amount="5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16500" y="3483600"/>
                  <a:ext cx="1079500" cy="1739900"/>
                </a:xfrm>
                <a:prstGeom prst="rect">
                  <a:avLst/>
                </a:prstGeom>
              </p:spPr>
            </p:pic>
            <p:pic>
              <p:nvPicPr>
                <p:cNvPr id="56" name="Picture 55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aturation sat="200000"/>
                          </a14:imgEffect>
                          <a14:imgEffect>
                            <a14:sharpenSoften amount="5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5884" y="3471725"/>
                  <a:ext cx="1079500" cy="1739900"/>
                </a:xfrm>
                <a:prstGeom prst="rect">
                  <a:avLst/>
                </a:prstGeom>
              </p:spPr>
            </p:pic>
          </p:grpSp>
        </p:grpSp>
        <p:sp>
          <p:nvSpPr>
            <p:cNvPr id="31" name="TextBox 30"/>
            <p:cNvSpPr txBox="1"/>
            <p:nvPr/>
          </p:nvSpPr>
          <p:spPr>
            <a:xfrm>
              <a:off x="825058" y="1833203"/>
              <a:ext cx="21643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/>
                <a:t>a) Hôm qua: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54136" y="3952411"/>
            <a:ext cx="6015297" cy="2442777"/>
            <a:chOff x="854136" y="4153579"/>
            <a:chExt cx="6015297" cy="2442777"/>
          </a:xfrm>
        </p:grpSpPr>
        <p:grpSp>
          <p:nvGrpSpPr>
            <p:cNvPr id="30" name="Group 29"/>
            <p:cNvGrpSpPr/>
            <p:nvPr/>
          </p:nvGrpSpPr>
          <p:grpSpPr>
            <a:xfrm>
              <a:off x="931388" y="4905263"/>
              <a:ext cx="5938045" cy="1691093"/>
              <a:chOff x="931388" y="4941839"/>
              <a:chExt cx="5938045" cy="1691093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931388" y="4951931"/>
                <a:ext cx="5938045" cy="1681001"/>
                <a:chOff x="1643598" y="3362525"/>
                <a:chExt cx="6531851" cy="1849100"/>
              </a:xfrm>
            </p:grpSpPr>
            <p:pic>
              <p:nvPicPr>
                <p:cNvPr id="60" name="Picture 59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4933" b="58296" l="6442" r="58896">
                              <a14:foregroundMark x1="17485" y1="51570" x2="30061" y2="54709"/>
                              <a14:foregroundMark x1="30061" y1="54709" x2="50920" y2="51121"/>
                              <a14:foregroundMark x1="50920" y1="50673" x2="52147" y2="51570"/>
                              <a14:foregroundMark x1="52147" y1="51570" x2="53374" y2="51570"/>
                              <a14:foregroundMark x1="16258" y1="51121" x2="15337" y2="51121"/>
                              <a14:foregroundMark x1="15337" y1="50673" x2="17791" y2="48879"/>
                              <a14:foregroundMark x1="51227" y1="5381" x2="51227" y2="5381"/>
                              <a14:foregroundMark x1="35583" y1="56054" x2="35583" y2="56054"/>
                              <a14:foregroundMark x1="35583" y1="56502" x2="31288" y2="55605"/>
                              <a14:foregroundMark x1="35583" y1="58296" x2="35583" y2="58296"/>
                            </a14:backgroundRemoval>
                          </a14:imgEffect>
                          <a14:imgEffect>
                            <a14:saturation sat="200000"/>
                          </a14:imgEffect>
                          <a14:imgEffect>
                            <a14:sharpenSoften amount="38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4074" b="40359"/>
                <a:stretch>
                  <a:fillRect/>
                </a:stretch>
              </p:blipFill>
              <p:spPr>
                <a:xfrm>
                  <a:off x="1643598" y="3362525"/>
                  <a:ext cx="2729464" cy="1689100"/>
                </a:xfrm>
                <a:prstGeom prst="rect">
                  <a:avLst/>
                </a:prstGeom>
              </p:spPr>
            </p:pic>
            <p:grpSp>
              <p:nvGrpSpPr>
                <p:cNvPr id="61" name="Group 60"/>
                <p:cNvGrpSpPr/>
                <p:nvPr/>
              </p:nvGrpSpPr>
              <p:grpSpPr>
                <a:xfrm>
                  <a:off x="6956005" y="4131892"/>
                  <a:ext cx="1219444" cy="685951"/>
                  <a:chOff x="5426516" y="4107225"/>
                  <a:chExt cx="1219444" cy="685951"/>
                </a:xfrm>
              </p:grpSpPr>
              <p:pic>
                <p:nvPicPr>
                  <p:cNvPr id="66" name="Picture 2" descr="Hình ảnh Hạt Hạt Vẽ Tay Phim Hoạt Hình Vẽ Tay Phim Hoạt Hình, Quả Hạch, Món  ăn, Snack miễn phí tải tập tin PNG PSDComment và Vector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ackgroundRemoval t="10000" b="90000" l="10000" r="90000">
                                <a14:foregroundMark x1="40000" y1="29083" x2="40000" y2="29083"/>
                                <a14:foregroundMark x1="39167" y1="26917" x2="39167" y2="26917"/>
                                <a14:foregroundMark x1="39167" y1="27500" x2="39167" y2="27500"/>
                                <a14:foregroundMark x1="38667" y1="27750" x2="44667" y2="26667"/>
                                <a14:foregroundMark x1="29167" y1="49250" x2="31333" y2="60417"/>
                                <a14:foregroundMark x1="40583" y1="76167" x2="40583" y2="76167"/>
                                <a14:foregroundMark x1="40583" y1="76167" x2="46583" y2="7725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206515">
                    <a:off x="5426516" y="4107225"/>
                    <a:ext cx="685950" cy="68595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7" name="Picture 2" descr="Hình ảnh Hạt Hạt Vẽ Tay Phim Hoạt Hình Vẽ Tay Phim Hoạt Hình, Quả Hạch, Món  ăn, Snack miễn phí tải tập tin PNG PSDComment và Vector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ackgroundRemoval t="10000" b="90000" l="10000" r="90000">
                                <a14:foregroundMark x1="40000" y1="29083" x2="40000" y2="29083"/>
                                <a14:foregroundMark x1="39167" y1="26917" x2="39167" y2="26917"/>
                                <a14:foregroundMark x1="39167" y1="27500" x2="39167" y2="27500"/>
                                <a14:foregroundMark x1="38667" y1="27750" x2="44667" y2="26667"/>
                                <a14:foregroundMark x1="29167" y1="49250" x2="31333" y2="60417"/>
                                <a14:foregroundMark x1="40583" y1="76167" x2="40583" y2="76167"/>
                                <a14:foregroundMark x1="40583" y1="76167" x2="46583" y2="7725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206515">
                    <a:off x="5960010" y="4107226"/>
                    <a:ext cx="685950" cy="68595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65" name="Picture 64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aturation sat="200000"/>
                          </a14:imgEffect>
                          <a14:imgEffect>
                            <a14:sharpenSoften amount="5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5884" y="3471725"/>
                  <a:ext cx="1079499" cy="1739900"/>
                </a:xfrm>
                <a:prstGeom prst="rect">
                  <a:avLst/>
                </a:prstGeom>
              </p:spPr>
            </p:pic>
          </p:grpSp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933" b="58296" l="6442" r="58896">
                            <a14:foregroundMark x1="17485" y1="51570" x2="30061" y2="54709"/>
                            <a14:foregroundMark x1="30061" y1="54709" x2="50920" y2="51121"/>
                            <a14:foregroundMark x1="50920" y1="50673" x2="52147" y2="51570"/>
                            <a14:foregroundMark x1="52147" y1="51570" x2="53374" y2="51570"/>
                            <a14:foregroundMark x1="16258" y1="51121" x2="15337" y2="51121"/>
                            <a14:foregroundMark x1="15337" y1="50673" x2="17791" y2="48879"/>
                            <a14:foregroundMark x1="51227" y1="5381" x2="51227" y2="5381"/>
                            <a14:foregroundMark x1="35583" y1="56054" x2="35583" y2="56054"/>
                            <a14:foregroundMark x1="35583" y1="56502" x2="31288" y2="55605"/>
                            <a14:foregroundMark x1="35583" y1="58296" x2="35583" y2="58296"/>
                          </a14:backgroundRemoval>
                        </a14:imgEffect>
                        <a14:imgEffect>
                          <a14:saturation sat="200000"/>
                        </a14:imgEffect>
                        <a14:imgEffect>
                          <a14:sharpenSoften amount="3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074" b="40359"/>
              <a:stretch>
                <a:fillRect/>
              </a:stretch>
            </p:blipFill>
            <p:spPr>
              <a:xfrm>
                <a:off x="2783528" y="4941839"/>
                <a:ext cx="2481330" cy="1535546"/>
              </a:xfrm>
              <a:prstGeom prst="rect">
                <a:avLst/>
              </a:prstGeom>
            </p:spPr>
          </p:pic>
        </p:grpSp>
        <p:sp>
          <p:nvSpPr>
            <p:cNvPr id="73" name="TextBox 72"/>
            <p:cNvSpPr txBox="1"/>
            <p:nvPr/>
          </p:nvSpPr>
          <p:spPr>
            <a:xfrm>
              <a:off x="854136" y="4153579"/>
              <a:ext cx="21435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/>
                <a:t>b) Hôm nay: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6728995" y="2486362"/>
            <a:ext cx="4502214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800" dirty="0"/>
              <a:t>Hôm qua sóc nhặt được </a:t>
            </a:r>
            <a:r>
              <a:rPr lang="x-none" sz="2800" dirty="0">
                <a:solidFill>
                  <a:srgbClr val="FF0000"/>
                </a:solidFill>
              </a:rPr>
              <a:t>132</a:t>
            </a:r>
            <a:r>
              <a:rPr lang="x-none" sz="2800" dirty="0"/>
              <a:t> hạt dẻ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6880429" y="4733207"/>
            <a:ext cx="4502214" cy="1379414"/>
            <a:chOff x="6867035" y="4989820"/>
            <a:chExt cx="4502214" cy="1379414"/>
          </a:xfrm>
        </p:grpSpPr>
        <p:sp>
          <p:nvSpPr>
            <p:cNvPr id="76" name="TextBox 75"/>
            <p:cNvSpPr txBox="1"/>
            <p:nvPr/>
          </p:nvSpPr>
          <p:spPr>
            <a:xfrm>
              <a:off x="6867035" y="4989820"/>
              <a:ext cx="4502214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x-none" sz="2800" dirty="0"/>
                <a:t>Hôm nay sóc nhặt được </a:t>
              </a:r>
              <a:r>
                <a:rPr lang="x-none" sz="2800" dirty="0">
                  <a:solidFill>
                    <a:schemeClr val="bg1"/>
                  </a:solidFill>
                </a:rPr>
                <a:t>213</a:t>
              </a:r>
              <a:r>
                <a:rPr lang="x-none" sz="2800" dirty="0"/>
                <a:t> hạt dẻ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7803592" y="5692578"/>
              <a:ext cx="1089761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924380" y="5527846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8072" y="495979"/>
            <a:ext cx="88202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800" dirty="0"/>
              <a:t>c) Nếu ngày mai sóc có 310 hạt dẻ thì sóc cần bao nhiêu giỏ và bao nhiêu túi để cất giữ hết số hạt dẻ đó?</a:t>
            </a:r>
          </a:p>
        </p:txBody>
      </p:sp>
      <p:sp>
        <p:nvSpPr>
          <p:cNvPr id="3" name="Rectangle 2"/>
          <p:cNvSpPr/>
          <p:nvPr/>
        </p:nvSpPr>
        <p:spPr>
          <a:xfrm>
            <a:off x="3030736" y="2021044"/>
            <a:ext cx="5416868" cy="923330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/>
            <a:r>
              <a:rPr lang="x-none" sz="5400" dirty="0">
                <a:solidFill>
                  <a:prstClr val="black"/>
                </a:solidFill>
              </a:rPr>
              <a:t>310 =  </a:t>
            </a:r>
            <a:r>
              <a:rPr lang="x-none" sz="5400" dirty="0">
                <a:solidFill>
                  <a:srgbClr val="FF0000"/>
                </a:solidFill>
              </a:rPr>
              <a:t>300  +  10</a:t>
            </a:r>
            <a:endParaRPr lang="x-none" sz="3600" dirty="0"/>
          </a:p>
        </p:txBody>
      </p:sp>
      <p:sp>
        <p:nvSpPr>
          <p:cNvPr id="4" name="Rectangle 3"/>
          <p:cNvSpPr/>
          <p:nvPr/>
        </p:nvSpPr>
        <p:spPr>
          <a:xfrm>
            <a:off x="5062628" y="2150782"/>
            <a:ext cx="3329453" cy="663854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>
            <a:fillRect/>
          </a:stretch>
        </p:blipFill>
        <p:spPr>
          <a:xfrm>
            <a:off x="4827036" y="2944374"/>
            <a:ext cx="2050686" cy="12690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9" b="89051" l="9412" r="92941">
                        <a14:foregroundMark x1="15294" y1="75182" x2="60000" y2="76642"/>
                        <a14:foregroundMark x1="60000" y1="76642" x2="84706" y2="72993"/>
                        <a14:foregroundMark x1="84706" y1="72263" x2="92941" y2="70073"/>
                        <a14:foregroundMark x1="92941" y1="69343" x2="92941" y2="56204"/>
                        <a14:foregroundMark x1="32941" y1="68613" x2="15294" y2="64964"/>
                        <a14:foregroundMark x1="15294" y1="64964" x2="10588" y2="71533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718" y="2814636"/>
            <a:ext cx="981363" cy="15817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>
            <a:fillRect/>
          </a:stretch>
        </p:blipFill>
        <p:spPr>
          <a:xfrm>
            <a:off x="3801252" y="4035241"/>
            <a:ext cx="2050686" cy="12690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>
            <a:fillRect/>
          </a:stretch>
        </p:blipFill>
        <p:spPr>
          <a:xfrm>
            <a:off x="5850714" y="4035241"/>
            <a:ext cx="2050686" cy="126904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88219" y="5465377"/>
            <a:ext cx="10835017" cy="676656"/>
            <a:chOff x="678491" y="5410513"/>
            <a:chExt cx="10835017" cy="676656"/>
          </a:xfrm>
        </p:grpSpPr>
        <p:sp>
          <p:nvSpPr>
            <p:cNvPr id="9" name="TextBox 8"/>
            <p:cNvSpPr txBox="1"/>
            <p:nvPr/>
          </p:nvSpPr>
          <p:spPr>
            <a:xfrm>
              <a:off x="678491" y="5487231"/>
              <a:ext cx="10835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>
                  <a:sym typeface="Wingdings" panose="05000000000000000000" pitchFamily="2" charset="2"/>
                </a:rPr>
                <a:t> Nếu có 310 hạt dẻ sóc cần            giỏ và            túi để cất giữ.</a:t>
              </a:r>
              <a:endParaRPr lang="x-none" sz="2800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609108" y="5410513"/>
              <a:ext cx="900629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7733040" y="5410513"/>
              <a:ext cx="900629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883573" y="5509213"/>
            <a:ext cx="819017" cy="587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56262" y="5509213"/>
            <a:ext cx="819017" cy="587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0228" y="349332"/>
            <a:ext cx="11116051" cy="154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901" t="21686" r="17029" b="22128"/>
          <a:stretch>
            <a:fillRect/>
          </a:stretch>
        </p:blipFill>
        <p:spPr>
          <a:xfrm>
            <a:off x="733779" y="1896532"/>
            <a:ext cx="9719732" cy="4018845"/>
          </a:xfrm>
          <a:prstGeom prst="ellipse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 l="-157"/>
          <a:stretch>
            <a:fillRect/>
          </a:stretch>
        </p:blipFill>
        <p:spPr>
          <a:xfrm>
            <a:off x="4616449" y="23177"/>
            <a:ext cx="7640955" cy="6857365"/>
          </a:xfrm>
          <a:prstGeom prst="rect">
            <a:avLst/>
          </a:prstGeom>
        </p:spPr>
      </p:pic>
      <p:pic>
        <p:nvPicPr>
          <p:cNvPr id="5" name="Picture 4" descr="z4762086710975_e57112d98806d8ab8a3215668e108e3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851" y="-307975"/>
            <a:ext cx="2879726" cy="245173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04775" y="774700"/>
            <a:ext cx="2114550" cy="52322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55=…</a:t>
            </a:r>
          </a:p>
        </p:txBody>
      </p:sp>
      <p:pic>
        <p:nvPicPr>
          <p:cNvPr id="8" name="Picture 7" descr="z4762086710975_e57112d98806d8ab8a3215668e108e3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884" y="3926225"/>
            <a:ext cx="2679700" cy="2597150"/>
          </a:xfrm>
          <a:prstGeom prst="rect">
            <a:avLst/>
          </a:prstGeom>
        </p:spPr>
      </p:pic>
      <p:sp>
        <p:nvSpPr>
          <p:cNvPr id="20" name="Text Box 19"/>
          <p:cNvSpPr txBox="1"/>
          <p:nvPr/>
        </p:nvSpPr>
        <p:spPr>
          <a:xfrm>
            <a:off x="824005" y="5224800"/>
            <a:ext cx="1612900" cy="52322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99=…</a:t>
            </a:r>
          </a:p>
        </p:txBody>
      </p:sp>
      <p:pic>
        <p:nvPicPr>
          <p:cNvPr id="26" name="Picture 25" descr="z4762086710975_e57112d98806d8ab8a3215668e108e3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487" y="1860232"/>
            <a:ext cx="2847339" cy="2440305"/>
          </a:xfrm>
          <a:prstGeom prst="rect">
            <a:avLst/>
          </a:prstGeom>
        </p:spPr>
      </p:pic>
      <p:sp>
        <p:nvSpPr>
          <p:cNvPr id="27" name="Text Box 26"/>
          <p:cNvSpPr txBox="1"/>
          <p:nvPr/>
        </p:nvSpPr>
        <p:spPr>
          <a:xfrm>
            <a:off x="675480" y="3068023"/>
            <a:ext cx="1847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83 =…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6954837" y="3104198"/>
            <a:ext cx="645795" cy="583565"/>
          </a:xfrm>
          <a:prstGeom prst="rect">
            <a:avLst/>
          </a:prstGeom>
          <a:solidFill>
            <a:schemeClr val="accent3">
              <a:lumMod val="60000"/>
              <a:lumOff val="40000"/>
              <a:alpha val="0"/>
            </a:schemeClr>
          </a:solidFill>
          <a:scene3d>
            <a:camera prst="orthographicFront"/>
            <a:lightRig rig="chilly" dir="t">
              <a:rot lat="0" lon="0" rev="0"/>
            </a:lightRig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7791132" y="3926225"/>
            <a:ext cx="645795" cy="583565"/>
          </a:xfrm>
          <a:prstGeom prst="rect">
            <a:avLst/>
          </a:prstGeom>
          <a:solidFill>
            <a:schemeClr val="accent3">
              <a:lumMod val="60000"/>
              <a:lumOff val="40000"/>
              <a:alpha val="0"/>
            </a:schemeClr>
          </a:solidFill>
          <a:scene3d>
            <a:camera prst="orthographicFront"/>
            <a:lightRig rig="chilly" dir="t">
              <a:rot lat="0" lon="0" rev="0"/>
            </a:lightRig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10150792" y="3646487"/>
            <a:ext cx="843915" cy="583565"/>
          </a:xfrm>
          <a:prstGeom prst="rect">
            <a:avLst/>
          </a:prstGeom>
          <a:solidFill>
            <a:schemeClr val="accent3">
              <a:lumMod val="60000"/>
              <a:lumOff val="40000"/>
              <a:alpha val="0"/>
            </a:schemeClr>
          </a:solidFill>
          <a:scene3d>
            <a:camera prst="orthographicFront"/>
            <a:lightRig rig="chilly" dir="t">
              <a:rot lat="0" lon="0" rev="0"/>
            </a:lightRig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27"/>
          <p:cNvSpPr txBox="1"/>
          <p:nvPr/>
        </p:nvSpPr>
        <p:spPr>
          <a:xfrm>
            <a:off x="8244205" y="5013006"/>
            <a:ext cx="842645" cy="583565"/>
          </a:xfrm>
          <a:prstGeom prst="rect">
            <a:avLst/>
          </a:prstGeom>
          <a:solidFill>
            <a:schemeClr val="accent3">
              <a:lumMod val="60000"/>
              <a:lumOff val="40000"/>
              <a:alpha val="0"/>
            </a:schemeClr>
          </a:solidFill>
          <a:scene3d>
            <a:camera prst="orthographicFront"/>
            <a:lightRig rig="chilly" dir="t">
              <a:rot lat="0" lon="0" rev="0"/>
            </a:lightRig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32"/>
          <p:cNvSpPr txBox="1"/>
          <p:nvPr/>
        </p:nvSpPr>
        <p:spPr>
          <a:xfrm>
            <a:off x="10572749" y="5013007"/>
            <a:ext cx="645795" cy="583565"/>
          </a:xfrm>
          <a:prstGeom prst="rect">
            <a:avLst/>
          </a:prstGeom>
          <a:solidFill>
            <a:schemeClr val="accent3">
              <a:lumMod val="60000"/>
              <a:lumOff val="40000"/>
              <a:alpha val="0"/>
            </a:schemeClr>
          </a:solidFill>
          <a:scene3d>
            <a:camera prst="orthographicFront"/>
            <a:lightRig rig="chilly" dir="t">
              <a:rot lat="0" lon="0" rev="0"/>
            </a:lightRig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pic>
        <p:nvPicPr>
          <p:cNvPr id="40" name="Video-dong-ho-dem-nguoc-30-giay-trong-powerpoint-www_tiengdong_com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09850" y="5572760"/>
            <a:ext cx="1522095" cy="116903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747135 0.387222 " pathEditMode="relative" ptsTypes="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278 L 0.43568 0.4696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6" y="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97396 -0.0301852 " pathEditMode="relative" rAng="0" ptsTypes="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00" y="-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64" fill="hold" display="1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9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7" grpId="0" bldLvl="0" animBg="1"/>
      <p:bldP spid="20" grpId="0" bldLvl="0" animBg="1"/>
      <p:bldP spid="27" grpId="0" bldLvl="0" animBg="1"/>
      <p:bldP spid="30" grpId="0" bldLvl="0" animBg="1"/>
      <p:bldP spid="29" grpId="0" bldLvl="0" animBg="1"/>
      <p:bldP spid="23" grpId="0" bldLvl="0" animBg="1"/>
      <p:bldP spid="28" grpId="0" bldLvl="0" animBg="1"/>
      <p:bldP spid="3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59398" y="1178540"/>
            <a:ext cx="9082144" cy="4931126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9" name="Group 8"/>
          <p:cNvGrpSpPr/>
          <p:nvPr/>
        </p:nvGrpSpPr>
        <p:grpSpPr>
          <a:xfrm>
            <a:off x="1186212" y="1766279"/>
            <a:ext cx="4125910" cy="1614173"/>
            <a:chOff x="1663812" y="2307892"/>
            <a:chExt cx="3409843" cy="1334027"/>
          </a:xfrm>
        </p:grpSpPr>
        <p:grpSp>
          <p:nvGrpSpPr>
            <p:cNvPr id="63" name="Group 62"/>
            <p:cNvGrpSpPr/>
            <p:nvPr/>
          </p:nvGrpSpPr>
          <p:grpSpPr>
            <a:xfrm>
              <a:off x="3387390" y="26210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3615725" y="261677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663812" y="2307892"/>
              <a:ext cx="1329941" cy="1329941"/>
              <a:chOff x="1005444" y="2289604"/>
              <a:chExt cx="1329941" cy="1329941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93" name="Group 92"/>
            <p:cNvGrpSpPr/>
            <p:nvPr/>
          </p:nvGrpSpPr>
          <p:grpSpPr>
            <a:xfrm>
              <a:off x="3819837" y="261889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5" name="Rectangle 104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4036297" y="261466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5" name="Rectangle 94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/>
            <p:cNvGrpSpPr/>
            <p:nvPr/>
          </p:nvGrpSpPr>
          <p:grpSpPr>
            <a:xfrm>
              <a:off x="4991696" y="3097224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143" name="Rectangle 142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1043631" y="3935035"/>
            <a:ext cx="59084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800" dirty="0"/>
              <a:t>Số 345 gồm </a:t>
            </a:r>
          </a:p>
          <a:p>
            <a:pPr algn="ctr">
              <a:lnSpc>
                <a:spcPct val="150000"/>
              </a:lnSpc>
            </a:pPr>
            <a:r>
              <a:rPr lang="x-none" sz="2800" dirty="0"/>
              <a:t>3 trăm, 4 chục, 5 đơn vị </a:t>
            </a:r>
          </a:p>
          <a:p>
            <a:pPr algn="ctr">
              <a:lnSpc>
                <a:spcPct val="150000"/>
              </a:lnSpc>
            </a:pPr>
            <a:r>
              <a:rPr lang="x-none" sz="2800" dirty="0"/>
              <a:t>Ta viết: 345 = 300 + 40 + 5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Rectangle 320"/>
          <p:cNvSpPr/>
          <p:nvPr/>
        </p:nvSpPr>
        <p:spPr>
          <a:xfrm>
            <a:off x="4071529" y="1263803"/>
            <a:ext cx="5218176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9" name="TextBox 398"/>
          <p:cNvSpPr txBox="1"/>
          <p:nvPr/>
        </p:nvSpPr>
        <p:spPr>
          <a:xfrm>
            <a:off x="4652658" y="3623014"/>
            <a:ext cx="4055918" cy="1951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800" dirty="0"/>
              <a:t>Số 408 gồm </a:t>
            </a:r>
          </a:p>
          <a:p>
            <a:pPr algn="ctr">
              <a:lnSpc>
                <a:spcPct val="150000"/>
              </a:lnSpc>
            </a:pPr>
            <a:r>
              <a:rPr lang="x-none" sz="2800" dirty="0"/>
              <a:t>4 trăm, 0 chục, 8 đơn vị </a:t>
            </a:r>
          </a:p>
          <a:p>
            <a:pPr algn="ctr">
              <a:lnSpc>
                <a:spcPct val="150000"/>
              </a:lnSpc>
            </a:pPr>
            <a:r>
              <a:rPr lang="x-none" sz="2800" dirty="0"/>
              <a:t>Ta viết: 408 = 400 + 8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768475" y="1102659"/>
            <a:ext cx="4595595" cy="1973166"/>
            <a:chOff x="6662086" y="2113339"/>
            <a:chExt cx="3780611" cy="1380458"/>
          </a:xfrm>
        </p:grpSpPr>
        <p:grpSp>
          <p:nvGrpSpPr>
            <p:cNvPr id="325" name="Group 324"/>
            <p:cNvGrpSpPr/>
            <p:nvPr/>
          </p:nvGrpSpPr>
          <p:grpSpPr>
            <a:xfrm>
              <a:off x="6662086" y="2141985"/>
              <a:ext cx="1472581" cy="1325083"/>
              <a:chOff x="1068311" y="2501709"/>
              <a:chExt cx="1217009" cy="1095110"/>
            </a:xfrm>
          </p:grpSpPr>
          <p:pic>
            <p:nvPicPr>
              <p:cNvPr id="376" name="Picture 3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311" y="2501709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377" name="Picture 3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179" y="2571678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327" name="Group 326"/>
            <p:cNvGrpSpPr/>
            <p:nvPr/>
          </p:nvGrpSpPr>
          <p:grpSpPr>
            <a:xfrm>
              <a:off x="10343527" y="2505549"/>
              <a:ext cx="99170" cy="988248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358" name="Rectangle 357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Rectangle 358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Rectangle 359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Rectangle 360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Rectangle 361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Rectangle 362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Rectangle 363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Rectangle 364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00" name="Picture 39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5524" y="2113339"/>
              <a:ext cx="1240421" cy="1240421"/>
            </a:xfrm>
            <a:prstGeom prst="rect">
              <a:avLst/>
            </a:prstGeom>
          </p:spPr>
        </p:pic>
      </p:grpSp>
      <p:pic>
        <p:nvPicPr>
          <p:cNvPr id="138" name="Picture 1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640" y="1406357"/>
            <a:ext cx="1647764" cy="1647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0" animBg="1"/>
      <p:bldP spid="399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0409" y="1051560"/>
            <a:ext cx="9490221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96" name="Group 95"/>
          <p:cNvGrpSpPr/>
          <p:nvPr/>
        </p:nvGrpSpPr>
        <p:grpSpPr>
          <a:xfrm>
            <a:off x="2728202" y="1652389"/>
            <a:ext cx="6674634" cy="1776611"/>
            <a:chOff x="2239093" y="1733012"/>
            <a:chExt cx="6674634" cy="1776611"/>
          </a:xfrm>
        </p:grpSpPr>
        <p:grpSp>
          <p:nvGrpSpPr>
            <p:cNvPr id="4" name="Group 3"/>
            <p:cNvGrpSpPr/>
            <p:nvPr/>
          </p:nvGrpSpPr>
          <p:grpSpPr>
            <a:xfrm>
              <a:off x="7381163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0" name="Rectangle 69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7685078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0" name="Rectangle 59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239093" y="1733012"/>
              <a:ext cx="1770152" cy="1770152"/>
              <a:chOff x="1005444" y="2289604"/>
              <a:chExt cx="1329941" cy="1329941"/>
            </a:xfrm>
          </p:grpSpPr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7956750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7" name="Rectangle 46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8244859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7" name="Rectangle 36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8516531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7" name="Rectangle 26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8804640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7" name="Rectangle 16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4525486" y="1733012"/>
              <a:ext cx="1770152" cy="1770152"/>
              <a:chOff x="1005444" y="2289604"/>
              <a:chExt cx="1329941" cy="1329941"/>
            </a:xfrm>
          </p:grpSpPr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85" name="Group 84"/>
            <p:cNvGrpSpPr/>
            <p:nvPr/>
          </p:nvGrpSpPr>
          <p:grpSpPr>
            <a:xfrm>
              <a:off x="7050725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86" name="Rectangle 85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7" name="TextBox 96"/>
          <p:cNvSpPr txBox="1"/>
          <p:nvPr/>
        </p:nvSpPr>
        <p:spPr>
          <a:xfrm>
            <a:off x="4191842" y="3642004"/>
            <a:ext cx="4055919" cy="1951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800" dirty="0"/>
              <a:t>Số 670 gồm </a:t>
            </a:r>
          </a:p>
          <a:p>
            <a:pPr algn="ctr">
              <a:lnSpc>
                <a:spcPct val="150000"/>
              </a:lnSpc>
            </a:pPr>
            <a:r>
              <a:rPr lang="x-none" sz="2800" dirty="0"/>
              <a:t>6 trăm, 7 chục, 0 đơn vị </a:t>
            </a:r>
          </a:p>
          <a:p>
            <a:pPr algn="ctr">
              <a:lnSpc>
                <a:spcPct val="150000"/>
              </a:lnSpc>
            </a:pPr>
            <a:r>
              <a:rPr lang="x-none" sz="2800" dirty="0"/>
              <a:t>Ta viết: 670 = 600 + 70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-247997" y="632953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3069951" y="2362965"/>
            <a:ext cx="6517204" cy="992569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HOẠT ĐỘNG   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67966" y="254094"/>
            <a:ext cx="8287714" cy="570588"/>
            <a:chOff x="1183343" y="1464304"/>
            <a:chExt cx="8287714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tổng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0" r="2267"/>
          <a:stretch>
            <a:fillRect/>
          </a:stretch>
        </p:blipFill>
        <p:spPr>
          <a:xfrm>
            <a:off x="1180406" y="1107084"/>
            <a:ext cx="9975274" cy="5449455"/>
          </a:xfrm>
          <a:prstGeom prst="rect">
            <a:avLst/>
          </a:prstGeom>
          <a:ln w="38100">
            <a:noFill/>
          </a:ln>
        </p:spPr>
      </p:pic>
      <p:sp>
        <p:nvSpPr>
          <p:cNvPr id="21" name="Arc 20"/>
          <p:cNvSpPr/>
          <p:nvPr/>
        </p:nvSpPr>
        <p:spPr>
          <a:xfrm rot="17622605" flipH="1">
            <a:off x="3283889" y="1978089"/>
            <a:ext cx="2669042" cy="3359020"/>
          </a:xfrm>
          <a:prstGeom prst="arc">
            <a:avLst>
              <a:gd name="adj1" fmla="val 16200000"/>
              <a:gd name="adj2" fmla="val 97297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Arc 40"/>
          <p:cNvSpPr/>
          <p:nvPr/>
        </p:nvSpPr>
        <p:spPr>
          <a:xfrm rot="3977395" flipH="1" flipV="1">
            <a:off x="3724669" y="2945743"/>
            <a:ext cx="2669042" cy="3359020"/>
          </a:xfrm>
          <a:prstGeom prst="arc">
            <a:avLst>
              <a:gd name="adj1" fmla="val 17093142"/>
              <a:gd name="adj2" fmla="val 20611286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Freeform 21"/>
          <p:cNvSpPr/>
          <p:nvPr/>
        </p:nvSpPr>
        <p:spPr>
          <a:xfrm>
            <a:off x="7949682" y="1791478"/>
            <a:ext cx="1847461" cy="2500604"/>
          </a:xfrm>
          <a:custGeom>
            <a:avLst/>
            <a:gdLst>
              <a:gd name="connsiteX0" fmla="*/ 0 w 1847461"/>
              <a:gd name="connsiteY0" fmla="*/ 0 h 2500604"/>
              <a:gd name="connsiteX1" fmla="*/ 1847461 w 1847461"/>
              <a:gd name="connsiteY1" fmla="*/ 2500604 h 250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47461" h="2500604">
                <a:moveTo>
                  <a:pt x="0" y="0"/>
                </a:moveTo>
                <a:lnTo>
                  <a:pt x="1847461" y="2500604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Freeform 22"/>
          <p:cNvSpPr/>
          <p:nvPr/>
        </p:nvSpPr>
        <p:spPr>
          <a:xfrm flipV="1">
            <a:off x="8024328" y="3676259"/>
            <a:ext cx="1182851" cy="2444619"/>
          </a:xfrm>
          <a:custGeom>
            <a:avLst/>
            <a:gdLst>
              <a:gd name="connsiteX0" fmla="*/ 0 w 1306285"/>
              <a:gd name="connsiteY0" fmla="*/ 1063690 h 1063690"/>
              <a:gd name="connsiteX1" fmla="*/ 1306285 w 1306285"/>
              <a:gd name="connsiteY1" fmla="*/ 0 h 10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06285" h="1063690">
                <a:moveTo>
                  <a:pt x="0" y="1063690"/>
                </a:moveTo>
                <a:lnTo>
                  <a:pt x="1306285" y="0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Freeform 23"/>
          <p:cNvSpPr/>
          <p:nvPr/>
        </p:nvSpPr>
        <p:spPr>
          <a:xfrm>
            <a:off x="7725747" y="2948472"/>
            <a:ext cx="1847460" cy="2015413"/>
          </a:xfrm>
          <a:custGeom>
            <a:avLst/>
            <a:gdLst>
              <a:gd name="connsiteX0" fmla="*/ 0 w 1828800"/>
              <a:gd name="connsiteY0" fmla="*/ 2034074 h 2034074"/>
              <a:gd name="connsiteX1" fmla="*/ 1828800 w 1828800"/>
              <a:gd name="connsiteY1" fmla="*/ 0 h 203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28800" h="2034074">
                <a:moveTo>
                  <a:pt x="0" y="2034074"/>
                </a:moveTo>
                <a:lnTo>
                  <a:pt x="1828800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/>
          <p:cNvGrpSpPr/>
          <p:nvPr/>
        </p:nvGrpSpPr>
        <p:grpSpPr>
          <a:xfrm>
            <a:off x="2791766" y="528414"/>
            <a:ext cx="8287714" cy="1001474"/>
            <a:chOff x="1183343" y="1464304"/>
            <a:chExt cx="8287714" cy="1001474"/>
          </a:xfrm>
        </p:grpSpPr>
        <p:sp>
          <p:nvSpPr>
            <p:cNvPr id="186" name="TextBox 185"/>
            <p:cNvSpPr txBox="1"/>
            <p:nvPr/>
          </p:nvSpPr>
          <p:spPr>
            <a:xfrm>
              <a:off x="1801298" y="1511671"/>
              <a:ext cx="766975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Viết các số 139, 765, 992, 360, 607 thành tổng ( theo mẫu).</a:t>
              </a:r>
            </a:p>
          </p:txBody>
        </p:sp>
        <p:sp>
          <p:nvSpPr>
            <p:cNvPr id="187" name="Oval 186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81714" y="1520630"/>
            <a:ext cx="8677469" cy="2197359"/>
            <a:chOff x="1548882" y="1287624"/>
            <a:chExt cx="8677469" cy="2197359"/>
          </a:xfrm>
        </p:grpSpPr>
        <p:sp>
          <p:nvSpPr>
            <p:cNvPr id="7" name="Rectangle 6"/>
            <p:cNvSpPr/>
            <p:nvPr/>
          </p:nvSpPr>
          <p:spPr>
            <a:xfrm>
              <a:off x="1548882" y="1287624"/>
              <a:ext cx="8677469" cy="2197359"/>
            </a:xfrm>
            <a:prstGeom prst="rect">
              <a:avLst/>
            </a:prstGeom>
            <a:solidFill>
              <a:srgbClr val="FFFAC2"/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191" y="1606679"/>
              <a:ext cx="3695700" cy="17272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773989" y="1442059"/>
              <a:ext cx="4113627" cy="1951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x-none" sz="2800" dirty="0"/>
                <a:t>Mẫu: 123 = 100 + 20 + 3</a:t>
              </a:r>
            </a:p>
            <a:p>
              <a:pPr>
                <a:lnSpc>
                  <a:spcPct val="150000"/>
                </a:lnSpc>
              </a:pPr>
              <a:r>
                <a:rPr lang="x-none" sz="2800" dirty="0"/>
                <a:t>         104 = 100 + 4</a:t>
              </a:r>
            </a:p>
            <a:p>
              <a:pPr>
                <a:lnSpc>
                  <a:spcPct val="150000"/>
                </a:lnSpc>
              </a:pPr>
              <a:r>
                <a:rPr lang="x-none" sz="2800" dirty="0"/>
                <a:t>         450 = 400 + 50 </a:t>
              </a:r>
            </a:p>
          </p:txBody>
        </p:sp>
      </p:grpSp>
      <p:sp>
        <p:nvSpPr>
          <p:cNvPr id="188" name="TextBox 187"/>
          <p:cNvSpPr txBox="1"/>
          <p:nvPr/>
        </p:nvSpPr>
        <p:spPr>
          <a:xfrm>
            <a:off x="1773988" y="3451487"/>
            <a:ext cx="8677469" cy="2894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x-none" sz="3200" dirty="0"/>
              <a:t>139 = </a:t>
            </a:r>
            <a:r>
              <a:rPr lang="x-none" sz="3200" dirty="0">
                <a:solidFill>
                  <a:srgbClr val="FF0000"/>
                </a:solidFill>
              </a:rPr>
              <a:t>100 + 30 + 9			</a:t>
            </a:r>
            <a:r>
              <a:rPr lang="x-none" sz="3200" dirty="0"/>
              <a:t>360 = </a:t>
            </a:r>
            <a:r>
              <a:rPr lang="x-none" sz="3200" dirty="0">
                <a:solidFill>
                  <a:srgbClr val="FF0000"/>
                </a:solidFill>
              </a:rPr>
              <a:t>300 + 60</a:t>
            </a:r>
          </a:p>
          <a:p>
            <a:pPr>
              <a:lnSpc>
                <a:spcPct val="200000"/>
              </a:lnSpc>
            </a:pPr>
            <a:r>
              <a:rPr lang="x-none" sz="3200" dirty="0"/>
              <a:t>765 = </a:t>
            </a:r>
            <a:r>
              <a:rPr lang="x-none" sz="3200" dirty="0">
                <a:solidFill>
                  <a:srgbClr val="FF0000"/>
                </a:solidFill>
              </a:rPr>
              <a:t>700 + 60 + 5			</a:t>
            </a:r>
            <a:r>
              <a:rPr lang="x-none" sz="3200" dirty="0"/>
              <a:t>607 =</a:t>
            </a:r>
            <a:r>
              <a:rPr lang="x-none" sz="3200" dirty="0">
                <a:solidFill>
                  <a:srgbClr val="FF0000"/>
                </a:solidFill>
              </a:rPr>
              <a:t> 600 + 7</a:t>
            </a:r>
          </a:p>
          <a:p>
            <a:pPr>
              <a:lnSpc>
                <a:spcPct val="200000"/>
              </a:lnSpc>
            </a:pPr>
            <a:r>
              <a:rPr lang="x-none" sz="3200" dirty="0"/>
              <a:t>992 = </a:t>
            </a:r>
            <a:r>
              <a:rPr lang="x-none" sz="3200" dirty="0">
                <a:solidFill>
                  <a:srgbClr val="FF0000"/>
                </a:solidFill>
              </a:rPr>
              <a:t>900 + 90 + 2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67135" y="3713584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x</a:t>
            </a:r>
          </a:p>
        </p:txBody>
      </p:sp>
      <p:sp>
        <p:nvSpPr>
          <p:cNvPr id="189" name="Rectangle 188"/>
          <p:cNvSpPr/>
          <p:nvPr/>
        </p:nvSpPr>
        <p:spPr>
          <a:xfrm>
            <a:off x="2967135" y="4651311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xxx</a:t>
            </a:r>
          </a:p>
        </p:txBody>
      </p:sp>
      <p:sp>
        <p:nvSpPr>
          <p:cNvPr id="190" name="Rectangle 189"/>
          <p:cNvSpPr/>
          <p:nvPr/>
        </p:nvSpPr>
        <p:spPr>
          <a:xfrm>
            <a:off x="2967135" y="5606465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1" name="Rectangle 190"/>
          <p:cNvSpPr/>
          <p:nvPr/>
        </p:nvSpPr>
        <p:spPr>
          <a:xfrm>
            <a:off x="8466909" y="3708730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x</a:t>
            </a:r>
          </a:p>
        </p:txBody>
      </p:sp>
      <p:sp>
        <p:nvSpPr>
          <p:cNvPr id="198" name="Rectangle 197"/>
          <p:cNvSpPr/>
          <p:nvPr/>
        </p:nvSpPr>
        <p:spPr>
          <a:xfrm>
            <a:off x="8466909" y="4646457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xxx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13" grpId="0" animBg="1"/>
      <p:bldP spid="189" grpId="0" animBg="1"/>
      <p:bldP spid="190" grpId="0" animBg="1"/>
      <p:bldP spid="191" grpId="0" animBg="1"/>
      <p:bldP spid="19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56370" y="575781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185" name="Group 184"/>
          <p:cNvGrpSpPr/>
          <p:nvPr/>
        </p:nvGrpSpPr>
        <p:grpSpPr>
          <a:xfrm>
            <a:off x="2791766" y="528414"/>
            <a:ext cx="6903947" cy="584093"/>
            <a:chOff x="1183343" y="1464304"/>
            <a:chExt cx="6903947" cy="584093"/>
          </a:xfrm>
        </p:grpSpPr>
        <p:sp>
          <p:nvSpPr>
            <p:cNvPr id="186" name="TextBox 185"/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187" name="Oval 186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79425" y="479106"/>
            <a:ext cx="6043642" cy="185538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nhặt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dẻ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rồi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như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sau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</a:rPr>
              <a:t>Cứ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đủ</a:t>
            </a:r>
            <a:r>
              <a:rPr lang="en-US" sz="2800" dirty="0">
                <a:solidFill>
                  <a:prstClr val="black"/>
                </a:solidFill>
              </a:rPr>
              <a:t> 100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1 </a:t>
            </a:r>
            <a:r>
              <a:rPr lang="en-US" sz="2800" dirty="0" err="1">
                <a:solidFill>
                  <a:prstClr val="black"/>
                </a:solidFill>
              </a:rPr>
              <a:t>giỏ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</a:rPr>
              <a:t>Cứ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đủ</a:t>
            </a:r>
            <a:r>
              <a:rPr lang="en-US" sz="2800" dirty="0">
                <a:solidFill>
                  <a:prstClr val="black"/>
                </a:solidFill>
              </a:rPr>
              <a:t> 10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1 </a:t>
            </a:r>
            <a:r>
              <a:rPr lang="en-US" sz="2800" dirty="0" err="1">
                <a:solidFill>
                  <a:prstClr val="black"/>
                </a:solidFill>
              </a:rPr>
              <a:t>túi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14000"/>
              </a:lnSpc>
            </a:pPr>
            <a:endParaRPr lang="x-none" dirty="0"/>
          </a:p>
        </p:txBody>
      </p:sp>
      <p:grpSp>
        <p:nvGrpSpPr>
          <p:cNvPr id="32" name="Group 31"/>
          <p:cNvGrpSpPr/>
          <p:nvPr/>
        </p:nvGrpSpPr>
        <p:grpSpPr>
          <a:xfrm>
            <a:off x="825058" y="1833203"/>
            <a:ext cx="5820819" cy="2225811"/>
            <a:chOff x="825058" y="1833203"/>
            <a:chExt cx="5820819" cy="2225811"/>
          </a:xfrm>
        </p:grpSpPr>
        <p:grpSp>
          <p:nvGrpSpPr>
            <p:cNvPr id="29" name="Group 28"/>
            <p:cNvGrpSpPr/>
            <p:nvPr/>
          </p:nvGrpSpPr>
          <p:grpSpPr>
            <a:xfrm>
              <a:off x="854136" y="2356423"/>
              <a:ext cx="5791741" cy="1702591"/>
              <a:chOff x="1804534" y="3362525"/>
              <a:chExt cx="6370915" cy="187285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933" b="58296" l="6442" r="58896">
                            <a14:foregroundMark x1="17485" y1="51570" x2="30061" y2="54709"/>
                            <a14:foregroundMark x1="30061" y1="54709" x2="50920" y2="51121"/>
                            <a14:foregroundMark x1="50920" y1="50673" x2="52147" y2="51570"/>
                            <a14:foregroundMark x1="52147" y1="51570" x2="53374" y2="51570"/>
                            <a14:foregroundMark x1="16258" y1="51121" x2="15337" y2="51121"/>
                            <a14:foregroundMark x1="15337" y1="50673" x2="17791" y2="48879"/>
                            <a14:foregroundMark x1="51227" y1="5381" x2="51227" y2="5381"/>
                            <a14:foregroundMark x1="35583" y1="56054" x2="35583" y2="56054"/>
                            <a14:foregroundMark x1="35583" y1="56502" x2="31288" y2="55605"/>
                            <a14:foregroundMark x1="35583" y1="58296" x2="35583" y2="58296"/>
                          </a14:backgroundRemoval>
                        </a14:imgEffect>
                        <a14:imgEffect>
                          <a14:saturation sat="200000"/>
                        </a14:imgEffect>
                        <a14:imgEffect>
                          <a14:sharpenSoften amount="3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074" b="40359"/>
              <a:stretch>
                <a:fillRect/>
              </a:stretch>
            </p:blipFill>
            <p:spPr>
              <a:xfrm>
                <a:off x="1804534" y="3362525"/>
                <a:ext cx="2729463" cy="1689100"/>
              </a:xfrm>
              <a:prstGeom prst="rect">
                <a:avLst/>
              </a:prstGeom>
            </p:spPr>
          </p:pic>
          <p:grpSp>
            <p:nvGrpSpPr>
              <p:cNvPr id="27" name="Group 26"/>
              <p:cNvGrpSpPr/>
              <p:nvPr/>
            </p:nvGrpSpPr>
            <p:grpSpPr>
              <a:xfrm>
                <a:off x="6956005" y="4131892"/>
                <a:ext cx="1219444" cy="685951"/>
                <a:chOff x="5426516" y="4107225"/>
                <a:chExt cx="1219444" cy="685951"/>
              </a:xfrm>
            </p:grpSpPr>
            <p:pic>
              <p:nvPicPr>
                <p:cNvPr id="1026" name="Picture 2" descr="Hình ảnh Hạt Hạt Vẽ Tay Phim Hoạt Hình Vẽ Tay Phim Hoạt Hình, Quả Hạch, Món  ăn, Snack miễn phí tải tập tin PNG PSDComment và Vector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>
                              <a14:foregroundMark x1="40000" y1="29083" x2="40000" y2="29083"/>
                              <a14:foregroundMark x1="39167" y1="26917" x2="39167" y2="26917"/>
                              <a14:foregroundMark x1="39167" y1="27500" x2="39167" y2="27500"/>
                              <a14:foregroundMark x1="38667" y1="27750" x2="44667" y2="26667"/>
                              <a14:foregroundMark x1="29167" y1="49250" x2="31333" y2="60417"/>
                              <a14:foregroundMark x1="40583" y1="76167" x2="40583" y2="76167"/>
                              <a14:foregroundMark x1="40583" y1="76167" x2="46583" y2="772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426516" y="4107225"/>
                  <a:ext cx="685950" cy="685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2" descr="Hình ảnh Hạt Hạt Vẽ Tay Phim Hoạt Hình Vẽ Tay Phim Hoạt Hình, Quả Hạch, Món  ăn, Snack miễn phí tải tập tin PNG PSDComment và Vector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>
                              <a14:foregroundMark x1="40000" y1="29083" x2="40000" y2="29083"/>
                              <a14:foregroundMark x1="39167" y1="26917" x2="39167" y2="26917"/>
                              <a14:foregroundMark x1="39167" y1="27500" x2="39167" y2="27500"/>
                              <a14:foregroundMark x1="38667" y1="27750" x2="44667" y2="26667"/>
                              <a14:foregroundMark x1="29167" y1="49250" x2="31333" y2="60417"/>
                              <a14:foregroundMark x1="40583" y1="76167" x2="40583" y2="76167"/>
                              <a14:foregroundMark x1="40583" y1="76167" x2="46583" y2="772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960010" y="4107226"/>
                  <a:ext cx="685950" cy="685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8" name="Group 27"/>
              <p:cNvGrpSpPr/>
              <p:nvPr/>
            </p:nvGrpSpPr>
            <p:grpSpPr>
              <a:xfrm>
                <a:off x="4156497" y="3471725"/>
                <a:ext cx="2838887" cy="1763650"/>
                <a:chOff x="4156497" y="3471725"/>
                <a:chExt cx="2838887" cy="1763650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aturation sat="200000"/>
                          </a14:imgEffect>
                          <a14:imgEffect>
                            <a14:sharpenSoften amount="5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56497" y="3495475"/>
                  <a:ext cx="1079500" cy="1739900"/>
                </a:xfrm>
                <a:prstGeom prst="rect">
                  <a:avLst/>
                </a:prstGeom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aturation sat="200000"/>
                          </a14:imgEffect>
                          <a14:imgEffect>
                            <a14:sharpenSoften amount="5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16500" y="3483600"/>
                  <a:ext cx="1079500" cy="1739900"/>
                </a:xfrm>
                <a:prstGeom prst="rect">
                  <a:avLst/>
                </a:prstGeom>
              </p:spPr>
            </p:pic>
            <p:pic>
              <p:nvPicPr>
                <p:cNvPr id="56" name="Picture 55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aturation sat="200000"/>
                          </a14:imgEffect>
                          <a14:imgEffect>
                            <a14:sharpenSoften amount="5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5884" y="3471725"/>
                  <a:ext cx="1079500" cy="1739900"/>
                </a:xfrm>
                <a:prstGeom prst="rect">
                  <a:avLst/>
                </a:prstGeom>
              </p:spPr>
            </p:pic>
          </p:grpSp>
        </p:grpSp>
        <p:sp>
          <p:nvSpPr>
            <p:cNvPr id="31" name="TextBox 30"/>
            <p:cNvSpPr txBox="1"/>
            <p:nvPr/>
          </p:nvSpPr>
          <p:spPr>
            <a:xfrm>
              <a:off x="825058" y="1833203"/>
              <a:ext cx="21643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/>
                <a:t>a) Hôm qua: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6728995" y="2486362"/>
            <a:ext cx="4502214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800" dirty="0"/>
              <a:t>Hôm qua sóc nhặt được </a:t>
            </a:r>
            <a:r>
              <a:rPr lang="x-none" sz="2800" dirty="0">
                <a:solidFill>
                  <a:srgbClr val="FF0000"/>
                </a:solidFill>
              </a:rPr>
              <a:t>132</a:t>
            </a:r>
            <a:r>
              <a:rPr lang="x-none" sz="2800" dirty="0"/>
              <a:t> hạt dẻ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332</Words>
  <Application>Microsoft Office PowerPoint</Application>
  <PresentationFormat>Widescreen</PresentationFormat>
  <Paragraphs>59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ITC Avant Garde Std Bk</vt:lpstr>
      <vt:lpstr>UTM Cookies</vt:lpstr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nhung nguyễn</cp:lastModifiedBy>
  <cp:revision>247</cp:revision>
  <dcterms:created xsi:type="dcterms:W3CDTF">2021-06-02T01:34:00Z</dcterms:created>
  <dcterms:modified xsi:type="dcterms:W3CDTF">2025-04-29T06:20:12Z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D105A1C4CBD0429ABDE77C14271318BA_12</vt:lpwstr>
  </property>
  <property fmtid="{D5CDD505-2E9C-101B-9397-08002B2CF9AE}" pid="3" name="KSOProductBuildVer">
    <vt:lpwstr>1033-12.2.0.20326</vt:lpwstr>
  </property>
</Properties>
</file>