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981" r:id="rId2"/>
    <p:sldId id="982" r:id="rId3"/>
    <p:sldId id="943" r:id="rId4"/>
    <p:sldId id="736" r:id="rId5"/>
    <p:sldId id="950" r:id="rId6"/>
    <p:sldId id="852" r:id="rId7"/>
    <p:sldId id="953" r:id="rId8"/>
    <p:sldId id="95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4672F6F-271A-4E29-BA66-AE72DB5D2072}">
          <p14:sldIdLst/>
        </p14:section>
        <p14:section name="Default Section" id="{3FE2EB0F-6D2D-48D0-8D5F-778B15A80266}">
          <p14:sldIdLst>
            <p14:sldId id="981"/>
            <p14:sldId id="982"/>
            <p14:sldId id="943"/>
            <p14:sldId id="736"/>
            <p14:sldId id="950"/>
            <p14:sldId id="852"/>
            <p14:sldId id="953"/>
            <p14:sldId id="955"/>
          </p14:sldIdLst>
        </p14:section>
        <p14:section name="Untitled Section" id="{684F6D74-326A-40AB-B802-30D745D1CEE6}">
          <p14:sldIdLst/>
        </p14:section>
        <p14:section name="Default Section" id="{CFA19AB3-1120-468B-AA53-7F97E5B4F4CE}">
          <p14:sldIdLst/>
        </p14:section>
        <p14:section name="Untitled Section" id="{17E31E07-B5FF-4E3B-8A15-1A88423F3265}">
          <p14:sldIdLst/>
        </p14:section>
        <p14:section name="Default Section" id="{EF6C8ACC-E268-46E4-B294-A36AC2C20210}">
          <p14:sldIdLst/>
        </p14:section>
        <p14:section name="Untitled Section" id="{2A04DA18-30A7-47A8-A315-BC153F2EAAA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2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BD4A7-2905-4260-823A-1F72D1C344A1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F6746-DBA5-4537-89D4-6C155067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9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7D09-0806-4397-BC56-0F38CF9AF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97766-B0EA-4D7C-8E55-41125A5A5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8DF99-228A-4A14-BF6D-8283B05C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3F6B-7977-45C1-A093-273BBA5A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6FC9F-78CF-4B84-A7FA-45FE84CB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0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EFF8-998A-4036-92EF-4FB8E2E5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25E14-94C5-4DB2-AFCD-CC019A898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7E84E-A35C-40E4-9902-0ACCF6ED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634AA-4BD9-4354-AAE8-61B71C42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1ABB5-FF42-499B-A105-D1A45A37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5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2CA53-FCD2-42A9-A5E3-65B6AEE46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CD34A-0277-46EB-8FD4-B5C85EEA0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405E2-0487-4FB4-9CC6-37FD14C07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E523C-561A-4723-859A-A7085344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47379-B71F-4FBC-BA2A-FF9A0C7E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57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4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48B3-F6C0-42BC-A89F-A2693A16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11D-EB49-4222-91C2-C75A6AE6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EDA96-29BB-4258-8184-D9E1C167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D211-D27F-4EB8-B676-A727A6F4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D3EFE-8E7A-4AB6-B9F1-5D43C3F7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7FA4-FA4C-46DE-9E2A-77E86904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BD02B-78B6-4E86-830F-F1230AEB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014E7-7620-4269-9393-B08FF82B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2DB69-4E58-49D3-9C56-FC81C72C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4EA7-CF35-4090-933B-E4DD7C0C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39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6224-BE82-4A1C-BEE5-44D93425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E2965-2346-42F8-A068-85596BC31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DBBB0-E237-441E-AD57-B81657DEA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8CD93-F004-4884-88BC-B64242E3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83D01-BE3F-4BD8-8C4E-D5B55F4C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7DE8A-14FE-4C07-BCAB-4BDA6966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4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84E8-86C3-4B18-8ECA-C0C3199C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DA317-444B-4661-ABBB-F04F1FBA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A19A3-51C3-46E7-AC75-96231A1AC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F408D-E268-43FA-83B6-6A7E2EBBC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B3A39-A2BA-4E24-AABF-75B544923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6330D-9CFB-4B6C-81D8-3746E332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022C3-0CBA-4B41-9FEB-23049526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60DE5-25EA-4672-B171-1D20B15F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95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EFD2-BC04-460C-B51D-D1D6EA1C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06C84-92C1-4545-B917-0A8C5E22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A1385-E537-44C7-B21B-23F153E7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A8553-3817-4E60-81F2-0A389C18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6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3B286-6E0D-40ED-A76C-099365A2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C13EE-3639-4193-9D48-CD6CBF9B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CDE25-6A37-4D8A-973B-9199F6D3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A1C6-8BC8-4EB9-85E5-142BC9A3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CA725-54B5-41E4-8BE3-27D6B85DF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1CB08-930B-4B18-8AB1-3458DB48E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006A3-E49A-4490-A27B-623A085B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A6AE0-E39E-430C-BF26-EFACAFC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829F5-AA1B-4BFD-B7CC-9EA834B2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83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94DC-9ED7-405A-9320-BDBA40E3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AB3E4-0288-4855-B9D3-3DBA361D2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6C949-3092-49CB-9175-77DCF59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8A2C0-C65B-4B88-87FD-26207800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A9B1E-C807-45C8-A964-D0CEC1BA4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F3A71-5C63-4400-A01B-43994B7B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5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04BF7-981A-4070-9025-22568F38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F9636-6255-4FB3-831D-72566191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B20D2-1715-4466-9AB8-2B45178E6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6488-757A-4366-9D77-D57C9F1D4CB3}" type="datetimeFigureOut">
              <a:rPr lang="en-US" smtClean="0"/>
              <a:t>29/4/2025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718A-8D7F-4126-A061-187C8E65D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8CC12-1B5B-4F92-8E78-51212A50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6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audio1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audio" Target="../media/audio40.wav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9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0.jp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3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155" y="303790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759" y="419669"/>
            <a:ext cx="1482495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85" y="4485120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721848" y="293695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1219140">
                <a:defRPr/>
              </a:pPr>
              <a:endParaRPr lang="zh-CN" altLang="en-US" sz="240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749456" y="1594154"/>
            <a:ext cx="4693091" cy="119539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78">
              <a:defRPr/>
            </a:pPr>
            <a:r>
              <a:rPr lang="en-US" altLang="zh-CN" sz="6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6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4751853" y="2816162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690975" y="3639686"/>
            <a:ext cx="6844061" cy="771681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vi-VN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Nơi nào </a:t>
            </a:r>
            <a:r>
              <a:rPr lang="en-US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ấy nhỉ?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91" y="5256597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96" y="1435008"/>
            <a:ext cx="4364736" cy="46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CÁI GÌ ẤY NHỈ ?</a:t>
            </a:r>
            <a:endParaRPr lang="vi-VN" sz="2933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461" y="1494693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5632" y="1494693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92911" y="1604798"/>
            <a:ext cx="5952661" cy="37411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Bao nhiêu sách truyện về đây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Bốn phương thế giới nằm ngay trong mình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Giúp em hiểu biết thông minh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Em đến tìm sách </a:t>
            </a:r>
          </a:p>
          <a:p>
            <a:pPr indent="387294">
              <a:lnSpc>
                <a:spcPct val="150000"/>
              </a:lnSpc>
            </a:pPr>
            <a:r>
              <a:rPr lang="vi-VN" sz="2667" b="1">
                <a:solidFill>
                  <a:prstClr val="black"/>
                </a:solidFill>
                <a:latin typeface="Arial (Body)"/>
              </a:rPr>
              <a:t>               - Đố mình nơi đâu?</a:t>
            </a: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631506" y="740702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40"/>
            <a:r>
              <a:rPr lang="en-US" sz="3733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669243" y="5535197"/>
            <a:ext cx="3075931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en-US" sz="2667" b="1" i="1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vi-VN" sz="2667" b="1" i="1">
                <a:solidFill>
                  <a:srgbClr val="002060"/>
                </a:solidFill>
                <a:latin typeface="Arial (Body)"/>
              </a:rPr>
              <a:t>nơi nào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504381" y="5516296"/>
            <a:ext cx="2680185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/>
            <a:r>
              <a:rPr lang="vi-VN" sz="2667" b="1">
                <a:solidFill>
                  <a:srgbClr val="002060"/>
                </a:solidFill>
                <a:latin typeface="Arial (Body)"/>
              </a:rPr>
              <a:t>Thư viện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/>
        </p:blipFill>
        <p:spPr bwMode="auto">
          <a:xfrm>
            <a:off x="7248128" y="1892829"/>
            <a:ext cx="4564701" cy="352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7" y="562771"/>
            <a:ext cx="5930091" cy="5423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7" y="356659"/>
            <a:ext cx="6240693" cy="5835317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43340" y="4773149"/>
            <a:ext cx="6048672" cy="1418828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4" y="2756925"/>
            <a:ext cx="4671053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536621" y="1290428"/>
            <a:ext cx="6191560" cy="1052249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/>
        </p:nvSpPr>
        <p:spPr>
          <a:xfrm>
            <a:off x="-5384" y="0"/>
            <a:ext cx="1421203" cy="6885384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303" y="-1169"/>
            <a:ext cx="12462596" cy="113704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5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" y="-230189"/>
            <a:ext cx="2831636" cy="2348645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spcFirstLastPara="1" wrap="none" lIns="121920" tIns="60960" rIns="121920" bIns="60960" numCol="1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4667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4667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4667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7536160" y="5184575"/>
            <a:ext cx="4653720" cy="1700808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1487488" y="2468893"/>
            <a:ext cx="6191560" cy="4226792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7920210" y="1253090"/>
            <a:ext cx="4200665" cy="54402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algn="ctr"/>
            <a:endParaRPr lang="en-US" sz="2400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583501" y="1316768"/>
            <a:ext cx="6144683" cy="102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1</a:t>
            </a:r>
            <a:r>
              <a:rPr lang="vi-VN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933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933">
                <a:latin typeface="Arial" pitchFamily="34" charset="0"/>
                <a:cs typeface="Arial" pitchFamily="34" charset="0"/>
              </a:rPr>
              <a:t>Tiết 1+ 2  (trang  </a:t>
            </a:r>
            <a:r>
              <a:rPr lang="vi-VN" sz="2933">
                <a:latin typeface="Arial" pitchFamily="34" charset="0"/>
                <a:cs typeface="Arial" pitchFamily="34" charset="0"/>
              </a:rPr>
              <a:t>80</a:t>
            </a:r>
            <a:r>
              <a:rPr lang="en-US" sz="2933">
                <a:latin typeface="Arial" pitchFamily="34" charset="0"/>
                <a:cs typeface="Arial" pitchFamily="34" charset="0"/>
              </a:rPr>
              <a:t> + </a:t>
            </a:r>
            <a:r>
              <a:rPr lang="vi-VN" sz="2933">
                <a:latin typeface="Arial" pitchFamily="34" charset="0"/>
                <a:cs typeface="Arial" pitchFamily="34" charset="0"/>
              </a:rPr>
              <a:t>81</a:t>
            </a:r>
            <a:r>
              <a:rPr lang="en-US" sz="2933">
                <a:latin typeface="Arial" pitchFamily="34" charset="0"/>
                <a:cs typeface="Arial" pitchFamily="34" charset="0"/>
              </a:rPr>
              <a:t> sgk TV 2 tập 2)</a:t>
            </a:r>
            <a:endParaRPr lang="vi-VN" sz="2933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487488" y="2562590"/>
            <a:ext cx="5952661" cy="41768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indent="387294" algn="just">
              <a:lnSpc>
                <a:spcPct val="125000"/>
              </a:lnSpc>
            </a:pPr>
            <a:r>
              <a:rPr lang="vi-VN" sz="2667" b="1">
                <a:latin typeface="Arial (Body)"/>
              </a:rPr>
              <a:t>-  Đọc đúng, rõ ràng, biết ngắt hơi ở chỗ có dấu câu.</a:t>
            </a:r>
          </a:p>
          <a:p>
            <a:pPr indent="387294" algn="just">
              <a:lnSpc>
                <a:spcPct val="125000"/>
              </a:lnSpc>
            </a:pPr>
            <a:r>
              <a:rPr lang="vi-VN" sz="2667" b="1">
                <a:latin typeface="Arial (Body)"/>
              </a:rPr>
              <a:t>- Biết trả lời câu hỏi về chi tiết nổi bật các thư viện được đặt ở đâu. </a:t>
            </a:r>
          </a:p>
          <a:p>
            <a:pPr indent="387294" algn="just">
              <a:lnSpc>
                <a:spcPct val="125000"/>
              </a:lnSpc>
            </a:pPr>
            <a:r>
              <a:rPr lang="vi-VN" sz="2667" b="1">
                <a:latin typeface="Arial (Body)"/>
              </a:rPr>
              <a:t>- Hiểu được cách hoạt động, tác dụng của thư viện, một số thư viện độc đáo trên thế giới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5" y="1290428"/>
            <a:ext cx="3835471" cy="540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35361" y="811808"/>
            <a:ext cx="11422063" cy="5305491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8" y="932723"/>
            <a:ext cx="7874840" cy="45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447595" y="5541235"/>
            <a:ext cx="7177443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667" b="1">
                <a:latin typeface="UTM Avo" pitchFamily="18" charset="0"/>
              </a:rPr>
              <a:t> Thư viện trên </a:t>
            </a:r>
            <a:r>
              <a:rPr lang="vi-VN" sz="2667" b="1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667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2493135" y="932723"/>
            <a:ext cx="7177443" cy="460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26" y="932723"/>
            <a:ext cx="7635844" cy="45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6565944" y="5779421"/>
            <a:ext cx="7748445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ctr"/>
            <a:r>
              <a:rPr lang="vi-VN" sz="2667" b="1">
                <a:latin typeface="UTM Avo" pitchFamily="18" charset="0"/>
              </a:rPr>
              <a:t> Thư viện trên </a:t>
            </a:r>
            <a:r>
              <a:rPr lang="vi-VN" sz="2667" b="1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667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44" y="1091816"/>
            <a:ext cx="5804545" cy="435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63" y="976983"/>
            <a:ext cx="64770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55" y="980125"/>
            <a:ext cx="7793723" cy="430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05" y="923679"/>
            <a:ext cx="6828105" cy="45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2" y="1020022"/>
            <a:ext cx="8694689" cy="45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2598242" y="1008096"/>
            <a:ext cx="7935405" cy="437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0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9" grpId="0"/>
      <p:bldP spid="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23393" y="1780559"/>
            <a:ext cx="10794588" cy="4240731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3339" y="732059"/>
            <a:ext cx="11905323" cy="968749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140">
              <a:defRPr/>
            </a:pPr>
            <a:endParaRPr lang="en-US" sz="24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83742" y="761523"/>
            <a:ext cx="8534239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vi-VN" sz="2667" b="1">
                <a:latin typeface="UTM Avo" pitchFamily="18" charset="0"/>
              </a:rPr>
              <a:t>Bức tranh vẽ cảnh gì? Mọi người trong tranh đang làm gì?</a:t>
            </a:r>
            <a:endParaRPr lang="en-US" sz="2667" b="1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1796820"/>
            <a:ext cx="7501908" cy="42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681907"/>
            <a:ext cx="1101548" cy="9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32202" y="740701"/>
            <a:ext cx="12059799" cy="718872"/>
            <a:chOff x="2489068" y="520428"/>
            <a:chExt cx="4963251" cy="539154"/>
          </a:xfrm>
        </p:grpSpPr>
        <p:sp>
          <p:nvSpPr>
            <p:cNvPr id="44" name="Rectangle 43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1508787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1125161" y="1488947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1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141603" y="1627366"/>
            <a:ext cx="8732404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5" name="Straight Connector 24"/>
          <p:cNvCxnSpPr/>
          <p:nvPr/>
        </p:nvCxnSpPr>
        <p:spPr>
          <a:xfrm>
            <a:off x="8784299" y="2372883"/>
            <a:ext cx="92261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26151" y="1994757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43238" y="4294648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933" b="1">
                <a:latin typeface="UTM Avo" pitchFamily="18" charset="0"/>
              </a:rPr>
              <a:t>ưu giữ</a:t>
            </a:r>
            <a:endParaRPr lang="en-US" sz="2933" b="1"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3239" y="4870712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s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ách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báo</a:t>
            </a:r>
            <a:endParaRPr lang="en-US" sz="2933" b="1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5498" y="3525010"/>
            <a:ext cx="5228481" cy="672074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3279850" y="1533434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288021" y="1587869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079776" y="1899744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10032438" y="162736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46476" y="2084851"/>
            <a:ext cx="2753085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410043" y="1994757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87144" y="5451284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n</a:t>
            </a:r>
            <a:r>
              <a:rPr lang="vi-VN" sz="2933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ằm im</a:t>
            </a:r>
            <a:endParaRPr lang="en-US" sz="2933" b="1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48" y="1533163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667" b="1">
                  <a:solidFill>
                    <a:srgbClr val="C00000"/>
                  </a:solidFill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933" b="1">
                <a:solidFill>
                  <a:srgbClr val="FFFF00"/>
                </a:solidFill>
              </a:rPr>
              <a:t>BÀI 1</a:t>
            </a:r>
            <a:r>
              <a:rPr lang="vi-VN" sz="2933" b="1">
                <a:solidFill>
                  <a:srgbClr val="FFFF00"/>
                </a:solidFill>
              </a:rPr>
              <a:t>8</a:t>
            </a:r>
            <a:r>
              <a:rPr lang="en-US" sz="2933" b="1">
                <a:solidFill>
                  <a:srgbClr val="FFFF00"/>
                </a:solidFill>
              </a:rPr>
              <a:t>: </a:t>
            </a:r>
            <a:r>
              <a:rPr lang="vi-VN" sz="2933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648395" y="1604797"/>
            <a:ext cx="1344149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vi-VN" sz="4267" b="1" kern="0">
                <a:solidFill>
                  <a:sysClr val="window" lastClr="FFFFFF"/>
                </a:solidFill>
                <a:latin typeface="UTM Avo" panose="02040603050506020204" pitchFamily="18" charset="0"/>
              </a:rPr>
              <a:t>2</a:t>
            </a:r>
            <a:endParaRPr lang="en-US" sz="4267" b="1" kern="0" dirty="0">
              <a:solidFill>
                <a:sysClr val="window" lastClr="FFFFFF"/>
              </a:solidFill>
              <a:latin typeface="UTM Avo" panose="020406030505060202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592278" y="2372883"/>
            <a:ext cx="134414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79938" y="1988840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3238" y="3910604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solidFill>
                  <a:srgbClr val="FF0000"/>
                </a:solidFill>
                <a:latin typeface="UTM Avo" pitchFamily="18" charset="0"/>
              </a:rPr>
              <a:t>Lô-gô-xơ</a:t>
            </a:r>
            <a:endParaRPr lang="en-US" sz="2933" b="1"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3239" y="4486669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latin typeface="UTM Avo" pitchFamily="18" charset="0"/>
              </a:rPr>
              <a:t>khổng 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933" b="1">
                <a:latin typeface="UTM Avo" pitchFamily="18" charset="0"/>
              </a:rPr>
              <a:t>ồ</a:t>
            </a:r>
            <a:endParaRPr lang="en-US" sz="2933" b="1"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75498" y="3140967"/>
            <a:ext cx="5228481" cy="672074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algn="just"/>
              <a:r>
                <a:rPr lang="en-US" sz="2933" b="1">
                  <a:latin typeface="UTM Avo" pitchFamily="18" charset="0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547701" y="2064352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792728" y="2372883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591132" y="5253203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algn="just"/>
            <a:r>
              <a:rPr lang="en-US" sz="2933" b="1">
                <a:latin typeface="UTM Avo" pitchFamily="18" charset="0"/>
              </a:rPr>
              <a:t>-  </a:t>
            </a:r>
            <a:r>
              <a:rPr lang="vi-VN" sz="2933" b="1">
                <a:latin typeface="UTM Avo" pitchFamily="18" charset="0"/>
              </a:rPr>
              <a:t>h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ành</a:t>
            </a:r>
            <a:r>
              <a:rPr lang="vi-VN" sz="2933" b="1">
                <a:latin typeface="UTM Avo" pitchFamily="18" charset="0"/>
              </a:rPr>
              <a:t> kh</a:t>
            </a:r>
            <a:r>
              <a:rPr lang="vi-VN" sz="2933" b="1">
                <a:solidFill>
                  <a:srgbClr val="C00000"/>
                </a:solidFill>
                <a:latin typeface="UTM Avo" pitchFamily="18" charset="0"/>
              </a:rPr>
              <a:t>ách</a:t>
            </a:r>
            <a:endParaRPr lang="en-US" sz="2933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559830" y="2372883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9936428" y="2025157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761637" y="1988840"/>
            <a:ext cx="9230907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5" name="Rounded Rectangle 44"/>
          <p:cNvSpPr/>
          <p:nvPr/>
        </p:nvSpPr>
        <p:spPr>
          <a:xfrm>
            <a:off x="1520183" y="2372883"/>
            <a:ext cx="4479807" cy="36658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088237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31" grpId="0"/>
      <p:bldP spid="32" grpId="0"/>
      <p:bldP spid="40" grpId="0"/>
      <p:bldP spid="44" grpId="0" animBg="1"/>
      <p:bldP spid="44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267</Words>
  <Application>Microsoft Office PowerPoint</Application>
  <PresentationFormat>Widescreen</PresentationFormat>
  <Paragraphs>49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 (Body)</vt:lpstr>
      <vt:lpstr>等线</vt:lpstr>
      <vt:lpstr>UTM Avo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nhung nguyễn</cp:lastModifiedBy>
  <cp:revision>4</cp:revision>
  <dcterms:created xsi:type="dcterms:W3CDTF">2022-03-08T15:58:38Z</dcterms:created>
  <dcterms:modified xsi:type="dcterms:W3CDTF">2025-04-29T06:15:46Z</dcterms:modified>
</cp:coreProperties>
</file>