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4024" r:id="rId2"/>
  </p:sldMasterIdLst>
  <p:notesMasterIdLst>
    <p:notesMasterId r:id="rId11"/>
  </p:notesMasterIdLst>
  <p:sldIdLst>
    <p:sldId id="948" r:id="rId3"/>
    <p:sldId id="951" r:id="rId4"/>
    <p:sldId id="952" r:id="rId5"/>
    <p:sldId id="953" r:id="rId6"/>
    <p:sldId id="955" r:id="rId7"/>
    <p:sldId id="956" r:id="rId8"/>
    <p:sldId id="964" r:id="rId9"/>
    <p:sldId id="960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E2EB0F-6D2D-48D0-8D5F-778B15A80266}">
          <p14:sldIdLst>
            <p14:sldId id="948"/>
            <p14:sldId id="951"/>
            <p14:sldId id="952"/>
            <p14:sldId id="953"/>
            <p14:sldId id="955"/>
            <p14:sldId id="956"/>
            <p14:sldId id="964"/>
            <p14:sldId id="960"/>
          </p14:sldIdLst>
        </p14:section>
        <p14:section name="Untitled Section" id="{684F6D74-326A-40AB-B802-30D745D1CE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EDA"/>
    <a:srgbClr val="BDFFDB"/>
    <a:srgbClr val="FFFFCC"/>
    <a:srgbClr val="FCFDCF"/>
    <a:srgbClr val="226668"/>
    <a:srgbClr val="FF0000"/>
    <a:srgbClr val="66FFFF"/>
    <a:srgbClr val="FF9797"/>
    <a:srgbClr val="FFC000"/>
    <a:srgbClr val="316E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1" autoAdjust="0"/>
    <p:restoredTop sz="79407" autoAdjust="0"/>
  </p:normalViewPr>
  <p:slideViewPr>
    <p:cSldViewPr>
      <p:cViewPr varScale="1">
        <p:scale>
          <a:sx n="87" d="100"/>
          <a:sy n="87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4544-038A-4DA6-A177-193C9C327478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71AD9-BB67-40C7-8A36-6292A9008B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752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5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22"/>
            <a:ext cx="7772400" cy="1101725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9"/>
            <a:ext cx="8229600" cy="3394075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2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1631954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954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2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9"/>
            <a:ext cx="8229600" cy="3394075"/>
          </a:xfrm>
          <a:prstGeom prst="rect">
            <a:avLst/>
          </a:prstGeom>
        </p:spPr>
        <p:txBody>
          <a:bodyPr lIns="91430" tIns="45715" rIns="91430" bIns="4571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1F71A36-1F1B-46CA-BF64-84B1CA96668C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2025/5/4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914400"/>
            <a:fld id="{8C4A4F23-80CD-4C43-9F09-C693E38F8BF6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lIns="91430" tIns="45715" rIns="91430" bIns="45715"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43"/>
            <a:ext cx="7772400" cy="1125537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9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9"/>
            <a:ext cx="4038600" cy="3394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3" y="1150938"/>
            <a:ext cx="4040188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3" y="1631954"/>
            <a:ext cx="4040188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0938"/>
            <a:ext cx="4041775" cy="481012"/>
          </a:xfrm>
          <a:prstGeom prst="rect">
            <a:avLst/>
          </a:prstGeom>
        </p:spPr>
        <p:txBody>
          <a:bodyPr lIns="91430" tIns="45715" rIns="91430" bIns="45715"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954"/>
            <a:ext cx="4041775" cy="29622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7"/>
            <a:ext cx="3008313" cy="871537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97"/>
            <a:ext cx="5111751" cy="4389437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lIns="91430" tIns="45715" rIns="91430" bIns="4571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1F71A36-1F1B-46CA-BF64-84B1CA96668C}" type="datetimeFigureOut">
              <a:rPr lang="zh-CN" altLang="en-US" smtClean="0"/>
              <a:t>2025/5/4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8C4A4F23-80CD-4C43-9F09-C693E38F8B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19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loud Callout 54"/>
          <p:cNvSpPr/>
          <p:nvPr/>
        </p:nvSpPr>
        <p:spPr>
          <a:xfrm>
            <a:off x="2862619" y="2110554"/>
            <a:ext cx="2985257" cy="1360237"/>
          </a:xfrm>
          <a:prstGeom prst="cloudCallout">
            <a:avLst>
              <a:gd name="adj1" fmla="val -56928"/>
              <a:gd name="adj2" fmla="val -27892"/>
            </a:avLst>
          </a:prstGeom>
          <a:solidFill>
            <a:srgbClr val="BD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3" name="Cloud Callout 52"/>
          <p:cNvSpPr/>
          <p:nvPr/>
        </p:nvSpPr>
        <p:spPr>
          <a:xfrm>
            <a:off x="107505" y="1347614"/>
            <a:ext cx="2448272" cy="1129410"/>
          </a:xfrm>
          <a:prstGeom prst="cloudCallout">
            <a:avLst>
              <a:gd name="adj1" fmla="val -41370"/>
              <a:gd name="adj2" fmla="val 5106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68" y="-7170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583" y="529912"/>
            <a:ext cx="8659856" cy="69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555526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5248" y="843558"/>
            <a:ext cx="4681248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vi-VN" sz="2000">
                <a:latin typeface="UTM Avo" pitchFamily="18" charset="0"/>
                <a:cs typeface="Arial" pitchFamily="34" charset="0"/>
              </a:rPr>
              <a:t>( Theo Tun Te-le-gơn)</a:t>
            </a:r>
            <a:endParaRPr lang="en-US" sz="2000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5122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33" y="1199621"/>
            <a:ext cx="3232255" cy="34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15332" y="1491630"/>
            <a:ext cx="1847475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2000">
                <a:cs typeface="Arial" pitchFamily="34" charset="0"/>
              </a:rPr>
              <a:t>- Tranh vẽ cảnh ở đâu? </a:t>
            </a:r>
            <a:endParaRPr lang="en-US" sz="2000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52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/>
          <a:stretch/>
        </p:blipFill>
        <p:spPr bwMode="auto">
          <a:xfrm>
            <a:off x="2568" y="2316804"/>
            <a:ext cx="3677786" cy="241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275856" y="2183844"/>
            <a:ext cx="2304256" cy="101565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sz="2000">
                <a:cs typeface="Arial" pitchFamily="34" charset="0"/>
              </a:rPr>
              <a:t>- Trong tranh có những ai? Họ đang làm gì?</a:t>
            </a:r>
            <a:endParaRPr lang="en-US" sz="2000">
              <a:latin typeface="UTM Avo" pitchFamily="18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15816" y="555526"/>
            <a:ext cx="4681248" cy="43087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200" b="1">
                <a:solidFill>
                  <a:srgbClr val="C00000"/>
                </a:solidFill>
              </a:rPr>
              <a:t>LỚP HỌC VIẾT THƯ</a:t>
            </a:r>
          </a:p>
        </p:txBody>
      </p:sp>
    </p:spTree>
    <p:extLst>
      <p:ext uri="{BB962C8B-B14F-4D97-AF65-F5344CB8AC3E}">
        <p14:creationId xmlns:p14="http://schemas.microsoft.com/office/powerpoint/2010/main" val="346632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119" grpId="0" animBg="1"/>
      <p:bldP spid="26" grpId="0"/>
      <p:bldP spid="26" grpId="1"/>
      <p:bldP spid="28" grpId="0"/>
      <p:bldP spid="51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68" y="-7170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583" y="529912"/>
            <a:ext cx="8659856" cy="69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4921248" y="1259235"/>
            <a:ext cx="3773275" cy="3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5263221" y="1301548"/>
            <a:ext cx="3773275" cy="33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5481973" y="1352875"/>
            <a:ext cx="3266491" cy="31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5124379" y="1381578"/>
            <a:ext cx="3624085" cy="32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18697" y="1626364"/>
            <a:ext cx="4037279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>
                <a:cs typeface="Arial" pitchFamily="34" charset="0"/>
              </a:rPr>
              <a:t>- Thầy giáo sẻ dạy học trò ...</a:t>
            </a:r>
            <a:endParaRPr lang="en-US" b="1"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528" y="2141453"/>
            <a:ext cx="4269296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 dirty="0">
                <a:cs typeface="Arial" pitchFamily="34" charset="0"/>
              </a:rPr>
              <a:t>- Thầy giáo sẻ hướng dẫn học trò...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520" y="2931790"/>
            <a:ext cx="3788012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>
                <a:cs typeface="Arial" pitchFamily="34" charset="0"/>
              </a:rPr>
              <a:t>- Thầy giáo sẻ đã nhận được ...</a:t>
            </a:r>
            <a:endParaRPr lang="en-US" b="1"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520" y="3654131"/>
            <a:ext cx="3955148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>
                <a:cs typeface="Arial" pitchFamily="34" charset="0"/>
              </a:rPr>
              <a:t>- Thầy giáo sẻ đã cảm ơn học trò...</a:t>
            </a:r>
            <a:endParaRPr lang="en-US" b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17-1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1311" y="1131590"/>
            <a:ext cx="4822986" cy="349184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7448" y="-21872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583" y="529912"/>
            <a:ext cx="8659856" cy="69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111" y="1352875"/>
            <a:ext cx="4037279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vi-VN" b="1">
                <a:cs typeface="Arial" pitchFamily="34" charset="0"/>
              </a:rPr>
              <a:t>LỚP HỌC VIẾT THƯ</a:t>
            </a:r>
            <a:endParaRPr lang="en-US" b="1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104" y="1635646"/>
            <a:ext cx="4672144" cy="286231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indent="465138" algn="just"/>
            <a:r>
              <a:rPr lang="vi-VN">
                <a:cs typeface="Arial" pitchFamily="34" charset="0"/>
              </a:rPr>
              <a:t> Một ngày đẹp trời, sẻ mời các con vật muốn tập viết thư qua học lớp thầy sẻ.</a:t>
            </a:r>
          </a:p>
          <a:p>
            <a:pPr indent="465138" algn="just"/>
            <a:r>
              <a:rPr lang="vi-VN">
                <a:cs typeface="Arial" pitchFamily="34" charset="0"/>
              </a:rPr>
              <a:t>Mỗi con vật được phát một cái bút và một miếng vỏ cây sồi. Thầy sẻ nói: “Nào ta bắt đầu.”. Học trò nắm chặt bút và chăm chú lắng nghe.</a:t>
            </a:r>
          </a:p>
          <a:p>
            <a:pPr indent="465138" algn="just"/>
            <a:r>
              <a:rPr lang="vi-VN">
                <a:cs typeface="Arial" pitchFamily="34" charset="0"/>
              </a:rPr>
              <a:t>- Các bạn nhớ, khi bắt đầu viết thư, cho bạn bè chẳng hạn, thì phải có </a:t>
            </a:r>
            <a:r>
              <a:rPr lang="vi-VN" i="1">
                <a:solidFill>
                  <a:srgbClr val="C00000"/>
                </a:solidFill>
                <a:cs typeface="Arial" pitchFamily="34" charset="0"/>
              </a:rPr>
              <a:t>Cậu thân mến!</a:t>
            </a:r>
            <a:r>
              <a:rPr lang="vi-VN">
                <a:cs typeface="Arial" pitchFamily="34" charset="0"/>
              </a:rPr>
              <a:t> - sẻ bắt đầu. Tất cả các con vật tỉ mẩn viết: </a:t>
            </a:r>
            <a:r>
              <a:rPr lang="vi-VN" i="1">
                <a:solidFill>
                  <a:srgbClr val="C00000"/>
                </a:solidFill>
                <a:cs typeface="Arial" pitchFamily="34" charset="0"/>
              </a:rPr>
              <a:t>Cậu thân mến!.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64088" y="1399031"/>
            <a:ext cx="488433" cy="646331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0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7" grpId="0" animBg="1"/>
      <p:bldP spid="35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68" y="-7170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583" y="529912"/>
            <a:ext cx="8659856" cy="69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8"/>
          <a:stretch/>
        </p:blipFill>
        <p:spPr bwMode="auto">
          <a:xfrm>
            <a:off x="4921248" y="1259235"/>
            <a:ext cx="3773275" cy="324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08276" y="1347614"/>
            <a:ext cx="4672144" cy="320856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indent="406400"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Sẻ ngẫm nghĩ rồi nói:</a:t>
            </a:r>
          </a:p>
          <a:p>
            <a:pPr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      - Rồi hỏi thăm, ví dụ như </a:t>
            </a:r>
            <a:r>
              <a:rPr lang="vi-VN" b="1" i="1">
                <a:solidFill>
                  <a:srgbClr val="C00000"/>
                </a:solidFill>
                <a:cs typeface="Arial" pitchFamily="34" charset="0"/>
              </a:rPr>
              <a:t>Cậu khoẻ chứ?</a:t>
            </a:r>
            <a:r>
              <a:rPr lang="vi-VN" b="1">
                <a:cs typeface="Arial" pitchFamily="34" charset="0"/>
              </a:rPr>
              <a:t> </a:t>
            </a:r>
          </a:p>
          <a:p>
            <a:pPr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      Các con vật lại cắm cúi viết.</a:t>
            </a:r>
          </a:p>
          <a:p>
            <a:pPr indent="406400"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Sẻ hài lòng: </a:t>
            </a:r>
          </a:p>
          <a:p>
            <a:pPr indent="406400"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- Hãy viết bất cứ điều gì các bạn muốn, rồi đề tên các bạn ở cuối thư nhé! </a:t>
            </a:r>
          </a:p>
          <a:p>
            <a:pPr indent="465138"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Các con vật sốt sắng gật gù, cố gắng khắc ghi từng lời. </a:t>
            </a:r>
            <a:endParaRPr lang="en-US" b="1"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48064" y="1399031"/>
            <a:ext cx="488433" cy="646331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8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68" y="-7170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583" y="529912"/>
            <a:ext cx="8659856" cy="69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839" y="1951330"/>
            <a:ext cx="3193528" cy="147731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      Sau đó, sẻ hướng dẫn các con vật cách nhờ gió gửi thư. Các con vật cảm ơn sẻ và trở về nhà.</a:t>
            </a:r>
            <a:endParaRPr lang="en-US" b="1">
              <a:cs typeface="Arial" pitchFamily="34" charset="0"/>
            </a:endParaRPr>
          </a:p>
        </p:txBody>
      </p:sp>
      <p:pic>
        <p:nvPicPr>
          <p:cNvPr id="3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848" y="1272133"/>
            <a:ext cx="36576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69" y="1424605"/>
            <a:ext cx="2009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2"/>
          <a:stretch/>
        </p:blipFill>
        <p:spPr bwMode="auto">
          <a:xfrm>
            <a:off x="5450904" y="2500743"/>
            <a:ext cx="771525" cy="53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3" b="49467"/>
          <a:stretch/>
        </p:blipFill>
        <p:spPr bwMode="auto">
          <a:xfrm>
            <a:off x="5543475" y="2858045"/>
            <a:ext cx="771525" cy="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9911"/>
          <a:stretch/>
        </p:blipFill>
        <p:spPr bwMode="auto">
          <a:xfrm>
            <a:off x="6438453" y="2986613"/>
            <a:ext cx="771525" cy="61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24"/>
          <a:stretch/>
        </p:blipFill>
        <p:spPr bwMode="auto">
          <a:xfrm>
            <a:off x="6963072" y="3195162"/>
            <a:ext cx="771525" cy="48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5206687" y="1352875"/>
            <a:ext cx="488433" cy="646331"/>
            <a:chOff x="417444" y="2357467"/>
            <a:chExt cx="488433" cy="646331"/>
          </a:xfrm>
        </p:grpSpPr>
        <p:sp>
          <p:nvSpPr>
            <p:cNvPr id="42" name="Oval 41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9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67448" y="1360417"/>
            <a:ext cx="5340656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68" y="-7170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583" y="529912"/>
            <a:ext cx="8659856" cy="69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pic>
        <p:nvPicPr>
          <p:cNvPr id="32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t="5485" r="7948" b="17740"/>
          <a:stretch/>
        </p:blipFill>
        <p:spPr bwMode="auto">
          <a:xfrm>
            <a:off x="5724128" y="1275606"/>
            <a:ext cx="3010115" cy="315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r="15362" b="22007"/>
          <a:stretch/>
        </p:blipFill>
        <p:spPr bwMode="auto">
          <a:xfrm>
            <a:off x="5488813" y="1317418"/>
            <a:ext cx="3624085" cy="32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49104" y="1455366"/>
            <a:ext cx="5114984" cy="7848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      Sẻ vừa về tới nhà thì các lá thư mà học trò gửi tới cho mình được gió chuyển đến. 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4128" y="1277347"/>
            <a:ext cx="488433" cy="646331"/>
            <a:chOff x="417444" y="2357467"/>
            <a:chExt cx="488433" cy="646331"/>
          </a:xfrm>
        </p:grpSpPr>
        <p:sp>
          <p:nvSpPr>
            <p:cNvPr id="22" name="Oval 21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97678" y="2643758"/>
            <a:ext cx="5210426" cy="18235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b="1">
                <a:cs typeface="Arial" pitchFamily="34" charset="0"/>
              </a:rPr>
              <a:t>       Sẻ cảm động lắm, gửi lại thư cho từng trò, trên đó viết những chữ to tướng:</a:t>
            </a:r>
          </a:p>
          <a:p>
            <a:pPr algn="just">
              <a:lnSpc>
                <a:spcPct val="125000"/>
              </a:lnSpc>
            </a:pPr>
            <a:r>
              <a:rPr lang="vi-VN" b="1">
                <a:solidFill>
                  <a:srgbClr val="C00000"/>
                </a:solidFill>
                <a:cs typeface="Arial" pitchFamily="34" charset="0"/>
              </a:rPr>
              <a:t>“Các trò thân mến!</a:t>
            </a:r>
          </a:p>
          <a:p>
            <a:pPr algn="just">
              <a:lnSpc>
                <a:spcPct val="125000"/>
              </a:lnSpc>
            </a:pPr>
            <a:r>
              <a:rPr lang="vi-VN" b="1">
                <a:solidFill>
                  <a:srgbClr val="C00000"/>
                </a:solidFill>
                <a:cs typeface="Arial" pitchFamily="34" charset="0"/>
              </a:rPr>
              <a:t>             Cảm ơn các trò rất nhiều!</a:t>
            </a:r>
          </a:p>
          <a:p>
            <a:pPr algn="just">
              <a:lnSpc>
                <a:spcPct val="125000"/>
              </a:lnSpc>
            </a:pPr>
            <a:r>
              <a:rPr lang="vi-VN" b="1">
                <a:solidFill>
                  <a:srgbClr val="C00000"/>
                </a:solidFill>
                <a:cs typeface="Arial" pitchFamily="34" charset="0"/>
              </a:rPr>
              <a:t>                                           Thầy giáo sẻ”.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686096" y="1352875"/>
            <a:ext cx="488433" cy="646331"/>
            <a:chOff x="417444" y="2357467"/>
            <a:chExt cx="488433" cy="646331"/>
          </a:xfrm>
        </p:grpSpPr>
        <p:sp>
          <p:nvSpPr>
            <p:cNvPr id="37" name="Oval 36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500197">
            <a:off x="7128328" y="3238661"/>
            <a:ext cx="1600418" cy="38086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1500" b="1">
                <a:solidFill>
                  <a:srgbClr val="002060"/>
                </a:solidFill>
                <a:cs typeface="Arial" pitchFamily="34" charset="0"/>
              </a:rPr>
              <a:t>Cảm ơn các trò</a:t>
            </a:r>
            <a:endParaRPr lang="en-US" sz="1500" b="1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/>
      <p:bldP spid="33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17-1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1311" y="1131590"/>
            <a:ext cx="4822986" cy="3491841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80106" y="1307614"/>
            <a:ext cx="4753800" cy="3139791"/>
          </a:xfrm>
          <a:prstGeom prst="roundRect">
            <a:avLst/>
          </a:prstGeom>
          <a:solidFill>
            <a:srgbClr val="FCFDC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7448" y="-21872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46583" y="529912"/>
            <a:ext cx="8659856" cy="699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25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" y="411510"/>
            <a:ext cx="2228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267744" y="669935"/>
            <a:ext cx="4681248" cy="4616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1.</a:t>
            </a:r>
            <a:r>
              <a:rPr lang="vi-VN" sz="2400" b="1">
                <a:solidFill>
                  <a:srgbClr val="C00000"/>
                </a:solidFill>
                <a:latin typeface="UTM Avo" pitchFamily="18" charset="0"/>
                <a:cs typeface="Arial" pitchFamily="34" charset="0"/>
              </a:rPr>
              <a:t> </a:t>
            </a:r>
            <a:r>
              <a:rPr lang="vi-VN" sz="2400" b="1">
                <a:latin typeface="UTM Avo" pitchFamily="18" charset="0"/>
                <a:cs typeface="Arial" pitchFamily="34" charset="0"/>
              </a:rPr>
              <a:t>Nghe kể chuyện</a:t>
            </a:r>
            <a:endParaRPr lang="en-US" sz="2400" b="1">
              <a:latin typeface="UTM Avo" pitchFamily="18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5111" y="1352875"/>
            <a:ext cx="4037279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just"/>
            <a:r>
              <a:rPr lang="vi-VN" b="1">
                <a:solidFill>
                  <a:srgbClr val="C00000"/>
                </a:solidFill>
                <a:cs typeface="Arial" pitchFamily="34" charset="0"/>
              </a:rPr>
              <a:t>Từ ngữ:</a:t>
            </a:r>
            <a:endParaRPr lang="en-US" b="1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104" y="1853421"/>
            <a:ext cx="4672144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indent="465138" algn="just"/>
            <a:r>
              <a:rPr lang="vi-VN" b="1">
                <a:cs typeface="Arial" pitchFamily="34" charset="0"/>
              </a:rPr>
              <a:t>- tỉ mẩn : </a:t>
            </a:r>
            <a:r>
              <a:rPr lang="vi-VN">
                <a:cs typeface="Arial" pitchFamily="34" charset="0"/>
              </a:rPr>
              <a:t>cẩn thận, nắn nót, làm một cách cẩn thận.</a:t>
            </a:r>
            <a:endParaRPr lang="vi-VN" i="1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64088" y="1399031"/>
            <a:ext cx="488433" cy="646331"/>
            <a:chOff x="417444" y="2357467"/>
            <a:chExt cx="488433" cy="646331"/>
          </a:xfrm>
        </p:grpSpPr>
        <p:sp>
          <p:nvSpPr>
            <p:cNvPr id="33" name="Oval 3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504" y="2645509"/>
            <a:ext cx="4672144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indent="465138" algn="just"/>
            <a:r>
              <a:rPr lang="vi-VN">
                <a:cs typeface="Arial" pitchFamily="34" charset="0"/>
              </a:rPr>
              <a:t>- </a:t>
            </a:r>
            <a:r>
              <a:rPr lang="vi-VN" b="1">
                <a:cs typeface="Arial" pitchFamily="34" charset="0"/>
              </a:rPr>
              <a:t>Sốt sắng: </a:t>
            </a:r>
            <a:r>
              <a:rPr lang="vi-VN">
                <a:cs typeface="Arial" pitchFamily="34" charset="0"/>
              </a:rPr>
              <a:t>có ý vội vã, muốn nói, muốn trình bày ngay.</a:t>
            </a:r>
            <a:endParaRPr lang="vi-VN" i="1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7" grpId="0" animBg="1"/>
      <p:bldP spid="35" grpId="0"/>
      <p:bldP spid="2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>
            <a:off x="323528" y="1256984"/>
            <a:ext cx="4757784" cy="1386774"/>
          </a:xfrm>
          <a:prstGeom prst="wedgeRectCallout">
            <a:avLst>
              <a:gd name="adj1" fmla="val -39696"/>
              <a:gd name="adj2" fmla="val 65446"/>
            </a:avLst>
          </a:prstGeom>
          <a:solidFill>
            <a:srgbClr val="FFFFD9"/>
          </a:solidFill>
          <a:ln>
            <a:solidFill>
              <a:srgbClr val="FFD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68" y="-71709"/>
            <a:ext cx="9217024" cy="5235749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99325" y="-20537"/>
            <a:ext cx="8168425" cy="43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</a:rPr>
              <a:t>BÀI 17: </a:t>
            </a:r>
            <a:r>
              <a:rPr lang="vi-VN" sz="2200" b="1">
                <a:solidFill>
                  <a:srgbClr val="FFFF00"/>
                </a:solidFill>
              </a:rPr>
              <a:t>LỚP HỌC VIẾT THƯ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270144" y="608856"/>
            <a:ext cx="7622337" cy="484645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8">
              <a:defRPr/>
            </a:pPr>
            <a:endParaRPr lang="en-US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907704" y="627534"/>
            <a:ext cx="6727790" cy="40011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vi-VN" sz="2000" b="1">
                <a:latin typeface="UTM Avo" pitchFamily="18" charset="0"/>
              </a:rPr>
              <a:t>Kể lại từng đoạn của câu chuyện theo tranh</a:t>
            </a:r>
            <a:endParaRPr lang="en-US" sz="2000" b="1">
              <a:latin typeface="UTM Avo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59232" y="555526"/>
            <a:ext cx="488433" cy="646331"/>
            <a:chOff x="417444" y="2357467"/>
            <a:chExt cx="488433" cy="646331"/>
          </a:xfrm>
        </p:grpSpPr>
        <p:sp>
          <p:nvSpPr>
            <p:cNvPr id="21" name="Oval 20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1088" y="2357467"/>
              <a:ext cx="44114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3600" b="1" cap="none" spc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97818" y="1203598"/>
            <a:ext cx="4534222" cy="147732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000">
                <a:latin typeface="UTM Avo" pitchFamily="18" charset="0"/>
              </a:rPr>
              <a:t>Nhớ lại nội dung câu chuyện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vi-VN" sz="2000">
                <a:latin typeface="UTM Avo" pitchFamily="18" charset="0"/>
              </a:rPr>
              <a:t>Dựa vào gợi ý dưới mỗi tranh</a:t>
            </a:r>
          </a:p>
          <a:p>
            <a:pPr algn="just">
              <a:lnSpc>
                <a:spcPct val="150000"/>
              </a:lnSpc>
            </a:pPr>
            <a:r>
              <a:rPr lang="vi-VN" sz="2000">
                <a:latin typeface="UTM Avo" pitchFamily="18" charset="0"/>
              </a:rPr>
              <a:t>- Chọn 1- 2 tranh để kể lại đoạn đó</a:t>
            </a:r>
            <a:endParaRPr lang="en-US" sz="2000">
              <a:latin typeface="UTM Avo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051720" y="987574"/>
            <a:ext cx="2880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22748" y="987574"/>
            <a:ext cx="136873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216" y="987574"/>
            <a:ext cx="12601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8125">
            <a:off x="1389598" y="4085970"/>
            <a:ext cx="518386" cy="48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67302"/>
            <a:ext cx="38576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33" y="1199621"/>
            <a:ext cx="3232255" cy="340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9" grpId="0" animBg="1"/>
      <p:bldP spid="1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简约亲子活动教育PPT模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42879</TotalTime>
  <Words>543</Words>
  <Application>Microsoft Office PowerPoint</Application>
  <PresentationFormat>On-screen Show (16:9)</PresentationFormat>
  <Paragraphs>70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UTM Avo</vt:lpstr>
      <vt:lpstr>Arial</vt:lpstr>
      <vt:lpstr>Calibri</vt:lpstr>
      <vt:lpstr>自定义设计方案</vt:lpstr>
      <vt:lpstr>3_自定义设计方案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卡通简约亲子活动教育PPT模板</dc:title>
  <dc:creator>Http://Dian1.taobao.com</dc:creator>
  <dc:description>Http://Dian1.taobao.com</dc:description>
  <cp:lastModifiedBy>nhung nguyễn</cp:lastModifiedBy>
  <cp:revision>969</cp:revision>
  <dcterms:created xsi:type="dcterms:W3CDTF">2015-04-15T03:07:00Z</dcterms:created>
  <dcterms:modified xsi:type="dcterms:W3CDTF">2025-05-04T15:39:24Z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