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5" r:id="rId3"/>
  </p:sldMasterIdLst>
  <p:notesMasterIdLst>
    <p:notesMasterId r:id="rId30"/>
  </p:notesMasterIdLst>
  <p:sldIdLst>
    <p:sldId id="646" r:id="rId4"/>
    <p:sldId id="349" r:id="rId5"/>
    <p:sldId id="351" r:id="rId6"/>
    <p:sldId id="476" r:id="rId7"/>
    <p:sldId id="484" r:id="rId8"/>
    <p:sldId id="485" r:id="rId9"/>
    <p:sldId id="486" r:id="rId10"/>
    <p:sldId id="658" r:id="rId11"/>
    <p:sldId id="659" r:id="rId12"/>
    <p:sldId id="648" r:id="rId13"/>
    <p:sldId id="649" r:id="rId14"/>
    <p:sldId id="650" r:id="rId15"/>
    <p:sldId id="651" r:id="rId16"/>
    <p:sldId id="652" r:id="rId17"/>
    <p:sldId id="653" r:id="rId18"/>
    <p:sldId id="654" r:id="rId19"/>
    <p:sldId id="655" r:id="rId20"/>
    <p:sldId id="657" r:id="rId21"/>
    <p:sldId id="661" r:id="rId22"/>
    <p:sldId id="664" r:id="rId23"/>
    <p:sldId id="665" r:id="rId24"/>
    <p:sldId id="660" r:id="rId25"/>
    <p:sldId id="666" r:id="rId26"/>
    <p:sldId id="662" r:id="rId27"/>
    <p:sldId id="663" r:id="rId28"/>
    <p:sldId id="3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97" autoAdjust="0"/>
  </p:normalViewPr>
  <p:slideViewPr>
    <p:cSldViewPr snapToGrid="0">
      <p:cViewPr varScale="1">
        <p:scale>
          <a:sx n="68" d="100"/>
          <a:sy n="68" d="100"/>
        </p:scale>
        <p:origin x="852" y="48"/>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3696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275712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extLst>
      <p:ext uri="{BB962C8B-B14F-4D97-AF65-F5344CB8AC3E}">
        <p14:creationId xmlns:p14="http://schemas.microsoft.com/office/powerpoint/2010/main" val="339606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26</a:t>
            </a:fld>
            <a:endParaRPr lang="en-US"/>
          </a:p>
        </p:txBody>
      </p:sp>
    </p:spTree>
    <p:extLst>
      <p:ext uri="{BB962C8B-B14F-4D97-AF65-F5344CB8AC3E}">
        <p14:creationId xmlns:p14="http://schemas.microsoft.com/office/powerpoint/2010/main" val="382519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mailto:vunhatle.medau@gmail.com"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97214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834250464"/>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
        <p:nvSpPr>
          <p:cNvPr id="6" name="TextBox 5">
            <a:extLst>
              <a:ext uri="{FF2B5EF4-FFF2-40B4-BE49-F238E27FC236}">
                <a16:creationId xmlns:a16="http://schemas.microsoft.com/office/drawing/2014/main" xmlns="" id="{45E62747-82B1-15F2-CC27-47170A9EA860}"/>
              </a:ext>
            </a:extLst>
          </p:cNvPr>
          <p:cNvSpPr txBox="1"/>
          <p:nvPr userDrawn="1"/>
        </p:nvSpPr>
        <p:spPr>
          <a:xfrm>
            <a:off x="4965032" y="8542239"/>
            <a:ext cx="7042484"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vunhatle.medau@gmail.com</a:t>
            </a:r>
            <a:r>
              <a:rPr lang="en-US" dirty="0">
                <a:solidFill>
                  <a:schemeClr val="bg2"/>
                </a:solidFill>
              </a:rPr>
              <a:t> </a:t>
            </a:r>
          </a:p>
        </p:txBody>
      </p:sp>
      <p:sp>
        <p:nvSpPr>
          <p:cNvPr id="5" name="TextBox 4">
            <a:extLst>
              <a:ext uri="{FF2B5EF4-FFF2-40B4-BE49-F238E27FC236}">
                <a16:creationId xmlns:a16="http://schemas.microsoft.com/office/drawing/2014/main" xmlns="" id="{9EFB9AED-1061-CCF1-0855-8347D222825A}"/>
              </a:ext>
            </a:extLst>
          </p:cNvPr>
          <p:cNvSpPr txBox="1"/>
          <p:nvPr userDrawn="1"/>
        </p:nvSpPr>
        <p:spPr>
          <a:xfrm>
            <a:off x="5277853" y="7523747"/>
            <a:ext cx="7363326" cy="369332"/>
          </a:xfrm>
          <a:prstGeom prst="rect">
            <a:avLst/>
          </a:prstGeom>
          <a:noFill/>
        </p:spPr>
        <p:txBody>
          <a:bodyPr wrap="square" rtlCol="0">
            <a:spAutoFit/>
          </a:bodyPr>
          <a:lstStyle/>
          <a:p>
            <a:r>
              <a:rPr lang="en-US" dirty="0">
                <a:solidFill>
                  <a:schemeClr val="bg1"/>
                </a:solidFill>
              </a:rPr>
              <a:t>Tran Thu Van</a:t>
            </a:r>
          </a:p>
        </p:txBody>
      </p:sp>
    </p:spTree>
    <p:extLst>
      <p:ext uri="{BB962C8B-B14F-4D97-AF65-F5344CB8AC3E}">
        <p14:creationId xmlns:p14="http://schemas.microsoft.com/office/powerpoint/2010/main" val="244331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8/18/2024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8/18/2024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5B71F8D1-6415-7C3B-A4D1-308DE701FCD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90861" y="77087"/>
            <a:ext cx="1685726" cy="1685726"/>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7"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0F4AF311-512B-E6DD-0013-B0016DE20EC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0861" y="77087"/>
            <a:ext cx="1685726" cy="1685726"/>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7.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3.wdp"/><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png"/><Relationship Id="rId5" Type="http://schemas.openxmlformats.org/officeDocument/2006/relationships/image" Target="../media/image41.gif"/><Relationship Id="rId10" Type="http://schemas.openxmlformats.org/officeDocument/2006/relationships/image" Target="../media/image44.png"/><Relationship Id="rId4" Type="http://schemas.openxmlformats.org/officeDocument/2006/relationships/image" Target="../media/image7.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6.svg"/></Relationships>
</file>

<file path=ppt/slides/_rels/slide22.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6.svg"/><Relationship Id="rId5" Type="http://schemas.openxmlformats.org/officeDocument/2006/relationships/image" Target="../media/image45.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5.sv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1887199" cy="1261883"/>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Đọc</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thầm</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toàn</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bài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tìm</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từ</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khó</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đọc</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từ</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cần</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hiểu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nghĩa</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câu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văn</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dài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giọng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đọc</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mỗi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đoạn</a:t>
            </a:r>
            <a:r>
              <a:rPr lang="en-US" altLang="en-US" sz="3800" b="1" dirty="0" smtClean="0">
                <a:solidFill>
                  <a:srgbClr val="0000CC"/>
                </a:solidFill>
                <a:latin typeface="Times New Roman" panose="02020603050405020304" pitchFamily="18" charset="0"/>
                <a:cs typeface="Times New Roman" panose="02020603050405020304" pitchFamily="18" charset="0"/>
              </a:rPr>
              <a:t>.</a:t>
            </a:r>
            <a:endParaRPr lang="en-US" altLang="en-US" sz="3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04068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0"/>
            <a:ext cx="12070857" cy="5914242"/>
            <a:chOff x="-622961" y="949571"/>
            <a:chExt cx="9053143" cy="4118723"/>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28081" y="949571"/>
              <a:ext cx="8958263" cy="4118723"/>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63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985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2051321" cy="1261884"/>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Chiều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về</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đàn</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trâu</a:t>
            </a:r>
            <a:r>
              <a:rPr lang="en-US" altLang="en-US" sz="3800" b="1" dirty="0" smtClean="0">
                <a:solidFill>
                  <a:srgbClr val="0000CC"/>
                </a:solidFill>
                <a:latin typeface="Times New Roman" panose="02020603050405020304" pitchFamily="18" charset="0"/>
                <a:cs typeface="Times New Roman" panose="02020603050405020304" pitchFamily="18" charset="0"/>
              </a:rPr>
              <a:t> no </a:t>
            </a:r>
            <a:r>
              <a:rPr lang="en-US" altLang="en-US" sz="3800" b="1" dirty="0" err="1" smtClean="0">
                <a:solidFill>
                  <a:srgbClr val="0000CC"/>
                </a:solidFill>
                <a:latin typeface="Times New Roman" panose="02020603050405020304" pitchFamily="18" charset="0"/>
                <a:cs typeface="Times New Roman" panose="02020603050405020304" pitchFamily="18" charset="0"/>
              </a:rPr>
              <a:t>cỏ</a:t>
            </a:r>
            <a:r>
              <a:rPr lang="en-US" altLang="en-US" sz="3800" b="1" dirty="0" smtClean="0">
                <a:solidFill>
                  <a:srgbClr val="C00000"/>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đằm</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mình</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dưới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suối</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chúng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tôi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tha</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thẩn</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tìm</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những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viên</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đá</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đẹp</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cho</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mình</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endParaRPr lang="en-US" altLang="en-US" sz="3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42033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2051321" cy="1261884"/>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Khung</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cảnh</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thiên</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nhiên</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khi</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các</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bạn</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nhỏ</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đi</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chăn</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trâu</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được</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miêu</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tả</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như</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thế</a:t>
            </a:r>
            <a:r>
              <a:rPr lang="en-US" altLang="en-US" sz="3800" b="1" dirty="0" smtClean="0">
                <a:latin typeface="Times New Roman" panose="02020603050405020304" pitchFamily="18" charset="0"/>
                <a:cs typeface="Times New Roman" panose="02020603050405020304" pitchFamily="18" charset="0"/>
              </a:rPr>
              <a:t> </a:t>
            </a:r>
            <a:r>
              <a:rPr lang="en-US" altLang="en-US" sz="3800" b="1" dirty="0" err="1" smtClean="0">
                <a:latin typeface="Times New Roman" panose="02020603050405020304" pitchFamily="18" charset="0"/>
                <a:cs typeface="Times New Roman" panose="02020603050405020304" pitchFamily="18" charset="0"/>
              </a:rPr>
              <a:t>nào</a:t>
            </a:r>
            <a:r>
              <a:rPr lang="en-US" altLang="en-US" sz="3800" b="1" dirty="0" smtClean="0">
                <a:latin typeface="Times New Roman" panose="02020603050405020304" pitchFamily="18" charset="0"/>
                <a:cs typeface="Times New Roman" panose="02020603050405020304" pitchFamily="18" charset="0"/>
              </a:rPr>
              <a:t>?</a:t>
            </a:r>
            <a:endParaRPr lang="en-US" altLang="en-US"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5895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2051321" cy="1261884"/>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Vừa</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nói</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nó</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vừa</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lấy</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tay</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bịt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hai</a:t>
            </a:r>
            <a:r>
              <a:rPr lang="en-US" altLang="en-US" sz="3800" b="1" dirty="0" smtClean="0">
                <a:solidFill>
                  <a:srgbClr val="0000CC"/>
                </a:solidFill>
                <a:latin typeface="Times New Roman" panose="02020603050405020304" pitchFamily="18" charset="0"/>
                <a:cs typeface="Times New Roman" panose="02020603050405020304" pitchFamily="18" charset="0"/>
              </a:rPr>
              <a:t> tai</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rồi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mở</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ra</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như</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Bống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chỉ</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endParaRPr lang="en-US" altLang="en-US" sz="3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2401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2051321" cy="1261884"/>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Không</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phải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thật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im</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lặng</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đầu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mình</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nghĩ</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gì</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sẽ</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nghe</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tiếng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gió</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nói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ra</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như</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thế</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endParaRPr lang="en-US" altLang="en-US" sz="3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74697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691686" y="723741"/>
            <a:ext cx="12883685" cy="5914244"/>
            <a:chOff x="-622961" y="1044529"/>
            <a:chExt cx="9006681"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04197" y="1044529"/>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4238816" y="-168553"/>
            <a:ext cx="1389851" cy="1311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677" y="3179297"/>
            <a:ext cx="12051321" cy="1261884"/>
          </a:xfrm>
          <a:prstGeom prst="rect">
            <a:avLst/>
          </a:prstGeom>
        </p:spPr>
        <p:txBody>
          <a:bodyPr wrap="square">
            <a:spAutoFit/>
          </a:bodyPr>
          <a:lstStyle/>
          <a:p>
            <a:pPr>
              <a:lnSpc>
                <a:spcPct val="100000"/>
              </a:lnSpc>
              <a:spcBef>
                <a:spcPct val="0"/>
              </a:spcBef>
              <a:buFontTx/>
              <a:buNone/>
            </a:pP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Cứ</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thế</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gió</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chiều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thổi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từ</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thung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lũng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dọc</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theo</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suối</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mang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theo</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tiếng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nói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trong</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đầu</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mỗi</a:t>
            </a:r>
            <a:r>
              <a:rPr lang="en-US" altLang="en-US" sz="3800" b="1" dirty="0" smtClean="0">
                <a:solidFill>
                  <a:srgbClr val="0000CC"/>
                </a:solidFill>
                <a:latin typeface="Times New Roman" panose="02020603050405020304" pitchFamily="18" charset="0"/>
                <a:cs typeface="Times New Roman" panose="02020603050405020304" pitchFamily="18" charset="0"/>
              </a:rPr>
              <a:t> </a:t>
            </a:r>
            <a:r>
              <a:rPr lang="en-US" altLang="en-US" sz="3800" b="1" dirty="0" err="1" smtClean="0">
                <a:solidFill>
                  <a:srgbClr val="0000CC"/>
                </a:solidFill>
                <a:latin typeface="Times New Roman" panose="02020603050405020304" pitchFamily="18" charset="0"/>
                <a:cs typeface="Times New Roman" panose="02020603050405020304" pitchFamily="18" charset="0"/>
              </a:rPr>
              <a:t>đứa</a:t>
            </a:r>
            <a:r>
              <a:rPr lang="en-US" altLang="en-US" sz="3800" b="1" dirty="0" smtClean="0">
                <a:solidFill>
                  <a:srgbClr val="C00000"/>
                </a:solidFill>
                <a:latin typeface="Times New Roman" panose="02020603050405020304" pitchFamily="18" charset="0"/>
                <a:cs typeface="Times New Roman" panose="02020603050405020304" pitchFamily="18" charset="0"/>
              </a:rPr>
              <a:t>/</a:t>
            </a:r>
            <a:r>
              <a:rPr lang="en-US" altLang="en-US" sz="3800" b="1" dirty="0" smtClean="0">
                <a:solidFill>
                  <a:srgbClr val="0000CC"/>
                </a:solidFill>
                <a:latin typeface="Times New Roman" panose="02020603050405020304" pitchFamily="18" charset="0"/>
                <a:cs typeface="Times New Roman" panose="02020603050405020304" pitchFamily="18" charset="0"/>
              </a:rPr>
              <a:t> bay </a:t>
            </a:r>
            <a:r>
              <a:rPr lang="en-US" altLang="en-US" sz="3800" b="1" dirty="0" err="1" smtClean="0">
                <a:solidFill>
                  <a:srgbClr val="0000CC"/>
                </a:solidFill>
                <a:latin typeface="Times New Roman" panose="02020603050405020304" pitchFamily="18" charset="0"/>
                <a:cs typeface="Times New Roman" panose="02020603050405020304" pitchFamily="18" charset="0"/>
              </a:rPr>
              <a:t>xa</a:t>
            </a:r>
            <a:r>
              <a:rPr lang="en-US" altLang="en-US" sz="3800" b="1" dirty="0" smtClean="0">
                <a:solidFill>
                  <a:srgbClr val="0000CC"/>
                </a:solidFill>
                <a:latin typeface="Times New Roman" panose="02020603050405020304" pitchFamily="18" charset="0"/>
                <a:cs typeface="Times New Roman" panose="02020603050405020304" pitchFamily="18" charset="0"/>
              </a:rPr>
              <a:t>.</a:t>
            </a:r>
            <a:r>
              <a:rPr lang="en-US" altLang="en-US" sz="3800" b="1" dirty="0" smtClean="0">
                <a:solidFill>
                  <a:srgbClr val="C00000"/>
                </a:solidFill>
                <a:latin typeface="Times New Roman" panose="02020603050405020304" pitchFamily="18" charset="0"/>
                <a:cs typeface="Times New Roman" panose="02020603050405020304" pitchFamily="18" charset="0"/>
              </a:rPr>
              <a:t>//</a:t>
            </a:r>
            <a:endParaRPr lang="en-US" altLang="en-US" sz="3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0517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506" y="1"/>
            <a:ext cx="12318505" cy="67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4176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5" name="Freeform 3">
            <a:extLst>
              <a:ext uri="{FF2B5EF4-FFF2-40B4-BE49-F238E27FC236}">
                <a16:creationId xmlns:a16="http://schemas.microsoft.com/office/drawing/2014/main" xmlns="" id="{269EC669-C3F4-0142-0C61-19DD2700BCBF}"/>
              </a:ext>
            </a:extLst>
          </p:cNvPr>
          <p:cNvSpPr/>
          <p:nvPr/>
        </p:nvSpPr>
        <p:spPr>
          <a:xfrm>
            <a:off x="11172787" y="5919860"/>
            <a:ext cx="1269824" cy="938140"/>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33587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mj-lt"/>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mj-lt"/>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spTree>
    <p:extLst>
      <p:ext uri="{BB962C8B-B14F-4D97-AF65-F5344CB8AC3E}">
        <p14:creationId xmlns:p14="http://schemas.microsoft.com/office/powerpoint/2010/main" val="109002046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1917020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extLst>
      <p:ext uri="{BB962C8B-B14F-4D97-AF65-F5344CB8AC3E}">
        <p14:creationId xmlns:p14="http://schemas.microsoft.com/office/powerpoint/2010/main" val="55836628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1970992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12966942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441203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0" y="1762125"/>
            <a:ext cx="117538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suy</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Tree>
    <p:extLst>
      <p:ext uri="{BB962C8B-B14F-4D97-AF65-F5344CB8AC3E}">
        <p14:creationId xmlns:p14="http://schemas.microsoft.com/office/powerpoint/2010/main" val="201070669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4"/>
          <a:stretch>
            <a:fillRect/>
          </a:stretch>
        </p:blipFill>
        <p:spPr>
          <a:xfrm>
            <a:off x="1900273" y="757318"/>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
        <p:nvSpPr>
          <p:cNvPr id="5" name="TextBox 4">
            <a:extLst>
              <a:ext uri="{FF2B5EF4-FFF2-40B4-BE49-F238E27FC236}">
                <a16:creationId xmlns:a16="http://schemas.microsoft.com/office/drawing/2014/main" xmlns="" id="{7C4811CC-FDE4-D517-B62F-CE775DBC4961}"/>
              </a:ext>
            </a:extLst>
          </p:cNvPr>
          <p:cNvSpPr txBox="1"/>
          <p:nvPr/>
        </p:nvSpPr>
        <p:spPr>
          <a:xfrm>
            <a:off x="5273749" y="9548037"/>
            <a:ext cx="8357190" cy="369332"/>
          </a:xfrm>
          <a:prstGeom prst="rect">
            <a:avLst/>
          </a:prstGeom>
          <a:noFill/>
        </p:spPr>
        <p:txBody>
          <a:bodyPr wrap="square" rtlCol="0">
            <a:spAutoFit/>
          </a:bodyPr>
          <a:lstStyle/>
          <a:p>
            <a:r>
              <a:rPr lang="en-US" dirty="0"/>
              <a:t>Mai </a:t>
            </a:r>
            <a:r>
              <a:rPr lang="en-US" dirty="0" err="1"/>
              <a:t>phương</a:t>
            </a:r>
            <a:r>
              <a:rPr lang="en-US" dirty="0"/>
              <a:t> </a:t>
            </a:r>
            <a:r>
              <a:rPr lang="en-US" dirty="0" err="1"/>
              <a:t>lan</a:t>
            </a:r>
            <a:endParaRPr lang="en-US" dirty="0"/>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96403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002060"/>
                  </a:solidFill>
                  <a:effectLst>
                    <a:outerShdw blurRad="38100" dist="25400" dir="5400000" algn="ctr" rotWithShape="0">
                      <a:srgbClr val="6E747A">
                        <a:alpha val="43000"/>
                      </a:srgbClr>
                    </a:outerShdw>
                  </a:effectLst>
                  <a:latin typeface="Calibri"/>
                </a:rPr>
                <a:t>l</a:t>
              </a:r>
              <a:r>
                <a:rPr kumimoji="0" lang="en-US" sz="48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ấp</a:t>
              </a:r>
              <a:r>
                <a:rPr kumimoji="0" lang="en-US" sz="48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lánh</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libri"/>
                </a:rPr>
                <a:t>n</a:t>
              </a:r>
              <a:r>
                <a:rPr kumimoji="0" lang="en-US" sz="4400" b="1"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o</a:t>
              </a:r>
              <a:r>
                <a:rPr kumimoji="0" lang="en-US" sz="4400" b="1" i="0" u="none" strike="noStrike" kern="1200" cap="none" spc="0" normalizeH="0" noProof="0" dirty="0"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noProof="0" dirty="0" err="1" smtClean="0">
                  <a:ln w="0"/>
                  <a:solidFill>
                    <a:srgbClr val="002060"/>
                  </a:solidFill>
                  <a:effectLst>
                    <a:outerShdw blurRad="38100" dist="25400" dir="5400000" algn="ctr" rotWithShape="0">
                      <a:srgbClr val="6E747A">
                        <a:alpha val="43000"/>
                      </a:srgbClr>
                    </a:outerShdw>
                  </a:effectLst>
                  <a:uLnTx/>
                  <a:uFillTx/>
                  <a:latin typeface="Calibri"/>
                  <a:ea typeface="+mn-ea"/>
                  <a:cs typeface="+mn-cs"/>
                </a:rPr>
                <a:t>cỏ</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2224610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560</Words>
  <Application>Microsoft Office PowerPoint</Application>
  <PresentationFormat>Widescreen</PresentationFormat>
  <Paragraphs>127</Paragraphs>
  <Slides>26</Slides>
  <Notes>6</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SimSun</vt:lpstr>
      <vt:lpstr>#9Slide05 Phobia</vt:lpstr>
      <vt:lpstr>Arial</vt:lpstr>
      <vt:lpstr>Arial-BoldMT</vt:lpstr>
      <vt:lpstr>Arial-ItalicMT</vt:lpstr>
      <vt:lpstr>ArialMT</vt:lpstr>
      <vt:lpstr>Calibri</vt:lpstr>
      <vt:lpstr>Calibri Light</vt:lpstr>
      <vt:lpstr>Cambria</vt:lpstr>
      <vt:lpstr>Roboto</vt:lpstr>
      <vt:lpstr>SVN-Poky's</vt:lpstr>
      <vt:lpstr>Tahoma</vt:lpstr>
      <vt:lpstr>Times New Roman</vt:lpstr>
      <vt:lpstr>Yu Mincho</vt:lpstr>
      <vt:lpstr>方正静蕾简体</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100</cp:revision>
  <dcterms:created xsi:type="dcterms:W3CDTF">2024-05-02T01:59:28Z</dcterms:created>
  <dcterms:modified xsi:type="dcterms:W3CDTF">2024-08-18T13:05:41Z</dcterms:modified>
</cp:coreProperties>
</file>