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7"/>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46" d="100"/>
          <a:sy n="46" d="100"/>
        </p:scale>
        <p:origin x="-75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6370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526825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510118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98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427615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71664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52764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313725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112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185194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53565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34867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2025/10/21</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9280986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7610"/>
            <a:ext cx="14117075" cy="6858000"/>
          </a:xfrm>
          <a:prstGeom prst="rect">
            <a:avLst/>
          </a:prstGeom>
        </p:spPr>
      </p:pic>
      <p:grpSp>
        <p:nvGrpSpPr>
          <p:cNvPr id="12" name="组合 11">
            <a:extLst>
              <a:ext uri="{FF2B5EF4-FFF2-40B4-BE49-F238E27FC236}">
                <a16:creationId xmlns:a16="http://schemas.microsoft.com/office/drawing/2014/main" xmlns=""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xmlns=""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xmlns=""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xmlns=""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xmlns=""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xmlns=""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xmlns=""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xmlns=""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xmlns=""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xmlns=""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xmlns=""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xmlns=""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xmlns=""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xmlns="" id="{40FE2C07-1AF7-3643-BB2B-081F38A55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xmlns=""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xmlns=""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xmlns=""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xmlns=""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xmlns=""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xmlns=""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extBox 5">
            <a:extLst>
              <a:ext uri="{FF2B5EF4-FFF2-40B4-BE49-F238E27FC236}">
                <a16:creationId xmlns:a16="http://schemas.microsoft.com/office/drawing/2014/main" xmlns=""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vi-VN" sz="3200" b="1" i="0" dirty="0">
                <a:solidFill>
                  <a:schemeClr val="bg1"/>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DF8E1070-4C1D-1823-AC6F-DAAEBC657DE4}"/>
              </a:ext>
            </a:extLst>
          </p:cNvPr>
          <p:cNvPicPr>
            <a:picLocks noChangeAspect="1"/>
          </p:cNvPicPr>
          <p:nvPr/>
        </p:nvPicPr>
        <p:blipFill>
          <a:blip r:embed="rId3"/>
          <a:stretch>
            <a:fillRect/>
          </a:stretch>
        </p:blipFill>
        <p:spPr>
          <a:xfrm>
            <a:off x="1971675" y="2805112"/>
            <a:ext cx="7637314" cy="3509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xmlns=""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a16="http://schemas.microsoft.com/office/drawing/2014/main" xmlns="" id="{9D788633-4BE9-73BE-154D-83841CF55E28}"/>
              </a:ext>
            </a:extLst>
          </p:cNvPr>
          <p:cNvSpPr/>
          <p:nvPr/>
        </p:nvSpPr>
        <p:spPr>
          <a:xfrm>
            <a:off x="7827410" y="2867025"/>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x-none"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xmlns=""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a16="http://schemas.microsoft.com/office/drawing/2014/main" xmlns=""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x-none"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a16="http://schemas.microsoft.com/office/drawing/2014/main" xmlns=""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x-none"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xmlns=""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a16="http://schemas.microsoft.com/office/drawing/2014/main" xmlns="" id="{A2CC1815-9C62-4E74-B3D0-D545B37973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a16="http://schemas.microsoft.com/office/drawing/2014/main" xmlns=""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a16="http://schemas.microsoft.com/office/drawing/2014/main" xmlns=""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a16="http://schemas.microsoft.com/office/drawing/2014/main" xmlns=""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a) 4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a16="http://schemas.microsoft.com/office/drawing/2014/main" xmlns=""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a16="http://schemas.microsoft.com/office/drawing/2014/main" xmlns=""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a16="http://schemas.microsoft.com/office/drawing/2014/main" xmlns=""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a16="http://schemas.microsoft.com/office/drawing/2014/main" xmlns=""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a16="http://schemas.microsoft.com/office/drawing/2014/main" xmlns=""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a16="http://schemas.microsoft.com/office/drawing/2014/main" xmlns=""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c) 6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40</a:t>
              </a:r>
              <a:r>
                <a:rPr lang="en-US" sz="3200" b="0" i="0" dirty="0">
                  <a:solidFill>
                    <a:schemeClr val="bg1"/>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a16="http://schemas.microsoft.com/office/drawing/2014/main" xmlns=""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a16="http://schemas.microsoft.com/office/drawing/2014/main" xmlns=""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a16="http://schemas.microsoft.com/office/drawing/2014/main" xmlns=""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a16="http://schemas.microsoft.com/office/drawing/2014/main" xmlns=""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d) 3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2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a16="http://schemas.microsoft.com/office/drawing/2014/main" xmlns=""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a16="http://schemas.microsoft.com/office/drawing/2014/main" xmlns=""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g) 4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50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a16="http://schemas.microsoft.com/office/drawing/2014/main" xmlns=""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a16="http://schemas.microsoft.com/office/drawing/2014/main" xmlns=""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e</a:t>
              </a:r>
              <a:r>
                <a:rPr lang="en-US" sz="3200" b="0" i="0" dirty="0">
                  <a:solidFill>
                    <a:schemeClr val="bg1"/>
                  </a:solidFill>
                  <a:effectLst/>
                  <a:latin typeface="Cambria" panose="02040503050406030204" pitchFamily="18" charset="0"/>
                  <a:ea typeface="Cambria" panose="02040503050406030204" pitchFamily="18" charset="0"/>
                </a:rPr>
                <a:t>) 5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2 </a:t>
              </a:r>
              <a:r>
                <a:rPr lang="en-US" sz="3200" dirty="0" err="1">
                  <a:solidFill>
                    <a:schemeClr val="bg1"/>
                  </a:solidFill>
                  <a:latin typeface="Cambria" panose="02040503050406030204" pitchFamily="18" charset="0"/>
                  <a:ea typeface="Cambria" panose="02040503050406030204" pitchFamily="18" charset="0"/>
                </a:rPr>
                <a:t>tạ</a:t>
              </a:r>
              <a:r>
                <a:rPr lang="en-US" sz="3200" dirty="0">
                  <a:solidFill>
                    <a:schemeClr val="bg1"/>
                  </a:solidFill>
                  <a:latin typeface="Cambria" panose="02040503050406030204" pitchFamily="18" charset="0"/>
                  <a:ea typeface="Cambria" panose="02040503050406030204" pitchFamily="18" charset="0"/>
                </a:rPr>
                <a:t> </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tạ</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a16="http://schemas.microsoft.com/office/drawing/2014/main" xmlns=""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a16="http://schemas.microsoft.com/office/drawing/2014/main" xmlns=""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a16="http://schemas.microsoft.com/office/drawing/2014/main" xmlns=""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a16="http://schemas.microsoft.com/office/drawing/2014/main" xmlns=""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a16="http://schemas.microsoft.com/office/drawing/2014/main" xmlns=""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a16="http://schemas.microsoft.com/office/drawing/2014/main" xmlns=""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a16="http://schemas.microsoft.com/office/drawing/2014/main" xmlns=""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pic>
        <p:nvPicPr>
          <p:cNvPr id="4" name="图片 3">
            <a:extLst>
              <a:ext uri="{FF2B5EF4-FFF2-40B4-BE49-F238E27FC236}">
                <a16:creationId xmlns:a16="http://schemas.microsoft.com/office/drawing/2014/main" xmlns=""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a16="http://schemas.microsoft.com/office/drawing/2014/main" xmlns="" id="{CF127952-04A7-53A2-EB37-C7B1983DC72F}"/>
              </a:ext>
            </a:extLst>
          </p:cNvPr>
          <p:cNvPicPr>
            <a:picLocks noChangeAspect="1"/>
          </p:cNvPicPr>
          <p:nvPr/>
        </p:nvPicPr>
        <p:blipFill>
          <a:blip r:embed="rId4"/>
          <a:stretch>
            <a:fillRect/>
          </a:stretch>
        </p:blipFill>
        <p:spPr>
          <a:xfrm>
            <a:off x="1034145" y="120363"/>
            <a:ext cx="8717368" cy="1051212"/>
          </a:xfrm>
          <a:prstGeom prst="rect">
            <a:avLst/>
          </a:prstGeom>
        </p:spPr>
      </p:pic>
      <p:sp>
        <p:nvSpPr>
          <p:cNvPr id="7" name="TextBox 6">
            <a:extLst>
              <a:ext uri="{FF2B5EF4-FFF2-40B4-BE49-F238E27FC236}">
                <a16:creationId xmlns:a16="http://schemas.microsoft.com/office/drawing/2014/main" xmlns="" id="{A537C30C-4BDB-628A-C3DF-6660409B2D4D}"/>
              </a:ext>
            </a:extLst>
          </p:cNvPr>
          <p:cNvSpPr txBox="1"/>
          <p:nvPr/>
        </p:nvSpPr>
        <p:spPr>
          <a:xfrm>
            <a:off x="466725" y="895350"/>
            <a:ext cx="11334749" cy="2893100"/>
          </a:xfrm>
          <a:prstGeom prst="rect">
            <a:avLst/>
          </a:prstGeom>
          <a:noFill/>
        </p:spPr>
        <p:txBody>
          <a:bodyPr wrap="square" rtlCol="0">
            <a:spAutoFit/>
          </a:bodyPr>
          <a:lstStyle/>
          <a:p>
            <a:pPr algn="just"/>
            <a:r>
              <a:rPr lang="vi-VN" sz="26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26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26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26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26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26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a16="http://schemas.microsoft.com/office/drawing/2014/main" xmlns="" id="{DF1F845B-882B-9634-4D1C-755DE63B6E47}"/>
              </a:ext>
            </a:extLst>
          </p:cNvPr>
          <p:cNvPicPr>
            <a:picLocks noChangeAspect="1"/>
          </p:cNvPicPr>
          <p:nvPr/>
        </p:nvPicPr>
        <p:blipFill>
          <a:blip r:embed="rId5"/>
          <a:stretch>
            <a:fillRect/>
          </a:stretch>
        </p:blipFill>
        <p:spPr>
          <a:xfrm>
            <a:off x="6934200" y="4400535"/>
            <a:ext cx="4595812" cy="1895490"/>
          </a:xfrm>
          <a:prstGeom prst="rect">
            <a:avLst/>
          </a:prstGeom>
        </p:spPr>
      </p:pic>
      <p:sp>
        <p:nvSpPr>
          <p:cNvPr id="13" name="Rectangle: Single Corner Rounded 12">
            <a:extLst>
              <a:ext uri="{FF2B5EF4-FFF2-40B4-BE49-F238E27FC236}">
                <a16:creationId xmlns:a16="http://schemas.microsoft.com/office/drawing/2014/main" xmlns="" id="{0970483C-86F1-65F5-F141-7747E7C4ABF7}"/>
              </a:ext>
            </a:extLst>
          </p:cNvPr>
          <p:cNvSpPr/>
          <p:nvPr/>
        </p:nvSpPr>
        <p:spPr>
          <a:xfrm>
            <a:off x="755263" y="4374056"/>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a16="http://schemas.microsoft.com/office/drawing/2014/main" xmlns="" id="{DE39C770-4CB3-ED13-017E-399786D1D4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389" y="2546702"/>
            <a:ext cx="445425" cy="453673"/>
          </a:xfrm>
          <a:prstGeom prst="rect">
            <a:avLst/>
          </a:prstGeom>
        </p:spPr>
      </p:pic>
      <p:sp>
        <p:nvSpPr>
          <p:cNvPr id="16" name="Rectangle: Single Corner Rounded 15">
            <a:extLst>
              <a:ext uri="{FF2B5EF4-FFF2-40B4-BE49-F238E27FC236}">
                <a16:creationId xmlns:a16="http://schemas.microsoft.com/office/drawing/2014/main" xmlns="" id="{FDF58AD6-FC4F-171E-DD73-86BDDA3FF369}"/>
              </a:ext>
            </a:extLst>
          </p:cNvPr>
          <p:cNvSpPr/>
          <p:nvPr/>
        </p:nvSpPr>
        <p:spPr>
          <a:xfrm>
            <a:off x="74573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a16="http://schemas.microsoft.com/office/drawing/2014/main" xmlns="" id="{120560C4-987E-B650-8F75-A09B2210F2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39" y="2946752"/>
            <a:ext cx="445425" cy="453673"/>
          </a:xfrm>
          <a:prstGeom prst="rect">
            <a:avLst/>
          </a:prstGeom>
        </p:spPr>
      </p:pic>
      <p:sp>
        <p:nvSpPr>
          <p:cNvPr id="18" name="Rectangle: Single Corner Rounded 17">
            <a:extLst>
              <a:ext uri="{FF2B5EF4-FFF2-40B4-BE49-F238E27FC236}">
                <a16:creationId xmlns:a16="http://schemas.microsoft.com/office/drawing/2014/main" xmlns="" id="{BF166BD9-8701-14BF-ACBA-FD70B14E11D0}"/>
              </a:ext>
            </a:extLst>
          </p:cNvPr>
          <p:cNvSpPr/>
          <p:nvPr/>
        </p:nvSpPr>
        <p:spPr>
          <a:xfrm>
            <a:off x="72668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a16="http://schemas.microsoft.com/office/drawing/2014/main" xmlns="" id="{ADC1F78F-B306-7967-1AD5-1276503E13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150" y="3248025"/>
            <a:ext cx="749224" cy="634353"/>
          </a:xfrm>
          <a:prstGeom prst="rect">
            <a:avLst/>
          </a:prstGeom>
        </p:spPr>
      </p:pic>
    </p:spTree>
    <p:extLst>
      <p:ext uri="{BB962C8B-B14F-4D97-AF65-F5344CB8AC3E}">
        <p14:creationId xmlns:p14="http://schemas.microsoft.com/office/powerpoint/2010/main" val="180284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a16="http://schemas.microsoft.com/office/drawing/2014/main" xmlns=""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a16="http://schemas.microsoft.com/office/drawing/2014/main" xmlns=""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a16="http://schemas.microsoft.com/office/drawing/2014/main" xmlns="" id="{3A391DDA-E14F-D0CE-7B8A-9D2AF49AE50E}"/>
              </a:ext>
            </a:extLst>
          </p:cNvPr>
          <p:cNvSpPr txBox="1"/>
          <p:nvPr/>
        </p:nvSpPr>
        <p:spPr>
          <a:xfrm>
            <a:off x="1190625" y="2619375"/>
            <a:ext cx="10039350" cy="3023200"/>
          </a:xfrm>
          <a:prstGeom prst="rect">
            <a:avLst/>
          </a:prstGeom>
          <a:noFill/>
        </p:spPr>
        <p:txBody>
          <a:bodyPr wrap="square" rtlCol="0">
            <a:spAutoFit/>
          </a:bodyPr>
          <a:lstStyle/>
          <a:p>
            <a:pPr algn="ctr">
              <a:lnSpc>
                <a:spcPct val="115000"/>
              </a:lnSpc>
            </a:pPr>
            <a:r>
              <a:rPr lang="en-US" sz="2800" b="1" u="sng" dirty="0" err="1">
                <a:solidFill>
                  <a:srgbClr val="FFFF00"/>
                </a:solidFill>
                <a:latin typeface="Cambria" panose="02040503050406030204" pitchFamily="18" charset="0"/>
                <a:ea typeface="Cambria" panose="02040503050406030204" pitchFamily="18" charset="0"/>
              </a:rPr>
              <a:t>Bài</a:t>
            </a:r>
            <a:r>
              <a:rPr lang="en-US" sz="2800" b="1" u="sng" dirty="0">
                <a:solidFill>
                  <a:srgbClr val="FFFF00"/>
                </a:solidFill>
                <a:latin typeface="Cambria" panose="02040503050406030204" pitchFamily="18" charset="0"/>
                <a:ea typeface="Cambria" panose="02040503050406030204" pitchFamily="18" charset="0"/>
              </a:rPr>
              <a:t> </a:t>
            </a:r>
            <a:r>
              <a:rPr lang="en-US" sz="2800" b="1" u="sng" dirty="0" err="1">
                <a:solidFill>
                  <a:srgbClr val="FFFF00"/>
                </a:solidFill>
                <a:latin typeface="Cambria" panose="02040503050406030204" pitchFamily="18" charset="0"/>
                <a:ea typeface="Cambria" panose="02040503050406030204" pitchFamily="18" charset="0"/>
              </a:rPr>
              <a:t>giải</a:t>
            </a:r>
            <a:r>
              <a:rPr lang="en-US" sz="28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Xe chở được nhiều nhất 7 tạ = 700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  90 thùng na dai nặng: 5 x 90 = 450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a16="http://schemas.microsoft.com/office/drawing/2014/main" xmlns=""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wipe(down)">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down)">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down)">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xmlns=""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xmlns=""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xmlns=""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xmlns=""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xmlns=""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xmlns=""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xmlns=""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xmlns=""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xmlns=""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xmlns=""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xmlns=""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xmlns=""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xmlns=""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xmlns=""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x-none"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xmlns=""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xmlns="" id="{F870AAAE-A27D-8C43-A3A5-41A7DAF54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xmlns=""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xmlns=""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xmlns=""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xmlns=""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x-none"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xmlns="" id="{889904F3-6CFA-4284-9CC7-F4C7BCCF88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xmlns=""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xmlns=""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xmlns=""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x-none"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35709372-AF4A-0E44-94AA-A8330ADC37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xmlns="" id="{48FAB207-3004-4C6F-8A7C-A031D70B82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xmlns=""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xmlns=""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xmlns=""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F9E492FF-B159-224B-AD0C-95A7A29615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xmlns=""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xmlns=""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xmlns=""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xmlns=""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65BE1FC2-1CA5-924A-B2A2-48B0E76397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xmlns=""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xmlns=""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xmlns=""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a16="http://schemas.microsoft.com/office/drawing/2014/main" xmlns=""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xmlns="" id="{7EA028A1-0B77-8746-8701-D3DD4D16A1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TotalTime>
  <Words>588</Words>
  <Application>Microsoft Office PowerPoint</Application>
  <PresentationFormat>Custom</PresentationFormat>
  <Paragraphs>61</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ThienIT</cp:lastModifiedBy>
  <cp:revision>32</cp:revision>
  <dcterms:created xsi:type="dcterms:W3CDTF">2023-08-10T06:02:52Z</dcterms:created>
  <dcterms:modified xsi:type="dcterms:W3CDTF">2025-10-21T08:41:45Z</dcterms:modified>
</cp:coreProperties>
</file>