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331" r:id="rId3"/>
    <p:sldId id="279" r:id="rId4"/>
    <p:sldId id="260" r:id="rId5"/>
    <p:sldId id="262" r:id="rId6"/>
    <p:sldId id="268" r:id="rId7"/>
    <p:sldId id="293" r:id="rId8"/>
    <p:sldId id="270" r:id="rId9"/>
    <p:sldId id="294" r:id="rId10"/>
    <p:sldId id="332" r:id="rId11"/>
    <p:sldId id="333" r:id="rId12"/>
    <p:sldId id="334" r:id="rId13"/>
    <p:sldId id="335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8BC"/>
    <a:srgbClr val="491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234A4-1BA4-4F8B-BD2F-67D77E75747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E6423-045D-425F-9395-4775016CD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1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51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12192000" cy="247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8475" y="5570767"/>
            <a:ext cx="12818077" cy="11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9941" y="5316711"/>
            <a:ext cx="12173527" cy="148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8474" y="6189784"/>
            <a:ext cx="12206689" cy="668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98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0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6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4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FDE6-31D3-4630-A6BD-9988D14E62A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E1D28-5296-41C9-B22F-8FDA83E55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7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NHAC%20TI&#202;U%20HOC\Ban%20tay%20me%20-%20Ha%20Pham%20Anh%20Thu%20%5bNCT%2065634089917352500000%5d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24526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(7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"/>
            <a:ext cx="1447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905000" y="14478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248900" y="1371600"/>
            <a:ext cx="0" cy="403860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971800" y="6553200"/>
            <a:ext cx="6324600" cy="0"/>
          </a:xfrm>
          <a:prstGeom prst="line">
            <a:avLst/>
          </a:prstGeom>
          <a:noFill/>
          <a:ln w="76200" cmpd="tri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438400" y="990600"/>
            <a:ext cx="76200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581400" y="501650"/>
            <a:ext cx="571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Trường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Tiểu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học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Đại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Bản</a:t>
            </a:r>
            <a:r>
              <a:rPr lang="en-US" altLang="en-US" sz="36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895600" y="100013"/>
            <a:ext cx="6517341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ea typeface="+mn-lt"/>
                <a:cs typeface="+mn-lt"/>
              </a:rPr>
              <a:t>PHÒNG GIÁO DỤC ĐÀO TẠO </a:t>
            </a:r>
            <a:r>
              <a:rPr lang="en-US" b="1" kern="10" dirty="0">
                <a:ln w="9525">
                  <a:solidFill>
                    <a:srgbClr val="CC0000">
                      <a:alpha val="96077"/>
                    </a:srgbClr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QUẬN HỒNG BÀNG</a:t>
            </a:r>
          </a:p>
        </p:txBody>
      </p:sp>
      <p:sp>
        <p:nvSpPr>
          <p:cNvPr id="3084" name="WordArt 12" descr="60%"/>
          <p:cNvSpPr>
            <a:spLocks noChangeArrowheads="1" noChangeShapeType="1" noTextEdit="1"/>
          </p:cNvSpPr>
          <p:nvPr/>
        </p:nvSpPr>
        <p:spPr bwMode="auto">
          <a:xfrm>
            <a:off x="3048000" y="5791201"/>
            <a:ext cx="586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 Phạm Thị Quyên</a:t>
            </a: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8305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DỰ TIẾT TIẾNG VIỆT CỦA LỚP 1</a:t>
            </a: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Ban tay me - Ha Pham Anh Thu [NCT 6563408991735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7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38" fill="hold"/>
                                        <p:tgtEl>
                                          <p:spTgt spid="4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ịnh Hạ Long - Hang Sửng Sốt">
            <a:extLst>
              <a:ext uri="{FF2B5EF4-FFF2-40B4-BE49-F238E27FC236}">
                <a16:creationId xmlns:a16="http://schemas.microsoft.com/office/drawing/2014/main" id="{3E614AD4-BC65-4FC6-A8B0-CE1AD40AB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72" y="98612"/>
            <a:ext cx="8886266" cy="546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E7AD84-C2B1-49BE-A1D8-8F73E60CFE72}"/>
              </a:ext>
            </a:extLst>
          </p:cNvPr>
          <p:cNvSpPr txBox="1"/>
          <p:nvPr/>
        </p:nvSpPr>
        <p:spPr>
          <a:xfrm>
            <a:off x="1138518" y="5773271"/>
            <a:ext cx="10425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HANG SỬNG SỐT – VỊNH HẠ LONG</a:t>
            </a:r>
          </a:p>
        </p:txBody>
      </p:sp>
    </p:spTree>
    <p:extLst>
      <p:ext uri="{BB962C8B-B14F-4D97-AF65-F5344CB8AC3E}">
        <p14:creationId xmlns:p14="http://schemas.microsoft.com/office/powerpoint/2010/main" val="1942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g Sửng Sốt - Vịnh Hạ Long">
            <a:extLst>
              <a:ext uri="{FF2B5EF4-FFF2-40B4-BE49-F238E27FC236}">
                <a16:creationId xmlns:a16="http://schemas.microsoft.com/office/drawing/2014/main" id="{29766FD6-57C4-43DC-B959-69B7C698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33" y="86005"/>
            <a:ext cx="8280026" cy="55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1082F-CA97-4B42-A118-A29263670EDA}"/>
              </a:ext>
            </a:extLst>
          </p:cNvPr>
          <p:cNvSpPr txBox="1"/>
          <p:nvPr/>
        </p:nvSpPr>
        <p:spPr>
          <a:xfrm>
            <a:off x="1138518" y="5773271"/>
            <a:ext cx="10425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HANG SỬNG SỐT – VỊNH HẠ LONG</a:t>
            </a:r>
          </a:p>
        </p:txBody>
      </p:sp>
    </p:spTree>
    <p:extLst>
      <p:ext uri="{BB962C8B-B14F-4D97-AF65-F5344CB8AC3E}">
        <p14:creationId xmlns:p14="http://schemas.microsoft.com/office/powerpoint/2010/main" val="41300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100+ hình ảnh Động Phong Nha ở Huế">
            <a:extLst>
              <a:ext uri="{FF2B5EF4-FFF2-40B4-BE49-F238E27FC236}">
                <a16:creationId xmlns:a16="http://schemas.microsoft.com/office/drawing/2014/main" id="{EB2C88A9-F5F1-487A-876F-72473056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70" y="147357"/>
            <a:ext cx="9348196" cy="52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C00F91-20D2-4B94-A06F-0BDDBA780719}"/>
              </a:ext>
            </a:extLst>
          </p:cNvPr>
          <p:cNvSpPr txBox="1"/>
          <p:nvPr/>
        </p:nvSpPr>
        <p:spPr>
          <a:xfrm>
            <a:off x="2914649" y="5663453"/>
            <a:ext cx="7800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ĐỘNG PHONG NHA Ở HUẾ</a:t>
            </a:r>
          </a:p>
        </p:txBody>
      </p:sp>
    </p:spTree>
    <p:extLst>
      <p:ext uri="{BB962C8B-B14F-4D97-AF65-F5344CB8AC3E}">
        <p14:creationId xmlns:p14="http://schemas.microsoft.com/office/powerpoint/2010/main" val="6648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ng Sơn Đoòng - Vẻ đẹp thiên nhiên kì vĩ của thế giới 2024">
            <a:extLst>
              <a:ext uri="{FF2B5EF4-FFF2-40B4-BE49-F238E27FC236}">
                <a16:creationId xmlns:a16="http://schemas.microsoft.com/office/drawing/2014/main" id="{024099DF-40C1-42E6-A0E9-B9D08ECE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550"/>
            <a:ext cx="8772525" cy="548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5A21DA-25B2-417D-AEDA-8E918B3CAD6E}"/>
              </a:ext>
            </a:extLst>
          </p:cNvPr>
          <p:cNvSpPr txBox="1"/>
          <p:nvPr/>
        </p:nvSpPr>
        <p:spPr>
          <a:xfrm>
            <a:off x="3381375" y="5800725"/>
            <a:ext cx="6724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HANG S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N ĐOÒNG</a:t>
            </a:r>
          </a:p>
        </p:txBody>
      </p:sp>
    </p:spTree>
    <p:extLst>
      <p:ext uri="{BB962C8B-B14F-4D97-AF65-F5344CB8AC3E}">
        <p14:creationId xmlns:p14="http://schemas.microsoft.com/office/powerpoint/2010/main" val="27486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33796" name="Picture 4" descr="?call=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1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2133600" y="5126038"/>
            <a:ext cx="7848600" cy="135096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8B049"/>
                    </a:gs>
                    <a:gs pos="17999">
                      <a:srgbClr val="B43E85"/>
                    </a:gs>
                    <a:gs pos="31000">
                      <a:srgbClr val="C50849"/>
                    </a:gs>
                    <a:gs pos="33000">
                      <a:srgbClr val="F952A0"/>
                    </a:gs>
                    <a:gs pos="37000">
                      <a:srgbClr val="FEE7F2"/>
                    </a:gs>
                    <a:gs pos="78999">
                      <a:srgbClr val="F8B049"/>
                    </a:gs>
                    <a:gs pos="87000">
                      <a:srgbClr val="F8B049"/>
                    </a:gs>
                    <a:gs pos="100000">
                      <a:srgbClr val="FC9FC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8B049"/>
                  </a:gs>
                  <a:gs pos="17999">
                    <a:srgbClr val="B43E85"/>
                  </a:gs>
                  <a:gs pos="31000">
                    <a:srgbClr val="C50849"/>
                  </a:gs>
                  <a:gs pos="33000">
                    <a:srgbClr val="F952A0"/>
                  </a:gs>
                  <a:gs pos="37000">
                    <a:srgbClr val="FEE7F2"/>
                  </a:gs>
                  <a:gs pos="78999">
                    <a:srgbClr val="F8B049"/>
                  </a:gs>
                  <a:gs pos="87000">
                    <a:srgbClr val="F8B049"/>
                  </a:gs>
                  <a:gs pos="100000">
                    <a:srgbClr val="FC9FC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2357439" y="76200"/>
            <a:ext cx="7477125" cy="2057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tạm dừng tại đây </a:t>
            </a:r>
          </a:p>
          <a:p>
            <a:pPr algn="ctr"/>
            <a:r>
              <a:rPr lang="vi-VN" sz="3600" kern="10" dirty="0">
                <a:ln w="12700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thầy cô và các em</a:t>
            </a:r>
            <a:endParaRPr lang="en-US" sz="3600" kern="10" dirty="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5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52600" y="2133601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KHỞI ĐỘNG</a:t>
            </a:r>
            <a:endParaRPr lang="en-US" altLang="en-US" sz="66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9002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_ SGK Âm nhạc 1 - Kết nối tri thức với cuộc sống.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840" y="231956"/>
            <a:ext cx="11122977" cy="6256533"/>
          </a:xfrm>
        </p:spPr>
      </p:pic>
    </p:spTree>
    <p:extLst>
      <p:ext uri="{BB962C8B-B14F-4D97-AF65-F5344CB8AC3E}">
        <p14:creationId xmlns:p14="http://schemas.microsoft.com/office/powerpoint/2010/main" val="34050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964543" y="1078963"/>
            <a:ext cx="6618514" cy="783987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895600" y="1982387"/>
            <a:ext cx="8181703" cy="1358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908550" y="1971676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4329953" y="3545426"/>
            <a:ext cx="5253104" cy="718624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.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4329953" y="4373137"/>
            <a:ext cx="5165335" cy="720892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 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121333" y="5924007"/>
            <a:ext cx="4676775" cy="277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4296420" y="5203116"/>
            <a:ext cx="5232400" cy="71862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58101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3216276" y="1016362"/>
            <a:ext cx="6609806" cy="837774"/>
          </a:xfrm>
          <a:prstGeom prst="flowChartTerminator">
            <a:avLst/>
          </a:prstGeom>
          <a:gradFill rotWithShape="1">
            <a:gsLst>
              <a:gs pos="0">
                <a:srgbClr val="003399"/>
              </a:gs>
              <a:gs pos="50000">
                <a:srgbClr val="0099FF"/>
              </a:gs>
              <a:gs pos="100000">
                <a:srgbClr val="003399"/>
              </a:gs>
            </a:gsLst>
            <a:lin ang="540000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2579981" y="1963478"/>
            <a:ext cx="8719390" cy="1566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defRPr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5400" b="1" dirty="0">
                <a:latin typeface="+mj-lt"/>
                <a:cs typeface="Times New Roman" pitchFamily="18" charset="0"/>
              </a:rPr>
              <a:t> 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688975" y="2011363"/>
            <a:ext cx="1368425" cy="1244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defRPr/>
            </a:pP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44037" name="AutoShape 5" descr="5%"/>
          <p:cNvSpPr>
            <a:spLocks noChangeArrowheads="1"/>
          </p:cNvSpPr>
          <p:nvPr/>
        </p:nvSpPr>
        <p:spPr bwMode="auto">
          <a:xfrm>
            <a:off x="3481249" y="4369683"/>
            <a:ext cx="5965995" cy="838201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7" descr="5%"/>
          <p:cNvSpPr>
            <a:spLocks noChangeArrowheads="1"/>
          </p:cNvSpPr>
          <p:nvPr/>
        </p:nvSpPr>
        <p:spPr bwMode="auto">
          <a:xfrm>
            <a:off x="3448593" y="3486799"/>
            <a:ext cx="5965995" cy="840845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8" descr="Hinh dong 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13" y="-1525588"/>
            <a:ext cx="17716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WordArt 9" descr="Narrow vertical"/>
          <p:cNvSpPr>
            <a:spLocks noChangeArrowheads="1" noChangeShapeType="1" noTextEdit="1"/>
          </p:cNvSpPr>
          <p:nvPr/>
        </p:nvSpPr>
        <p:spPr bwMode="auto">
          <a:xfrm rot="21471546">
            <a:off x="3956051" y="142876"/>
            <a:ext cx="5191125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ĐÚNG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4343401" y="6172201"/>
            <a:ext cx="5220807" cy="3870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!</a:t>
            </a:r>
          </a:p>
        </p:txBody>
      </p:sp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0</a:t>
            </a:r>
          </a:p>
        </p:txBody>
      </p:sp>
      <p:sp>
        <p:nvSpPr>
          <p:cNvPr id="44044" name="Oval 12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</a:t>
            </a:r>
          </a:p>
        </p:txBody>
      </p:sp>
      <p:sp>
        <p:nvSpPr>
          <p:cNvPr id="44045" name="Oval 13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2</a:t>
            </a:r>
          </a:p>
        </p:txBody>
      </p:sp>
      <p:sp>
        <p:nvSpPr>
          <p:cNvPr id="44046" name="Oval 14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3</a:t>
            </a:r>
          </a:p>
        </p:txBody>
      </p:sp>
      <p:sp>
        <p:nvSpPr>
          <p:cNvPr id="44047" name="Oval 15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4</a:t>
            </a: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5</a:t>
            </a:r>
          </a:p>
        </p:txBody>
      </p:sp>
      <p:sp>
        <p:nvSpPr>
          <p:cNvPr id="44049" name="Oval 17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/>
              <a:t>6</a:t>
            </a:r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7</a:t>
            </a:r>
          </a:p>
        </p:txBody>
      </p:sp>
      <p:sp>
        <p:nvSpPr>
          <p:cNvPr id="44051" name="Oval 19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8</a:t>
            </a:r>
          </a:p>
        </p:txBody>
      </p:sp>
      <p:sp>
        <p:nvSpPr>
          <p:cNvPr id="44052" name="Oval 20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9</a:t>
            </a:r>
          </a:p>
        </p:txBody>
      </p:sp>
      <p:sp>
        <p:nvSpPr>
          <p:cNvPr id="44053" name="Oval 21"/>
          <p:cNvSpPr>
            <a:spLocks noChangeArrowheads="1"/>
          </p:cNvSpPr>
          <p:nvPr/>
        </p:nvSpPr>
        <p:spPr bwMode="auto">
          <a:xfrm>
            <a:off x="2057400" y="609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>
                <a:latin typeface="Arial" charset="0"/>
              </a:rPr>
              <a:t>10</a:t>
            </a:r>
          </a:p>
        </p:txBody>
      </p:sp>
      <p:sp>
        <p:nvSpPr>
          <p:cNvPr id="21" name="AutoShape 5" descr="5%"/>
          <p:cNvSpPr>
            <a:spLocks noChangeArrowheads="1"/>
          </p:cNvSpPr>
          <p:nvPr/>
        </p:nvSpPr>
        <p:spPr bwMode="auto">
          <a:xfrm>
            <a:off x="3481249" y="5269209"/>
            <a:ext cx="5933339" cy="838201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07912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40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allAtOnce" animBg="1"/>
      <p:bldP spid="44035" grpId="0" animBg="1"/>
      <p:bldP spid="44036" grpId="0" animBg="1"/>
      <p:bldP spid="44039" grpId="0" animBg="1"/>
      <p:bldP spid="44043" grpId="0" animBg="1"/>
      <p:bldP spid="44043" grpId="1" animBg="1"/>
      <p:bldP spid="44044" grpId="0" animBg="1"/>
      <p:bldP spid="44045" grpId="0" animBg="1"/>
      <p:bldP spid="44046" grpId="0" animBg="1"/>
      <p:bldP spid="44046" grpId="1" animBg="1"/>
      <p:bldP spid="44047" grpId="0" animBg="1"/>
      <p:bldP spid="44047" grpId="1" animBg="1"/>
      <p:bldP spid="44048" grpId="0" animBg="1"/>
      <p:bldP spid="44048" grpId="1" animBg="1"/>
      <p:bldP spid="44049" grpId="0" animBg="1"/>
      <p:bldP spid="44049" grpId="1" animBg="1"/>
      <p:bldP spid="44050" grpId="0" animBg="1"/>
      <p:bldP spid="44050" grpId="1" animBg="1"/>
      <p:bldP spid="44051" grpId="0" animBg="1"/>
      <p:bldP spid="44051" grpId="1" animBg="1"/>
      <p:bldP spid="44052" grpId="0" animBg="1"/>
      <p:bldP spid="44052" grpId="1" animBg="1"/>
      <p:bldP spid="44053" grpId="0" animBg="1"/>
      <p:bldP spid="440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208651" y="2549727"/>
            <a:ext cx="4784539" cy="192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</a:t>
            </a:r>
            <a:r>
              <a:rPr lang="en-US" sz="58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</a:p>
          <a:p>
            <a:pPr algn="ctr"/>
            <a:r>
              <a:rPr lang="en-US" sz="58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từ</a:t>
            </a:r>
            <a:r>
              <a:rPr lang="en-US" sz="5867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ngữ</a:t>
            </a:r>
            <a:endParaRPr sz="5867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5</a:t>
            </a:r>
            <a:endParaRPr sz="7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8DEFE-BE94-4A3B-B013-C2FD202E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3" y="682844"/>
            <a:ext cx="11572553" cy="21945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354F863-24D0-4211-8F44-A23A8E82AD8A}"/>
              </a:ext>
            </a:extLst>
          </p:cNvPr>
          <p:cNvSpPr/>
          <p:nvPr/>
        </p:nvSpPr>
        <p:spPr>
          <a:xfrm>
            <a:off x="4964722" y="1560856"/>
            <a:ext cx="2899380" cy="11724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8FEED-3F1E-4B8F-8917-07A7BE1DBFB7}"/>
              </a:ext>
            </a:extLst>
          </p:cNvPr>
          <p:cNvSpPr txBox="1"/>
          <p:nvPr/>
        </p:nvSpPr>
        <p:spPr>
          <a:xfrm>
            <a:off x="1364211" y="3226628"/>
            <a:ext cx="9795995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co,(…)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CF2B5-0631-4909-8449-4CAFC6300269}"/>
              </a:ext>
            </a:extLst>
          </p:cNvPr>
          <p:cNvSpPr txBox="1"/>
          <p:nvPr/>
        </p:nvSpPr>
        <p:spPr>
          <a:xfrm>
            <a:off x="7661456" y="3226628"/>
            <a:ext cx="387424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khuỷu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31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4830143" y="1307497"/>
            <a:ext cx="5337371" cy="4651583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3004919" y="2046731"/>
            <a:ext cx="2607239" cy="1777877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5013763" y="4776339"/>
            <a:ext cx="1953379" cy="1799816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8119863" y="4541259"/>
            <a:ext cx="988619" cy="1171136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8504060" y="5330996"/>
            <a:ext cx="1023424" cy="645445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6706339" y="2764154"/>
            <a:ext cx="797637" cy="1133500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7065609" y="3354716"/>
            <a:ext cx="1075384" cy="844864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9881033" y="1597332"/>
            <a:ext cx="1038108" cy="11668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9367144" y="1612397"/>
            <a:ext cx="718293" cy="1060208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10009813" y="1891161"/>
            <a:ext cx="3052619" cy="2394096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6770114" y="-5564"/>
            <a:ext cx="1728989" cy="2823151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798786" y="-392647"/>
            <a:ext cx="6950841" cy="6410988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/>
              <a:endParaRPr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243711" y="2818242"/>
            <a:ext cx="4784539" cy="192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5867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Quan </a:t>
            </a:r>
            <a:r>
              <a:rPr lang="en-US" sz="5867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sát</a:t>
            </a:r>
            <a:r>
              <a:rPr lang="en-US" sz="5867" b="1" dirty="0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 </a:t>
            </a:r>
            <a:r>
              <a:rPr lang="en-US" sz="5867" b="1" dirty="0" err="1">
                <a:solidFill>
                  <a:srgbClr val="0070C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Arial Rounded"/>
              </a:rPr>
              <a:t>tranh</a:t>
            </a:r>
            <a:endParaRPr sz="5867" b="1" dirty="0">
              <a:solidFill>
                <a:srgbClr val="0070C0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2031069" y="1555940"/>
            <a:ext cx="1347900" cy="123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72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9855" y="605701"/>
            <a:ext cx="2998059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9969" y="3269456"/>
            <a:ext cx="1501113" cy="347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2F763-A169-45A0-AB47-7B6C765A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903023" cy="68449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FB1B-AE1A-48BB-99E2-30F4D0C621C7}"/>
              </a:ext>
            </a:extLst>
          </p:cNvPr>
          <p:cNvSpPr txBox="1">
            <a:spLocks/>
          </p:cNvSpPr>
          <p:nvPr/>
        </p:nvSpPr>
        <p:spPr>
          <a:xfrm>
            <a:off x="7246054" y="52603"/>
            <a:ext cx="4596323" cy="146714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A8DC6-D73E-41FB-A593-851B3D807CBA}"/>
              </a:ext>
            </a:extLst>
          </p:cNvPr>
          <p:cNvSpPr/>
          <p:nvPr/>
        </p:nvSpPr>
        <p:spPr>
          <a:xfrm>
            <a:off x="6652905" y="13003"/>
            <a:ext cx="692655" cy="7601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ADBC77-1BFF-4BC8-8D65-4F9A2B5E2AF4}"/>
              </a:ext>
            </a:extLst>
          </p:cNvPr>
          <p:cNvSpPr txBox="1"/>
          <p:nvPr/>
        </p:nvSpPr>
        <p:spPr>
          <a:xfrm>
            <a:off x="7788098" y="2514654"/>
            <a:ext cx="3104019" cy="181569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</a:p>
          <a:p>
            <a:pPr algn="ctr"/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</a:p>
          <a:p>
            <a:pPr algn="ctr"/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733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3733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248</Words>
  <Application>Microsoft Office PowerPoint</Application>
  <PresentationFormat>Widescreen</PresentationFormat>
  <Paragraphs>69</Paragraphs>
  <Slides>14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</dc:creator>
  <cp:lastModifiedBy>Admin</cp:lastModifiedBy>
  <cp:revision>41</cp:revision>
  <dcterms:created xsi:type="dcterms:W3CDTF">2022-10-16T01:02:26Z</dcterms:created>
  <dcterms:modified xsi:type="dcterms:W3CDTF">2025-02-13T22:23:16Z</dcterms:modified>
</cp:coreProperties>
</file>