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5" r:id="rId1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00FF"/>
    <a:srgbClr val="008000"/>
    <a:srgbClr val="FF6600"/>
    <a:srgbClr val="FF505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1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noProof="0" smtClean="0"/>
              <a:t>Click to edit Master text styles</a:t>
            </a:r>
          </a:p>
          <a:p>
            <a:pPr lvl="1"/>
            <a:r>
              <a:rPr lang="vi-VN" noProof="0" smtClean="0"/>
              <a:t>Second level</a:t>
            </a:r>
          </a:p>
          <a:p>
            <a:pPr lvl="2"/>
            <a:r>
              <a:rPr lang="vi-VN" noProof="0" smtClean="0"/>
              <a:t>Third level</a:t>
            </a:r>
          </a:p>
          <a:p>
            <a:pPr lvl="3"/>
            <a:r>
              <a:rPr lang="vi-VN" noProof="0" smtClean="0"/>
              <a:t>Fourth level</a:t>
            </a:r>
          </a:p>
          <a:p>
            <a:pPr lvl="4"/>
            <a:r>
              <a:rPr lang="vi-VN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D06B8B-5808-4A94-B597-F78CE847F6FB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B00720-0683-46E6-AF33-FC125C70B479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43F5B-E43C-4E11-B96B-C4E8E70453C8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0A5E0-D3AD-4F01-8676-52F11A7FD1A7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830AFB-5B33-4A0C-982D-ABA0A16EBB84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FE904-814F-4537-A7B8-020E8EEA1C34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19CF37-60F3-4056-B9C5-3B30A3F4481B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64CD3-CF98-4142-8415-11ED48F0BC37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2DFD97-C444-420C-8545-264A8DA9B5D7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5E5732-CFFE-4FF5-AF1F-79B84B10BB0B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94C843-73B6-42D5-BAD8-30E248E8AA6D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53821E-0784-4F83-A6E9-777E09039E01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13C53A-1A2A-4E53-8AF5-C67C26A2EDEA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text styles</a:t>
            </a:r>
          </a:p>
          <a:p>
            <a:pPr lvl="1"/>
            <a:r>
              <a:rPr lang="vi-VN" altLang="en-US" smtClean="0"/>
              <a:t>Second level</a:t>
            </a:r>
          </a:p>
          <a:p>
            <a:pPr lvl="2"/>
            <a:r>
              <a:rPr lang="vi-VN" altLang="en-US" smtClean="0"/>
              <a:t>Third level</a:t>
            </a:r>
          </a:p>
          <a:p>
            <a:pPr lvl="3"/>
            <a:r>
              <a:rPr lang="vi-VN" altLang="en-US" smtClean="0"/>
              <a:t>Fourth level</a:t>
            </a:r>
          </a:p>
          <a:p>
            <a:pPr lvl="4"/>
            <a:r>
              <a:rPr lang="vi-VN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029AA14-B633-46E5-84D8-DB8DC935ACA4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6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nhay du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6688" y="0"/>
            <a:ext cx="2479675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2" name="Picture 8" descr="avatar_161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334000"/>
            <a:ext cx="15843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900113" y="2349500"/>
            <a:ext cx="7272337" cy="1800225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12700" dir="5400000" algn="ctr" rotWithShape="0">
                    <a:srgbClr val="FF6600"/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547813" y="1628775"/>
            <a:ext cx="12239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1</a:t>
            </a:r>
            <a:endParaRPr lang="vi-VN" altLang="en-US" sz="8000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6443663" y="1628775"/>
            <a:ext cx="12239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2</a:t>
            </a:r>
            <a:endParaRPr lang="vi-VN" altLang="en-US" sz="8000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2771775" y="1628775"/>
            <a:ext cx="1223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+</a:t>
            </a:r>
            <a:endParaRPr lang="vi-VN" altLang="en-US" sz="8000"/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3995738" y="1628775"/>
            <a:ext cx="12239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1</a:t>
            </a:r>
            <a:endParaRPr lang="vi-VN" altLang="en-US" sz="8000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5219700" y="1628775"/>
            <a:ext cx="1223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=</a:t>
            </a:r>
            <a:endParaRPr lang="vi-VN" altLang="en-US" sz="8000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1547813" y="2852738"/>
            <a:ext cx="12239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2</a:t>
            </a:r>
            <a:endParaRPr lang="vi-VN" altLang="en-US" sz="8000"/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6443663" y="2852738"/>
            <a:ext cx="12239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3</a:t>
            </a:r>
            <a:endParaRPr lang="vi-VN" altLang="en-US" sz="8000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2771775" y="2852738"/>
            <a:ext cx="1223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+</a:t>
            </a:r>
            <a:endParaRPr lang="vi-VN" altLang="en-US" sz="8000"/>
          </a:p>
        </p:txBody>
      </p:sp>
      <p:sp>
        <p:nvSpPr>
          <p:cNvPr id="18461" name="Rectangle 29"/>
          <p:cNvSpPr>
            <a:spLocks noChangeArrowheads="1"/>
          </p:cNvSpPr>
          <p:nvPr/>
        </p:nvSpPr>
        <p:spPr bwMode="auto">
          <a:xfrm>
            <a:off x="3995738" y="2852738"/>
            <a:ext cx="12239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1</a:t>
            </a:r>
            <a:endParaRPr lang="vi-VN" altLang="en-US" sz="8000"/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5219700" y="2852738"/>
            <a:ext cx="1223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=</a:t>
            </a:r>
            <a:endParaRPr lang="vi-VN" altLang="en-US" sz="8000"/>
          </a:p>
        </p:txBody>
      </p:sp>
      <p:sp>
        <p:nvSpPr>
          <p:cNvPr id="18463" name="Rectangle 31"/>
          <p:cNvSpPr>
            <a:spLocks noChangeArrowheads="1"/>
          </p:cNvSpPr>
          <p:nvPr/>
        </p:nvSpPr>
        <p:spPr bwMode="auto">
          <a:xfrm>
            <a:off x="1549400" y="4006850"/>
            <a:ext cx="1223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1</a:t>
            </a:r>
            <a:endParaRPr lang="vi-VN" altLang="en-US" sz="8000"/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6445250" y="4005263"/>
            <a:ext cx="1223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3</a:t>
            </a:r>
            <a:endParaRPr lang="vi-VN" altLang="en-US" sz="8000"/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2773363" y="4005263"/>
            <a:ext cx="12239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+</a:t>
            </a:r>
            <a:endParaRPr lang="vi-VN" altLang="en-US" sz="8000"/>
          </a:p>
        </p:txBody>
      </p:sp>
      <p:sp>
        <p:nvSpPr>
          <p:cNvPr id="18466" name="Rectangle 34"/>
          <p:cNvSpPr>
            <a:spLocks noChangeArrowheads="1"/>
          </p:cNvSpPr>
          <p:nvPr/>
        </p:nvSpPr>
        <p:spPr bwMode="auto">
          <a:xfrm>
            <a:off x="3997325" y="4005263"/>
            <a:ext cx="1223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2</a:t>
            </a:r>
            <a:endParaRPr lang="vi-VN" altLang="en-US" sz="8000"/>
          </a:p>
        </p:txBody>
      </p:sp>
      <p:sp>
        <p:nvSpPr>
          <p:cNvPr id="18467" name="Rectangle 35"/>
          <p:cNvSpPr>
            <a:spLocks noChangeArrowheads="1"/>
          </p:cNvSpPr>
          <p:nvPr/>
        </p:nvSpPr>
        <p:spPr bwMode="auto">
          <a:xfrm>
            <a:off x="5221288" y="4005263"/>
            <a:ext cx="12239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8000"/>
              <a:t>=</a:t>
            </a:r>
            <a:endParaRPr lang="vi-VN" altLang="en-US" sz="8000"/>
          </a:p>
        </p:txBody>
      </p:sp>
      <p:pic>
        <p:nvPicPr>
          <p:cNvPr id="12305" name="Picture 36" descr="Picture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5157788"/>
            <a:ext cx="208756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8" descr="AG00315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308850" y="765175"/>
            <a:ext cx="1368425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71" name="AutoShape 39"/>
          <p:cNvSpPr>
            <a:spLocks noChangeArrowheads="1"/>
          </p:cNvSpPr>
          <p:nvPr/>
        </p:nvSpPr>
        <p:spPr bwMode="auto">
          <a:xfrm>
            <a:off x="4356100" y="0"/>
            <a:ext cx="2663825" cy="1773238"/>
          </a:xfrm>
          <a:prstGeom prst="cloudCallout">
            <a:avLst>
              <a:gd name="adj1" fmla="val 63588"/>
              <a:gd name="adj2" fmla="val 3245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2500"/>
              <a:t>Hoan hô! Tôi đã học thuộc rồi!</a:t>
            </a:r>
            <a:endParaRPr lang="vi-VN" altLang="en-US" sz="25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8" dur="2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" decel="1000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6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132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133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1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3" dur="20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6" grpId="1"/>
      <p:bldP spid="18454" grpId="0"/>
      <p:bldP spid="18454" grpId="1"/>
      <p:bldP spid="18455" grpId="0"/>
      <p:bldP spid="18456" grpId="0"/>
      <p:bldP spid="18456" grpId="1"/>
      <p:bldP spid="18457" grpId="0"/>
      <p:bldP spid="18458" grpId="0"/>
      <p:bldP spid="18458" grpId="1"/>
      <p:bldP spid="18459" grpId="0"/>
      <p:bldP spid="18459" grpId="1"/>
      <p:bldP spid="18460" grpId="0"/>
      <p:bldP spid="18461" grpId="0"/>
      <p:bldP spid="18461" grpId="1"/>
      <p:bldP spid="18462" grpId="0"/>
      <p:bldP spid="18463" grpId="0"/>
      <p:bldP spid="18463" grpId="1"/>
      <p:bldP spid="18464" grpId="0"/>
      <p:bldP spid="18464" grpId="1"/>
      <p:bldP spid="18465" grpId="0"/>
      <p:bldP spid="18466" grpId="0"/>
      <p:bldP spid="18466" grpId="1"/>
      <p:bldP spid="18467" grpId="0"/>
      <p:bldP spid="184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1187450" y="188913"/>
            <a:ext cx="6913563" cy="439261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 rot="1600904">
            <a:off x="2166938" y="365125"/>
            <a:ext cx="2333625" cy="3640138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2295525" y="2205038"/>
            <a:ext cx="1412875" cy="14430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2944813" y="692150"/>
            <a:ext cx="1411287" cy="144303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 rot="1694202">
            <a:off x="5356225" y="1025525"/>
            <a:ext cx="2055813" cy="2986088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5651500" y="1773238"/>
            <a:ext cx="1411288" cy="14430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1352550" y="3429000"/>
            <a:ext cx="842963" cy="10302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1057275" y="4437063"/>
            <a:ext cx="706438" cy="687387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2</a:t>
            </a:r>
            <a:endParaRPr lang="vi-VN" altLang="en-US" sz="4000" b="1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7019925" y="3429000"/>
            <a:ext cx="1128713" cy="6873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7740650" y="4076700"/>
            <a:ext cx="706438" cy="687388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1</a:t>
            </a:r>
            <a:endParaRPr lang="vi-VN" altLang="en-US" sz="4000" b="1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4572000" y="4581525"/>
            <a:ext cx="1588" cy="2047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4211638" y="4797425"/>
            <a:ext cx="706437" cy="687388"/>
          </a:xfrm>
          <a:prstGeom prst="rect">
            <a:avLst/>
          </a:prstGeom>
          <a:solidFill>
            <a:srgbClr val="00CCFF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3</a:t>
            </a:r>
            <a:endParaRPr lang="vi-VN" altLang="en-US" sz="4000" b="1"/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2771775" y="5621338"/>
            <a:ext cx="706438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2</a:t>
            </a:r>
            <a:endParaRPr lang="vi-VN" altLang="en-US" sz="4000" b="1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3548063" y="5618163"/>
            <a:ext cx="706437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+</a:t>
            </a:r>
            <a:endParaRPr lang="vi-VN" altLang="en-US" sz="4000" b="1"/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4340225" y="5618163"/>
            <a:ext cx="706438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1</a:t>
            </a:r>
            <a:endParaRPr lang="vi-VN" altLang="en-US" sz="4000" b="1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5118100" y="5618163"/>
            <a:ext cx="706438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=</a:t>
            </a:r>
            <a:endParaRPr lang="vi-VN" altLang="en-US" sz="4000" b="1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5895975" y="5618163"/>
            <a:ext cx="706438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3</a:t>
            </a:r>
            <a:endParaRPr lang="vi-VN" altLang="en-US" sz="4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1" grpId="0" animBg="1"/>
      <p:bldP spid="19462" grpId="0" animBg="1"/>
      <p:bldP spid="19463" grpId="0" animBg="1"/>
      <p:bldP spid="19464" grpId="0" animBg="1"/>
      <p:bldP spid="19465" grpId="0" animBg="1"/>
      <p:bldP spid="19466" grpId="0" animBg="1"/>
      <p:bldP spid="19467" grpId="0" animBg="1"/>
      <p:bldP spid="19468" grpId="0" animBg="1"/>
      <p:bldP spid="19469" grpId="0" animBg="1"/>
      <p:bldP spid="19470" grpId="0" animBg="1"/>
      <p:bldP spid="19471" grpId="0" animBg="1"/>
      <p:bldP spid="19473" grpId="0" animBg="1"/>
      <p:bldP spid="19474" grpId="0" animBg="1"/>
      <p:bldP spid="19475" grpId="0" animBg="1"/>
      <p:bldP spid="19476" grpId="0" animBg="1"/>
      <p:bldP spid="1947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4"/>
          <p:cNvSpPr>
            <a:spLocks noChangeArrowheads="1"/>
          </p:cNvSpPr>
          <p:nvPr/>
        </p:nvSpPr>
        <p:spPr bwMode="auto">
          <a:xfrm>
            <a:off x="1187450" y="77788"/>
            <a:ext cx="6697663" cy="41433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555875" y="5189538"/>
            <a:ext cx="706438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2</a:t>
            </a:r>
            <a:endParaRPr lang="vi-VN" altLang="en-US" sz="4000" b="1"/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3332163" y="5186363"/>
            <a:ext cx="706437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+</a:t>
            </a:r>
            <a:endParaRPr lang="vi-VN" altLang="en-US" sz="4000" b="1"/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4111625" y="5189538"/>
            <a:ext cx="706438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1</a:t>
            </a:r>
            <a:endParaRPr lang="vi-VN" altLang="en-US" sz="4000" b="1"/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4887913" y="5189538"/>
            <a:ext cx="706437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=</a:t>
            </a:r>
            <a:endParaRPr lang="vi-VN" altLang="en-US" sz="4000" b="1"/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5665788" y="5189538"/>
            <a:ext cx="706437" cy="687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3</a:t>
            </a:r>
            <a:endParaRPr lang="vi-VN" altLang="en-US" sz="4000" b="1"/>
          </a:p>
        </p:txBody>
      </p:sp>
      <p:sp>
        <p:nvSpPr>
          <p:cNvPr id="20501" name="Oval 21"/>
          <p:cNvSpPr>
            <a:spLocks noChangeArrowheads="1"/>
          </p:cNvSpPr>
          <p:nvPr/>
        </p:nvSpPr>
        <p:spPr bwMode="auto">
          <a:xfrm rot="1600904">
            <a:off x="4643438" y="476250"/>
            <a:ext cx="2159000" cy="349885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20502" name="Oval 22"/>
          <p:cNvSpPr>
            <a:spLocks noChangeArrowheads="1"/>
          </p:cNvSpPr>
          <p:nvPr/>
        </p:nvSpPr>
        <p:spPr bwMode="auto">
          <a:xfrm>
            <a:off x="4759325" y="2276475"/>
            <a:ext cx="1295400" cy="12938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20503" name="Oval 23"/>
          <p:cNvSpPr>
            <a:spLocks noChangeArrowheads="1"/>
          </p:cNvSpPr>
          <p:nvPr/>
        </p:nvSpPr>
        <p:spPr bwMode="auto">
          <a:xfrm>
            <a:off x="5394325" y="908050"/>
            <a:ext cx="1293813" cy="12938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20504" name="Oval 24"/>
          <p:cNvSpPr>
            <a:spLocks noChangeArrowheads="1"/>
          </p:cNvSpPr>
          <p:nvPr/>
        </p:nvSpPr>
        <p:spPr bwMode="auto">
          <a:xfrm rot="1694202">
            <a:off x="2268538" y="549275"/>
            <a:ext cx="1757362" cy="279400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20505" name="Oval 25"/>
          <p:cNvSpPr>
            <a:spLocks noChangeArrowheads="1"/>
          </p:cNvSpPr>
          <p:nvPr/>
        </p:nvSpPr>
        <p:spPr bwMode="auto">
          <a:xfrm>
            <a:off x="2468563" y="1341438"/>
            <a:ext cx="1293812" cy="12938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 flipH="1">
            <a:off x="1566863" y="3068638"/>
            <a:ext cx="773112" cy="9239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1187450" y="4005263"/>
            <a:ext cx="647700" cy="61595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1</a:t>
            </a:r>
            <a:endParaRPr lang="vi-VN" altLang="en-US" sz="4000" b="1"/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6516688" y="3068638"/>
            <a:ext cx="1035050" cy="615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9" name="Rectangle 29"/>
          <p:cNvSpPr>
            <a:spLocks noChangeArrowheads="1"/>
          </p:cNvSpPr>
          <p:nvPr/>
        </p:nvSpPr>
        <p:spPr bwMode="auto">
          <a:xfrm>
            <a:off x="7164388" y="3644900"/>
            <a:ext cx="647700" cy="61595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2</a:t>
            </a:r>
            <a:endParaRPr lang="vi-VN" altLang="en-US" sz="4000" b="1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>
            <a:off x="4427538" y="4221163"/>
            <a:ext cx="1587" cy="1841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1" name="Rectangle 31"/>
          <p:cNvSpPr>
            <a:spLocks noChangeArrowheads="1"/>
          </p:cNvSpPr>
          <p:nvPr/>
        </p:nvSpPr>
        <p:spPr bwMode="auto">
          <a:xfrm>
            <a:off x="4095750" y="4437063"/>
            <a:ext cx="647700" cy="615950"/>
          </a:xfrm>
          <a:prstGeom prst="rect">
            <a:avLst/>
          </a:prstGeom>
          <a:solidFill>
            <a:srgbClr val="00CCFF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3</a:t>
            </a:r>
            <a:endParaRPr lang="vi-VN" altLang="en-US" sz="4000" b="1"/>
          </a:p>
        </p:txBody>
      </p:sp>
      <p:sp>
        <p:nvSpPr>
          <p:cNvPr id="20517" name="Rectangle 37"/>
          <p:cNvSpPr>
            <a:spLocks noChangeArrowheads="1"/>
          </p:cNvSpPr>
          <p:nvPr/>
        </p:nvSpPr>
        <p:spPr bwMode="auto">
          <a:xfrm>
            <a:off x="2555875" y="5981700"/>
            <a:ext cx="706438" cy="687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1</a:t>
            </a:r>
            <a:endParaRPr lang="vi-VN" altLang="en-US" sz="4000" b="1"/>
          </a:p>
        </p:txBody>
      </p:sp>
      <p:sp>
        <p:nvSpPr>
          <p:cNvPr id="20518" name="Rectangle 38"/>
          <p:cNvSpPr>
            <a:spLocks noChangeArrowheads="1"/>
          </p:cNvSpPr>
          <p:nvPr/>
        </p:nvSpPr>
        <p:spPr bwMode="auto">
          <a:xfrm>
            <a:off x="3332163" y="5978525"/>
            <a:ext cx="706437" cy="687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+</a:t>
            </a:r>
            <a:endParaRPr lang="vi-VN" altLang="en-US" sz="4000" b="1"/>
          </a:p>
        </p:txBody>
      </p:sp>
      <p:sp>
        <p:nvSpPr>
          <p:cNvPr id="20519" name="Rectangle 39"/>
          <p:cNvSpPr>
            <a:spLocks noChangeArrowheads="1"/>
          </p:cNvSpPr>
          <p:nvPr/>
        </p:nvSpPr>
        <p:spPr bwMode="auto">
          <a:xfrm>
            <a:off x="4111625" y="5981700"/>
            <a:ext cx="706438" cy="687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2</a:t>
            </a:r>
            <a:endParaRPr lang="vi-VN" altLang="en-US" sz="4000" b="1"/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4887913" y="5981700"/>
            <a:ext cx="706437" cy="687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=</a:t>
            </a:r>
            <a:endParaRPr lang="vi-VN" altLang="en-US" sz="4000" b="1"/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5665788" y="5981700"/>
            <a:ext cx="706437" cy="687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/>
              <a:t>3</a:t>
            </a:r>
            <a:endParaRPr lang="vi-VN" altLang="en-US" sz="4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1" grpId="0" animBg="1"/>
      <p:bldP spid="20502" grpId="0" animBg="1"/>
      <p:bldP spid="20503" grpId="0" animBg="1"/>
      <p:bldP spid="20504" grpId="0" animBg="1"/>
      <p:bldP spid="20505" grpId="0" animBg="1"/>
      <p:bldP spid="20506" grpId="0" animBg="1"/>
      <p:bldP spid="20507" grpId="0" animBg="1"/>
      <p:bldP spid="20508" grpId="0" animBg="1"/>
      <p:bldP spid="20509" grpId="0" animBg="1"/>
      <p:bldP spid="20510" grpId="0" animBg="1"/>
      <p:bldP spid="20511" grpId="0" animBg="1"/>
      <p:bldP spid="20517" grpId="0" animBg="1"/>
      <p:bldP spid="20518" grpId="0" animBg="1"/>
      <p:bldP spid="20519" grpId="0" animBg="1"/>
      <p:bldP spid="20520" grpId="0" animBg="1"/>
      <p:bldP spid="205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car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4724400"/>
            <a:ext cx="2819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 descr="Picture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4352925"/>
            <a:ext cx="333375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WordArt 6"/>
          <p:cNvSpPr>
            <a:spLocks noChangeArrowheads="1" noChangeShapeType="1" noTextEdit="1"/>
          </p:cNvSpPr>
          <p:nvPr/>
        </p:nvSpPr>
        <p:spPr bwMode="auto">
          <a:xfrm>
            <a:off x="396875" y="2276475"/>
            <a:ext cx="8351838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7961" dir="2700000" algn="ctr" rotWithShape="0">
                    <a:srgbClr val="FF0000">
                      <a:alpha val="79999"/>
                    </a:srgbClr>
                  </a:outerShdw>
                </a:effectLst>
                <a:latin typeface="Arial"/>
                <a:cs typeface="Arial"/>
              </a:rPr>
              <a:t>II - Hướng dẫn học sinh thực hành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7961" dir="2700000" algn="ctr" rotWithShape="0">
                  <a:srgbClr val="FF000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5365" name="Picture 9" descr="Picture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9750" y="188913"/>
            <a:ext cx="12477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1" descr="Picture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51725" y="260350"/>
            <a:ext cx="12477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3" descr="Picture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3" y="1989138"/>
            <a:ext cx="6858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684213" y="476250"/>
            <a:ext cx="719137" cy="7207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</a:t>
            </a:r>
            <a:endParaRPr lang="vi-VN" altLang="en-US" sz="3000" b="1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390650" y="476250"/>
            <a:ext cx="13096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 u="sng">
                <a:solidFill>
                  <a:srgbClr val="008000"/>
                </a:solidFill>
              </a:rPr>
              <a:t>Tính</a:t>
            </a:r>
            <a:endParaRPr lang="vi-VN" altLang="en-US" sz="3000" b="1" u="sng">
              <a:solidFill>
                <a:srgbClr val="008000"/>
              </a:solidFill>
            </a:endParaRPr>
          </a:p>
        </p:txBody>
      </p:sp>
      <p:pic>
        <p:nvPicPr>
          <p:cNvPr id="22534" name="Picture 6" descr="Nuvola_apps_ked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291868">
            <a:off x="1100138" y="7778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250825" y="1773238"/>
            <a:ext cx="871378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300"/>
              <a:t>            </a:t>
            </a:r>
            <a:r>
              <a:rPr lang="en-US" altLang="en-US" sz="3000"/>
              <a:t>1 + 1 =                    1 + 2 =                     2 + 1 =</a:t>
            </a:r>
            <a:r>
              <a:rPr lang="en-US" altLang="en-US"/>
              <a:t>                    </a:t>
            </a:r>
            <a:endParaRPr lang="vi-VN" alt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1590675" y="1830388"/>
            <a:ext cx="5762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2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8367713" y="1844675"/>
            <a:ext cx="576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3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4975225" y="1844675"/>
            <a:ext cx="5762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3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/>
      <p:bldP spid="22535" grpId="0"/>
      <p:bldP spid="22536" grpId="0"/>
      <p:bldP spid="22537" grpId="0"/>
      <p:bldP spid="225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684213" y="1255713"/>
            <a:ext cx="719137" cy="7207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2</a:t>
            </a:r>
            <a:endParaRPr lang="vi-VN" altLang="en-US" sz="3000" b="1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390650" y="1255713"/>
            <a:ext cx="13096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 u="sng">
                <a:solidFill>
                  <a:srgbClr val="008000"/>
                </a:solidFill>
              </a:rPr>
              <a:t>Tính</a:t>
            </a:r>
            <a:endParaRPr lang="vi-VN" altLang="en-US" sz="3000" b="1" u="sng">
              <a:solidFill>
                <a:srgbClr val="008000"/>
              </a:solidFill>
            </a:endParaRPr>
          </a:p>
        </p:txBody>
      </p:sp>
      <p:pic>
        <p:nvPicPr>
          <p:cNvPr id="24582" name="Picture 6" descr="Nuvola_apps_ked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291868">
            <a:off x="1100138" y="15573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1403350" y="2276475"/>
            <a:ext cx="5048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1</a:t>
            </a:r>
            <a:endParaRPr lang="vi-VN" altLang="en-US" sz="3000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1417638" y="2852738"/>
            <a:ext cx="5048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1</a:t>
            </a:r>
            <a:endParaRPr lang="vi-VN" altLang="en-US" sz="3000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116013" y="2551113"/>
            <a:ext cx="5048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+</a:t>
            </a:r>
            <a:endParaRPr lang="vi-VN" altLang="en-US" sz="3000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1373188" y="2967038"/>
            <a:ext cx="64928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___</a:t>
            </a:r>
            <a:endParaRPr lang="vi-VN" altLang="en-US" sz="3000"/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4168775" y="2276475"/>
            <a:ext cx="5048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1</a:t>
            </a:r>
            <a:endParaRPr lang="vi-VN" altLang="en-US" sz="3000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4183063" y="2852738"/>
            <a:ext cx="5048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2</a:t>
            </a:r>
            <a:endParaRPr lang="vi-VN" altLang="en-US" sz="3000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3881438" y="2551113"/>
            <a:ext cx="5048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+</a:t>
            </a:r>
            <a:endParaRPr lang="vi-VN" altLang="en-US" sz="3000"/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4110038" y="2967038"/>
            <a:ext cx="64928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___</a:t>
            </a:r>
            <a:endParaRPr lang="vi-VN" altLang="en-US" sz="3000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6934200" y="2276475"/>
            <a:ext cx="50323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2</a:t>
            </a:r>
            <a:endParaRPr lang="vi-VN" altLang="en-US" sz="3000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6948488" y="2852738"/>
            <a:ext cx="50323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1</a:t>
            </a:r>
            <a:endParaRPr lang="vi-VN" altLang="en-US" sz="3000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6646863" y="2622550"/>
            <a:ext cx="5032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+</a:t>
            </a:r>
            <a:endParaRPr lang="vi-VN" altLang="en-US" sz="3000"/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6889750" y="2967038"/>
            <a:ext cx="6477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/>
              <a:t>___</a:t>
            </a:r>
            <a:endParaRPr lang="vi-VN" altLang="en-US" sz="3000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1389063" y="3429000"/>
            <a:ext cx="576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2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6934200" y="3429000"/>
            <a:ext cx="5762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3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4140200" y="3429000"/>
            <a:ext cx="5762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3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17428" name="Oval 27"/>
          <p:cNvSpPr>
            <a:spLocks noChangeArrowheads="1"/>
          </p:cNvSpPr>
          <p:nvPr/>
        </p:nvSpPr>
        <p:spPr bwMode="auto">
          <a:xfrm>
            <a:off x="684213" y="404813"/>
            <a:ext cx="719137" cy="7207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</a:t>
            </a:r>
            <a:endParaRPr lang="vi-VN" altLang="en-US" sz="3000" b="1"/>
          </a:p>
        </p:txBody>
      </p:sp>
      <p:sp>
        <p:nvSpPr>
          <p:cNvPr id="17429" name="Rectangle 28"/>
          <p:cNvSpPr>
            <a:spLocks noChangeArrowheads="1"/>
          </p:cNvSpPr>
          <p:nvPr/>
        </p:nvSpPr>
        <p:spPr bwMode="auto">
          <a:xfrm>
            <a:off x="1390650" y="404813"/>
            <a:ext cx="13096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 u="sng">
                <a:solidFill>
                  <a:srgbClr val="008000"/>
                </a:solidFill>
              </a:rPr>
              <a:t>Tính</a:t>
            </a:r>
            <a:endParaRPr lang="vi-VN" altLang="en-US" sz="3000" b="1" u="sng">
              <a:solidFill>
                <a:srgbClr val="008000"/>
              </a:solidFill>
            </a:endParaRPr>
          </a:p>
        </p:txBody>
      </p:sp>
      <p:pic>
        <p:nvPicPr>
          <p:cNvPr id="17430" name="Picture 29" descr="Nuvola_apps_ked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291868">
            <a:off x="1100138" y="7064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/>
      <p:bldP spid="24583" grpId="0"/>
      <p:bldP spid="24584" grpId="0"/>
      <p:bldP spid="24585" grpId="0"/>
      <p:bldP spid="24587" grpId="0"/>
      <p:bldP spid="24588" grpId="0"/>
      <p:bldP spid="24589" grpId="0"/>
      <p:bldP spid="24590" grpId="0"/>
      <p:bldP spid="24591" grpId="0"/>
      <p:bldP spid="24596" grpId="0"/>
      <p:bldP spid="24597" grpId="0"/>
      <p:bldP spid="24598" grpId="0"/>
      <p:bldP spid="24599" grpId="0"/>
      <p:bldP spid="24600" grpId="0"/>
      <p:bldP spid="24601" grpId="0"/>
      <p:bldP spid="2460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4"/>
          <p:cNvSpPr>
            <a:spLocks noChangeArrowheads="1"/>
          </p:cNvSpPr>
          <p:nvPr/>
        </p:nvSpPr>
        <p:spPr bwMode="auto">
          <a:xfrm>
            <a:off x="684213" y="1255713"/>
            <a:ext cx="719137" cy="7207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2</a:t>
            </a:r>
            <a:endParaRPr lang="vi-VN" altLang="en-US" sz="3000" b="1"/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1390650" y="1255713"/>
            <a:ext cx="13096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 u="sng">
                <a:solidFill>
                  <a:srgbClr val="008000"/>
                </a:solidFill>
              </a:rPr>
              <a:t>Tính</a:t>
            </a:r>
            <a:endParaRPr lang="vi-VN" altLang="en-US" sz="3000" b="1" u="sng">
              <a:solidFill>
                <a:srgbClr val="008000"/>
              </a:solidFill>
            </a:endParaRPr>
          </a:p>
        </p:txBody>
      </p:sp>
      <p:sp>
        <p:nvSpPr>
          <p:cNvPr id="18436" name="Oval 6"/>
          <p:cNvSpPr>
            <a:spLocks noChangeArrowheads="1"/>
          </p:cNvSpPr>
          <p:nvPr/>
        </p:nvSpPr>
        <p:spPr bwMode="auto">
          <a:xfrm>
            <a:off x="684213" y="404813"/>
            <a:ext cx="719137" cy="7207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</a:t>
            </a:r>
            <a:endParaRPr lang="vi-VN" altLang="en-US" sz="3000" b="1"/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1390650" y="404813"/>
            <a:ext cx="13096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 u="sng">
                <a:solidFill>
                  <a:srgbClr val="008000"/>
                </a:solidFill>
              </a:rPr>
              <a:t>Tính</a:t>
            </a:r>
            <a:endParaRPr lang="vi-VN" altLang="en-US" sz="3000" b="1" u="sng">
              <a:solidFill>
                <a:srgbClr val="008000"/>
              </a:solidFill>
            </a:endParaRPr>
          </a:p>
        </p:txBody>
      </p:sp>
      <p:pic>
        <p:nvPicPr>
          <p:cNvPr id="18438" name="Picture 8" descr="Nuvola_apps_ked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291868">
            <a:off x="1100138" y="7064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9" descr="Nuvola_apps_ked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291868">
            <a:off x="1100138" y="155575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0" name="Oval 10"/>
          <p:cNvSpPr>
            <a:spLocks noChangeArrowheads="1"/>
          </p:cNvSpPr>
          <p:nvPr/>
        </p:nvSpPr>
        <p:spPr bwMode="auto">
          <a:xfrm>
            <a:off x="684213" y="2120900"/>
            <a:ext cx="719137" cy="7207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3</a:t>
            </a:r>
            <a:endParaRPr lang="vi-VN" altLang="en-US" sz="3000" b="1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1390650" y="2120900"/>
            <a:ext cx="61341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 u="sng">
                <a:solidFill>
                  <a:srgbClr val="008000"/>
                </a:solidFill>
              </a:rPr>
              <a:t>Nối phép tính với số thích hợp</a:t>
            </a:r>
            <a:endParaRPr lang="vi-VN" altLang="en-US" sz="3000" b="1" u="sng">
              <a:solidFill>
                <a:srgbClr val="008000"/>
              </a:solidFill>
            </a:endParaRPr>
          </a:p>
        </p:txBody>
      </p:sp>
      <p:pic>
        <p:nvPicPr>
          <p:cNvPr id="25612" name="Picture 12" descr="Nuvola_apps_ked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291868">
            <a:off x="1100138" y="24209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1403350" y="3141663"/>
            <a:ext cx="1296988" cy="57467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 + 2</a:t>
            </a:r>
            <a:r>
              <a:rPr lang="en-US" altLang="en-US" b="1"/>
              <a:t> </a:t>
            </a:r>
            <a:endParaRPr lang="vi-VN" altLang="en-US" b="1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4067175" y="3141663"/>
            <a:ext cx="1296988" cy="57467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 + 1</a:t>
            </a:r>
            <a:endParaRPr lang="vi-VN" altLang="en-US" b="1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6804025" y="3141663"/>
            <a:ext cx="1296988" cy="57467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2 + 1</a:t>
            </a:r>
            <a:r>
              <a:rPr lang="en-US" altLang="en-US"/>
              <a:t> </a:t>
            </a:r>
            <a:endParaRPr lang="vi-VN" altLang="en-US"/>
          </a:p>
        </p:txBody>
      </p:sp>
      <p:sp>
        <p:nvSpPr>
          <p:cNvPr id="25616" name="Oval 16"/>
          <p:cNvSpPr>
            <a:spLocks noChangeArrowheads="1"/>
          </p:cNvSpPr>
          <p:nvPr/>
        </p:nvSpPr>
        <p:spPr bwMode="auto">
          <a:xfrm>
            <a:off x="1647825" y="4394200"/>
            <a:ext cx="720725" cy="71913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</a:t>
            </a:r>
            <a:endParaRPr lang="vi-VN" altLang="en-US" sz="3000" b="1"/>
          </a:p>
        </p:txBody>
      </p:sp>
      <p:sp>
        <p:nvSpPr>
          <p:cNvPr id="25617" name="Oval 17"/>
          <p:cNvSpPr>
            <a:spLocks noChangeArrowheads="1"/>
          </p:cNvSpPr>
          <p:nvPr/>
        </p:nvSpPr>
        <p:spPr bwMode="auto">
          <a:xfrm>
            <a:off x="4356100" y="4365625"/>
            <a:ext cx="720725" cy="71913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2</a:t>
            </a:r>
            <a:endParaRPr lang="vi-VN" altLang="en-US" sz="3000" b="1"/>
          </a:p>
        </p:txBody>
      </p:sp>
      <p:sp>
        <p:nvSpPr>
          <p:cNvPr id="25618" name="Oval 18"/>
          <p:cNvSpPr>
            <a:spLocks noChangeArrowheads="1"/>
          </p:cNvSpPr>
          <p:nvPr/>
        </p:nvSpPr>
        <p:spPr bwMode="auto">
          <a:xfrm>
            <a:off x="7062788" y="4365625"/>
            <a:ext cx="720725" cy="71913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3</a:t>
            </a:r>
            <a:endParaRPr lang="vi-VN" altLang="en-US" sz="3000" b="1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1908175" y="3716338"/>
            <a:ext cx="5400675" cy="6492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4716463" y="3716338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7451725" y="3716338"/>
            <a:ext cx="0" cy="6492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 animBg="1"/>
      <p:bldP spid="25611" grpId="0"/>
      <p:bldP spid="25613" grpId="0" animBg="1"/>
      <p:bldP spid="25614" grpId="0" animBg="1"/>
      <p:bldP spid="25615" grpId="0" animBg="1"/>
      <p:bldP spid="25616" grpId="0" animBg="1"/>
      <p:bldP spid="25617" grpId="0" animBg="1"/>
      <p:bldP spid="25618" grpId="0" animBg="1"/>
      <p:bldP spid="25619" grpId="0" animBg="1"/>
      <p:bldP spid="25620" grpId="0" animBg="1"/>
      <p:bldP spid="256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>
            <a:off x="719138" y="2905125"/>
            <a:ext cx="770572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0000FF">
                      <a:alpha val="79999"/>
                    </a:srgbClr>
                  </a:outerShdw>
                </a:effectLst>
                <a:latin typeface="Arial"/>
                <a:cs typeface="Arial"/>
              </a:rPr>
              <a:t>CẢM ƠN QUÝ THẦY CÔ VÀ CÁC EM</a:t>
            </a:r>
            <a:endParaRPr lang="en-US" sz="3600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0000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684213" y="476250"/>
            <a:ext cx="719137" cy="7207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</a:t>
            </a:r>
            <a:endParaRPr lang="vi-VN" altLang="en-US" sz="3000" b="1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462088" y="476250"/>
            <a:ext cx="1727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 u="sng">
                <a:solidFill>
                  <a:srgbClr val="008000"/>
                </a:solidFill>
              </a:rPr>
              <a:t>Điền số</a:t>
            </a:r>
            <a:endParaRPr lang="vi-VN" altLang="en-US" sz="3000" b="1" u="sng">
              <a:solidFill>
                <a:srgbClr val="008000"/>
              </a:solidFill>
            </a:endParaRPr>
          </a:p>
        </p:txBody>
      </p:sp>
      <p:pic>
        <p:nvPicPr>
          <p:cNvPr id="5126" name="Picture 6" descr="Nuvola_apps_ked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291868">
            <a:off x="1100138" y="7778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500563" y="1225550"/>
            <a:ext cx="7921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&lt; 1</a:t>
            </a:r>
            <a:endParaRPr lang="vi-VN" altLang="en-US" sz="3000" b="1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179388" y="1916113"/>
            <a:ext cx="885666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500"/>
              <a:t>a/       &lt; 1          b/       &lt; 1            c/      &lt; 1            d/      &lt; 1</a:t>
            </a:r>
            <a:r>
              <a:rPr lang="en-US" altLang="en-US" sz="2300"/>
              <a:t> </a:t>
            </a:r>
            <a:endParaRPr lang="vi-VN" altLang="en-US" sz="2300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4025900" y="1196975"/>
            <a:ext cx="504825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831850" y="2133600"/>
            <a:ext cx="4318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</a:rPr>
              <a:t> 1 </a:t>
            </a:r>
            <a:endParaRPr lang="vi-VN" altLang="en-US" sz="2000" b="1">
              <a:solidFill>
                <a:srgbClr val="FF0000"/>
              </a:solidFill>
            </a:endParaRP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3067050" y="2133600"/>
            <a:ext cx="4318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</a:rPr>
              <a:t> 0 </a:t>
            </a:r>
            <a:endParaRPr lang="vi-VN" altLang="en-US" sz="2000" b="1">
              <a:solidFill>
                <a:srgbClr val="FF0000"/>
              </a:solidFill>
            </a:endParaRP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5413375" y="2132013"/>
            <a:ext cx="4318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</a:rPr>
              <a:t> 2 </a:t>
            </a:r>
            <a:endParaRPr lang="vi-VN" altLang="en-US" sz="2000" b="1">
              <a:solidFill>
                <a:srgbClr val="FF0000"/>
              </a:solidFill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7718425" y="2133600"/>
            <a:ext cx="4318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</a:rPr>
              <a:t> 3 </a:t>
            </a:r>
            <a:endParaRPr lang="vi-VN" altLang="en-US" sz="2000" b="1">
              <a:solidFill>
                <a:srgbClr val="FF0000"/>
              </a:solidFill>
            </a:endParaRPr>
          </a:p>
        </p:txBody>
      </p:sp>
      <p:sp>
        <p:nvSpPr>
          <p:cNvPr id="5140" name="Oval 20"/>
          <p:cNvSpPr>
            <a:spLocks noChangeArrowheads="1"/>
          </p:cNvSpPr>
          <p:nvPr/>
        </p:nvSpPr>
        <p:spPr bwMode="auto">
          <a:xfrm>
            <a:off x="2498725" y="2089150"/>
            <a:ext cx="503238" cy="5048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/>
      <p:bldP spid="5128" grpId="0"/>
      <p:bldP spid="5129" grpId="0"/>
      <p:bldP spid="5133" grpId="0" animBg="1"/>
      <p:bldP spid="5134" grpId="0" animBg="1"/>
      <p:bldP spid="5135" grpId="0" animBg="1"/>
      <p:bldP spid="5136" grpId="0" animBg="1"/>
      <p:bldP spid="5137" grpId="0" animBg="1"/>
      <p:bldP spid="51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684213" y="476250"/>
            <a:ext cx="719137" cy="7207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2</a:t>
            </a:r>
            <a:endParaRPr lang="vi-VN" altLang="en-US" sz="3000" b="1"/>
          </a:p>
        </p:txBody>
      </p:sp>
      <p:pic>
        <p:nvPicPr>
          <p:cNvPr id="7174" name="Picture 6" descr="Nuvola_apps_ked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291868">
            <a:off x="1100138" y="7778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076825" y="793750"/>
            <a:ext cx="5762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5</a:t>
            </a:r>
            <a:endParaRPr lang="vi-VN" altLang="en-US" sz="3000" b="1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684213" y="2060575"/>
            <a:ext cx="74168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500"/>
              <a:t>                         a/                         b/                         c/                         </a:t>
            </a:r>
            <a:endParaRPr lang="vi-VN" altLang="en-US" sz="2300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602163" y="765175"/>
            <a:ext cx="504825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268538" y="2276475"/>
            <a:ext cx="4318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</a:rPr>
              <a:t> &gt; </a:t>
            </a:r>
            <a:endParaRPr lang="vi-VN" altLang="en-US" sz="2000" b="1">
              <a:solidFill>
                <a:srgbClr val="FF0000"/>
              </a:solidFill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643438" y="2276475"/>
            <a:ext cx="4318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</a:rPr>
              <a:t> &lt; </a:t>
            </a:r>
            <a:endParaRPr lang="vi-VN" altLang="en-US" sz="2000" b="1">
              <a:solidFill>
                <a:srgbClr val="FF0000"/>
              </a:solidFill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7164388" y="2276475"/>
            <a:ext cx="4318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</a:rPr>
              <a:t> = </a:t>
            </a:r>
            <a:endParaRPr lang="vi-VN" altLang="en-US" sz="2000" b="1">
              <a:solidFill>
                <a:srgbClr val="FF0000"/>
              </a:solidFill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1778000" y="231775"/>
            <a:ext cx="647700" cy="1512888"/>
          </a:xfrm>
          <a:prstGeom prst="rect">
            <a:avLst/>
          </a:prstGeom>
          <a:solidFill>
            <a:srgbClr val="00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500" b="1">
                <a:solidFill>
                  <a:srgbClr val="0000FF"/>
                </a:solidFill>
              </a:rPr>
              <a:t>&gt;</a:t>
            </a:r>
          </a:p>
          <a:p>
            <a:pPr algn="ctr" eaLnBrk="1" hangingPunct="1"/>
            <a:r>
              <a:rPr lang="en-US" altLang="en-US" sz="3500" b="1">
                <a:solidFill>
                  <a:srgbClr val="0000FF"/>
                </a:solidFill>
              </a:rPr>
              <a:t>&lt;</a:t>
            </a:r>
          </a:p>
          <a:p>
            <a:pPr algn="ctr" eaLnBrk="1" hangingPunct="1"/>
            <a:r>
              <a:rPr lang="en-US" altLang="en-US" sz="3500" b="1">
                <a:solidFill>
                  <a:srgbClr val="0000FF"/>
                </a:solidFill>
              </a:rPr>
              <a:t>=</a:t>
            </a:r>
            <a:endParaRPr lang="vi-VN" altLang="en-US" sz="3500" b="1">
              <a:solidFill>
                <a:srgbClr val="0000FF"/>
              </a:solidFill>
            </a:endParaRP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2484438" y="692150"/>
            <a:ext cx="5032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4000" b="1">
                <a:solidFill>
                  <a:srgbClr val="0000FF"/>
                </a:solidFill>
              </a:rPr>
              <a:t>?</a:t>
            </a:r>
            <a:endParaRPr lang="vi-VN" altLang="en-US" sz="4000" b="1">
              <a:solidFill>
                <a:srgbClr val="0000FF"/>
              </a:solidFill>
            </a:endParaRP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4052888" y="779463"/>
            <a:ext cx="57626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5</a:t>
            </a:r>
            <a:endParaRPr lang="vi-VN" altLang="en-US" sz="3000" b="1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6588125" y="2276475"/>
            <a:ext cx="504825" cy="50323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5" grpId="0"/>
      <p:bldP spid="7176" grpId="0"/>
      <p:bldP spid="7177" grpId="0" animBg="1"/>
      <p:bldP spid="7178" grpId="0" animBg="1"/>
      <p:bldP spid="7179" grpId="0" animBg="1"/>
      <p:bldP spid="7180" grpId="0" animBg="1"/>
      <p:bldP spid="7182" grpId="0" animBg="1"/>
      <p:bldP spid="7183" grpId="0"/>
      <p:bldP spid="7184" grpId="0"/>
      <p:bldP spid="718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684213" y="476250"/>
            <a:ext cx="719137" cy="7207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3</a:t>
            </a:r>
            <a:endParaRPr lang="vi-VN" altLang="en-US" sz="3000" b="1"/>
          </a:p>
        </p:txBody>
      </p:sp>
      <p:pic>
        <p:nvPicPr>
          <p:cNvPr id="8198" name="Picture 6" descr="Nuvola_apps_ked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291868">
            <a:off x="1100138" y="777875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1462088" y="476250"/>
            <a:ext cx="5702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 u="sng">
                <a:solidFill>
                  <a:srgbClr val="008000"/>
                </a:solidFill>
              </a:rPr>
              <a:t>Điền số thích hợp vào ô trống</a:t>
            </a:r>
            <a:endParaRPr lang="vi-VN" altLang="en-US" sz="3000" b="1" u="sng">
              <a:solidFill>
                <a:srgbClr val="008000"/>
              </a:solidFill>
            </a:endParaRPr>
          </a:p>
        </p:txBody>
      </p:sp>
      <p:graphicFrame>
        <p:nvGraphicFramePr>
          <p:cNvPr id="8240" name="Group 48"/>
          <p:cNvGraphicFramePr>
            <a:graphicFrameLocks noGrp="1"/>
          </p:cNvGraphicFramePr>
          <p:nvPr>
            <p:ph/>
          </p:nvPr>
        </p:nvGraphicFramePr>
        <p:xfrm>
          <a:off x="1260475" y="1700213"/>
          <a:ext cx="6480175" cy="576262"/>
        </p:xfrm>
        <a:graphic>
          <a:graphicData uri="http://schemas.openxmlformats.org/drawingml/2006/table">
            <a:tbl>
              <a:tblPr/>
              <a:tblGrid>
                <a:gridCol w="588963"/>
                <a:gridCol w="588962"/>
                <a:gridCol w="588963"/>
                <a:gridCol w="588962"/>
                <a:gridCol w="588963"/>
                <a:gridCol w="590550"/>
                <a:gridCol w="588962"/>
                <a:gridCol w="588963"/>
                <a:gridCol w="588962"/>
                <a:gridCol w="588963"/>
                <a:gridCol w="588962"/>
              </a:tblGrid>
              <a:tr h="5762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41" name="Rectangle 49"/>
          <p:cNvSpPr>
            <a:spLocks noChangeArrowheads="1"/>
          </p:cNvSpPr>
          <p:nvPr/>
        </p:nvSpPr>
        <p:spPr bwMode="auto">
          <a:xfrm>
            <a:off x="1849438" y="1685925"/>
            <a:ext cx="576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1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8242" name="Rectangle 50"/>
          <p:cNvSpPr>
            <a:spLocks noChangeArrowheads="1"/>
          </p:cNvSpPr>
          <p:nvPr/>
        </p:nvSpPr>
        <p:spPr bwMode="auto">
          <a:xfrm>
            <a:off x="3635375" y="1685925"/>
            <a:ext cx="5762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4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8243" name="Rectangle 51"/>
          <p:cNvSpPr>
            <a:spLocks noChangeArrowheads="1"/>
          </p:cNvSpPr>
          <p:nvPr/>
        </p:nvSpPr>
        <p:spPr bwMode="auto">
          <a:xfrm>
            <a:off x="3030538" y="1685925"/>
            <a:ext cx="576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3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8244" name="Rectangle 52"/>
          <p:cNvSpPr>
            <a:spLocks noChangeArrowheads="1"/>
          </p:cNvSpPr>
          <p:nvPr/>
        </p:nvSpPr>
        <p:spPr bwMode="auto">
          <a:xfrm>
            <a:off x="5407025" y="1685925"/>
            <a:ext cx="5762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7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8245" name="Rectangle 53"/>
          <p:cNvSpPr>
            <a:spLocks noChangeArrowheads="1"/>
          </p:cNvSpPr>
          <p:nvPr/>
        </p:nvSpPr>
        <p:spPr bwMode="auto">
          <a:xfrm>
            <a:off x="6011863" y="1671638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8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  <p:sp>
        <p:nvSpPr>
          <p:cNvPr id="8246" name="Rectangle 54"/>
          <p:cNvSpPr>
            <a:spLocks noChangeArrowheads="1"/>
          </p:cNvSpPr>
          <p:nvPr/>
        </p:nvSpPr>
        <p:spPr bwMode="auto">
          <a:xfrm>
            <a:off x="7164388" y="1685925"/>
            <a:ext cx="576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>
                <a:solidFill>
                  <a:srgbClr val="FF0000"/>
                </a:solidFill>
              </a:rPr>
              <a:t>10</a:t>
            </a:r>
            <a:endParaRPr lang="vi-VN" altLang="en-US" sz="3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208" grpId="0"/>
      <p:bldP spid="8241" grpId="0"/>
      <p:bldP spid="8242" grpId="0"/>
      <p:bldP spid="8243" grpId="0"/>
      <p:bldP spid="8244" grpId="0"/>
      <p:bldP spid="8245" grpId="0"/>
      <p:bldP spid="82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2411413" y="1341438"/>
            <a:ext cx="4392612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1187450" y="3573463"/>
            <a:ext cx="6911975" cy="14398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CỘNG TRONG PHẠM VI 3</a:t>
            </a:r>
          </a:p>
        </p:txBody>
      </p:sp>
      <p:pic>
        <p:nvPicPr>
          <p:cNvPr id="7172" name="Picture 9" descr="Vu_Hung_Net_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6334125"/>
            <a:ext cx="31908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0" descr="Vu_Hung_Net_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3400" y="6308725"/>
            <a:ext cx="31908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1" descr="Vu_Hung_Net_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3300" y="6281738"/>
            <a:ext cx="31908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2" descr="Vu_Hung_Net_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07950" y="3357563"/>
            <a:ext cx="67627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13" descr="Vu_Hung_Net_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07950" y="382588"/>
            <a:ext cx="67627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14" descr="Vu_Hung_Net_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48700" y="3333750"/>
            <a:ext cx="67627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6" descr="Vu_Hung_Net_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48700" y="382588"/>
            <a:ext cx="67627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7" descr="Vu_Hung_Net_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107950" y="-100013"/>
            <a:ext cx="3190875" cy="67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8" descr="Vu_Hung_Net_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65450" y="-100013"/>
            <a:ext cx="3190875" cy="67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9" descr="Vu_Hung_Net_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61075" y="-100013"/>
            <a:ext cx="3190875" cy="67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2" descr="3d butterfl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80288" y="2492375"/>
            <a:ext cx="118745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3" name="Picture 12" descr="3d butterfl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1188" y="333375"/>
            <a:ext cx="118745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12" descr="3d butterfl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3850" y="5300663"/>
            <a:ext cx="1187450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1258888" y="1412875"/>
            <a:ext cx="6408737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I - GIỚI THIỆU PHÉP CỘNG</a:t>
            </a:r>
          </a:p>
          <a:p>
            <a:pPr algn="ctr"/>
            <a:endParaRPr lang="en-US" sz="36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1258888" y="2708275"/>
            <a:ext cx="655320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BẢNG CỘNG TRONG PHẠM VI 3</a:t>
            </a:r>
          </a:p>
        </p:txBody>
      </p:sp>
      <p:pic>
        <p:nvPicPr>
          <p:cNvPr id="8196" name="Picture 5" descr="b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3716338"/>
            <a:ext cx="1979613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9" descr="174201117594791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03350" y="2420938"/>
            <a:ext cx="4572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AutoShape 7"/>
          <p:cNvSpPr>
            <a:spLocks noChangeArrowheads="1"/>
          </p:cNvSpPr>
          <p:nvPr/>
        </p:nvSpPr>
        <p:spPr bwMode="auto">
          <a:xfrm>
            <a:off x="395288" y="333375"/>
            <a:ext cx="8497887" cy="43195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4067175" y="333375"/>
            <a:ext cx="1439863" cy="4248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2298" name="Picture 10" descr="ANd9GcRzTlGYePqQYhjVCXEISz9LU_3E_K80okKSjavbWg2-_H1R0hK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052513"/>
            <a:ext cx="316865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12" descr="ANd9GcRzTlGYePqQYhjVCXEISz9LU_3E_K80okKSjavbWg2-_H1R0hK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1052513"/>
            <a:ext cx="3167063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2987675" y="4941888"/>
            <a:ext cx="64928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</a:t>
            </a:r>
            <a:endParaRPr lang="vi-VN" altLang="en-US" sz="3000" b="1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3708400" y="4941888"/>
            <a:ext cx="64928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+</a:t>
            </a:r>
            <a:endParaRPr lang="vi-VN" altLang="en-US" sz="3000" b="1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4427538" y="4941888"/>
            <a:ext cx="649287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</a:t>
            </a:r>
            <a:endParaRPr lang="vi-VN" altLang="en-US" sz="3000" b="1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5148263" y="4941888"/>
            <a:ext cx="649287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=</a:t>
            </a:r>
            <a:endParaRPr lang="vi-VN" altLang="en-US" sz="3000" b="1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5867400" y="4941888"/>
            <a:ext cx="64928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2</a:t>
            </a:r>
            <a:endParaRPr lang="vi-VN" altLang="en-US" sz="3000" b="1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482850" y="5734050"/>
            <a:ext cx="468153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một cộng một bằng hai</a:t>
            </a:r>
            <a:r>
              <a:rPr lang="en-US" altLang="en-US"/>
              <a:t> </a:t>
            </a:r>
            <a:endParaRPr lang="vi-V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1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  <p:bldP spid="12296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ANd9GcS1fGZKdT-Rs1Q2bkdjVlFLmIqnecgbjN3gRKBZNQfExANIbgsI8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1773238"/>
            <a:ext cx="3168650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395288" y="333375"/>
            <a:ext cx="8497887" cy="4608513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pic>
        <p:nvPicPr>
          <p:cNvPr id="16393" name="Picture 9" descr="ANd9GcS1fGZKdT-Rs1Q2bkdjVlFLmIqnecgbjN3gRKBZNQfExANIbgsI8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620713"/>
            <a:ext cx="31686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10" descr="ANd9GcS1fGZKdT-Rs1Q2bkdjVlFLmIqnecgbjN3gRKBZNQfExANIbgsI8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2781300"/>
            <a:ext cx="31686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4643438" y="404813"/>
            <a:ext cx="144462" cy="453707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2987675" y="5157788"/>
            <a:ext cx="64928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2</a:t>
            </a:r>
            <a:endParaRPr lang="vi-VN" altLang="en-US" sz="3000" b="1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3708400" y="5157788"/>
            <a:ext cx="64928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+</a:t>
            </a:r>
            <a:endParaRPr lang="vi-VN" altLang="en-US" sz="3000" b="1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427538" y="5157788"/>
            <a:ext cx="649287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</a:t>
            </a:r>
            <a:endParaRPr lang="vi-VN" altLang="en-US" sz="3000" b="1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5148263" y="5157788"/>
            <a:ext cx="649287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=</a:t>
            </a:r>
            <a:endParaRPr lang="vi-VN" altLang="en-US" sz="3000" b="1"/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5867400" y="5157788"/>
            <a:ext cx="64928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3</a:t>
            </a:r>
            <a:endParaRPr lang="vi-VN" altLang="en-US" sz="3000" b="1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2482850" y="5949950"/>
            <a:ext cx="468153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hai cộng một bằng ba</a:t>
            </a:r>
            <a:endParaRPr lang="vi-V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nimBg="1"/>
      <p:bldP spid="16395" grpId="0" animBg="1"/>
      <p:bldP spid="16396" grpId="0" animBg="1"/>
      <p:bldP spid="16397" grpId="0" animBg="1"/>
      <p:bldP spid="16398" grpId="0" animBg="1"/>
      <p:bldP spid="16399" grpId="0" animBg="1"/>
      <p:bldP spid="16400" grpId="0" animBg="1"/>
      <p:bldP spid="164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ANd9GcTCvmt2BLwPL_H4EhoKfdwDwz5FF8C6qW1lI6JT4wJfT7OH3dFFnrTxLu4hO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555750"/>
            <a:ext cx="3313112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250825" y="187325"/>
            <a:ext cx="8642350" cy="4826000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pic>
        <p:nvPicPr>
          <p:cNvPr id="17415" name="Picture 7" descr="ANd9GcTCvmt2BLwPL_H4EhoKfdwDwz5FF8C6qW1lI6JT4wJfT7OH3dFFnrTxLu4hO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263" y="547688"/>
            <a:ext cx="3313112" cy="204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9" descr="ANd9GcTCvmt2BLwPL_H4EhoKfdwDwz5FF8C6qW1lI6JT4wJfT7OH3dFFnrTxLu4hO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2852738"/>
            <a:ext cx="3313113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2987675" y="5229225"/>
            <a:ext cx="64928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1</a:t>
            </a:r>
            <a:endParaRPr lang="vi-VN" altLang="en-US" sz="3000" b="1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3708400" y="5229225"/>
            <a:ext cx="64928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+</a:t>
            </a:r>
            <a:endParaRPr lang="vi-VN" altLang="en-US" sz="3000" b="1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4427538" y="5229225"/>
            <a:ext cx="649287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2</a:t>
            </a:r>
            <a:endParaRPr lang="vi-VN" altLang="en-US" sz="3000" b="1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5148263" y="5229225"/>
            <a:ext cx="649287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=</a:t>
            </a:r>
            <a:endParaRPr lang="vi-VN" altLang="en-US" sz="3000" b="1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5867400" y="5229225"/>
            <a:ext cx="64928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3</a:t>
            </a:r>
            <a:endParaRPr lang="vi-VN" altLang="en-US" sz="3000" b="1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2482850" y="6021388"/>
            <a:ext cx="4681538" cy="6477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3000" b="1"/>
              <a:t>một cộng hai bằng ba</a:t>
            </a:r>
            <a:r>
              <a:rPr lang="en-US" altLang="en-US"/>
              <a:t> </a:t>
            </a:r>
            <a:endParaRPr lang="vi-VN" alt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3563938" y="214313"/>
            <a:ext cx="1584325" cy="4799012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  <p:bldP spid="17418" grpId="0" animBg="1"/>
      <p:bldP spid="17419" grpId="0" animBg="1"/>
      <p:bldP spid="17420" grpId="0" animBg="1"/>
      <p:bldP spid="17421" grpId="0" animBg="1"/>
      <p:bldP spid="17422" grpId="0" animBg="1"/>
      <p:bldP spid="17423" grpId="0" animBg="1"/>
      <p:bldP spid="1742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243</Words>
  <Application>Microsoft Office PowerPoint</Application>
  <PresentationFormat>On-screen Show (4:3)</PresentationFormat>
  <Paragraphs>131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CSTeam</cp:lastModifiedBy>
  <cp:revision>32</cp:revision>
  <dcterms:created xsi:type="dcterms:W3CDTF">2012-06-12T01:19:56Z</dcterms:created>
  <dcterms:modified xsi:type="dcterms:W3CDTF">2016-06-29T08:14:30Z</dcterms:modified>
</cp:coreProperties>
</file>