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6"/>
  </p:notesMasterIdLst>
  <p:sldIdLst>
    <p:sldId id="267" r:id="rId3"/>
    <p:sldId id="258" r:id="rId4"/>
    <p:sldId id="339" r:id="rId5"/>
    <p:sldId id="261" r:id="rId6"/>
    <p:sldId id="340" r:id="rId7"/>
    <p:sldId id="342" r:id="rId8"/>
    <p:sldId id="343" r:id="rId9"/>
    <p:sldId id="344" r:id="rId10"/>
    <p:sldId id="345" r:id="rId11"/>
    <p:sldId id="348" r:id="rId12"/>
    <p:sldId id="346" r:id="rId13"/>
    <p:sldId id="347" r:id="rId14"/>
    <p:sldId id="31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8D3BE-3764-492B-9546-3F88F1CCAF8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ACCAC-0F17-4147-B816-7A964519C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9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088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671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8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8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49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18"/>
          <p:cNvGrpSpPr/>
          <p:nvPr/>
        </p:nvGrpSpPr>
        <p:grpSpPr>
          <a:xfrm rot="3320949">
            <a:off x="12115232" y="3117335"/>
            <a:ext cx="205731" cy="289477"/>
            <a:chOff x="5248950" y="2607450"/>
            <a:chExt cx="27575" cy="38800"/>
          </a:xfrm>
        </p:grpSpPr>
        <p:sp>
          <p:nvSpPr>
            <p:cNvPr id="598" name="Google Shape;598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0" name="Google Shape;600;p18"/>
          <p:cNvGrpSpPr/>
          <p:nvPr/>
        </p:nvGrpSpPr>
        <p:grpSpPr>
          <a:xfrm rot="7179494">
            <a:off x="10274243" y="3188283"/>
            <a:ext cx="1201005" cy="1656601"/>
            <a:chOff x="330281" y="38723"/>
            <a:chExt cx="1614914" cy="2227176"/>
          </a:xfrm>
        </p:grpSpPr>
        <p:sp>
          <p:nvSpPr>
            <p:cNvPr id="601" name="Google Shape;601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4" name="Google Shape;604;p18"/>
          <p:cNvGrpSpPr/>
          <p:nvPr/>
        </p:nvGrpSpPr>
        <p:grpSpPr>
          <a:xfrm>
            <a:off x="1124191" y="-177931"/>
            <a:ext cx="1232287" cy="1640092"/>
            <a:chOff x="330281" y="38723"/>
            <a:chExt cx="1614914" cy="2227176"/>
          </a:xfrm>
        </p:grpSpPr>
        <p:sp>
          <p:nvSpPr>
            <p:cNvPr id="605" name="Google Shape;605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8" name="Google Shape;608;p18"/>
          <p:cNvSpPr/>
          <p:nvPr/>
        </p:nvSpPr>
        <p:spPr>
          <a:xfrm>
            <a:off x="-1287366" y="-568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18"/>
          <p:cNvSpPr/>
          <p:nvPr/>
        </p:nvSpPr>
        <p:spPr>
          <a:xfrm>
            <a:off x="11277134" y="2225934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0" name="Google Shape;610;p18"/>
          <p:cNvGrpSpPr/>
          <p:nvPr/>
        </p:nvGrpSpPr>
        <p:grpSpPr>
          <a:xfrm rot="-5118020">
            <a:off x="398199" y="5376623"/>
            <a:ext cx="1201012" cy="1656648"/>
            <a:chOff x="330281" y="38723"/>
            <a:chExt cx="1614914" cy="2227176"/>
          </a:xfrm>
        </p:grpSpPr>
        <p:sp>
          <p:nvSpPr>
            <p:cNvPr id="611" name="Google Shape;611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4" name="Google Shape;614;p18"/>
          <p:cNvGrpSpPr/>
          <p:nvPr/>
        </p:nvGrpSpPr>
        <p:grpSpPr>
          <a:xfrm rot="-2241120">
            <a:off x="11197213" y="320860"/>
            <a:ext cx="223377" cy="314312"/>
            <a:chOff x="5248950" y="2607450"/>
            <a:chExt cx="27575" cy="38800"/>
          </a:xfrm>
        </p:grpSpPr>
        <p:sp>
          <p:nvSpPr>
            <p:cNvPr id="615" name="Google Shape;615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7" name="Google Shape;617;p18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618" name="Google Shape;618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18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621" name="Google Shape;621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3" name="Google Shape;623;p18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624" name="Google Shape;624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6" name="Google Shape;626;p18"/>
          <p:cNvGrpSpPr/>
          <p:nvPr/>
        </p:nvGrpSpPr>
        <p:grpSpPr>
          <a:xfrm rot="-2700000">
            <a:off x="764953" y="2334431"/>
            <a:ext cx="139484" cy="196264"/>
            <a:chOff x="5248950" y="2607450"/>
            <a:chExt cx="27575" cy="38800"/>
          </a:xfrm>
        </p:grpSpPr>
        <p:sp>
          <p:nvSpPr>
            <p:cNvPr id="627" name="Google Shape;627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18"/>
          <p:cNvGrpSpPr/>
          <p:nvPr/>
        </p:nvGrpSpPr>
        <p:grpSpPr>
          <a:xfrm rot="3320916">
            <a:off x="11519193" y="1527693"/>
            <a:ext cx="139487" cy="196267"/>
            <a:chOff x="5248950" y="2607450"/>
            <a:chExt cx="27575" cy="38800"/>
          </a:xfrm>
        </p:grpSpPr>
        <p:sp>
          <p:nvSpPr>
            <p:cNvPr id="630" name="Google Shape;630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2" name="Google Shape;632;p18"/>
          <p:cNvSpPr/>
          <p:nvPr/>
        </p:nvSpPr>
        <p:spPr>
          <a:xfrm>
            <a:off x="607400" y="52346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18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18"/>
          <p:cNvSpPr/>
          <p:nvPr/>
        </p:nvSpPr>
        <p:spPr>
          <a:xfrm>
            <a:off x="10276367" y="10047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18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18"/>
          <p:cNvSpPr/>
          <p:nvPr/>
        </p:nvSpPr>
        <p:spPr>
          <a:xfrm>
            <a:off x="607400" y="15754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18"/>
          <p:cNvSpPr/>
          <p:nvPr/>
        </p:nvSpPr>
        <p:spPr>
          <a:xfrm>
            <a:off x="6129933" y="64622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1732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ubTitle" idx="1"/>
          </p:nvPr>
        </p:nvSpPr>
        <p:spPr>
          <a:xfrm>
            <a:off x="2326233" y="4228029"/>
            <a:ext cx="3336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2"/>
          </p:nvPr>
        </p:nvSpPr>
        <p:spPr>
          <a:xfrm>
            <a:off x="2326233" y="4784833"/>
            <a:ext cx="33364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3"/>
          </p:nvPr>
        </p:nvSpPr>
        <p:spPr>
          <a:xfrm>
            <a:off x="6788788" y="4228029"/>
            <a:ext cx="3336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4"/>
          </p:nvPr>
        </p:nvSpPr>
        <p:spPr>
          <a:xfrm>
            <a:off x="6788800" y="4784833"/>
            <a:ext cx="33364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5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130" name="Google Shape;130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" name="Google Shape;132;p5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33" name="Google Shape;133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" name="Google Shape;135;p5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36" name="Google Shape;136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5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>
            <a:off x="100601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3" name="Google Shape;143;p5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144" name="Google Shape;144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5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148" name="Google Shape;148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1" name="Google Shape;151;p5"/>
          <p:cNvSpPr/>
          <p:nvPr/>
        </p:nvSpPr>
        <p:spPr>
          <a:xfrm>
            <a:off x="-1337299" y="5680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5"/>
          <p:cNvSpPr/>
          <p:nvPr/>
        </p:nvSpPr>
        <p:spPr>
          <a:xfrm>
            <a:off x="11241801" y="5680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1405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14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10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49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6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80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1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70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33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52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15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32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1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0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7347" y="-180460"/>
            <a:ext cx="2044518" cy="204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5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3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7347" y="-180460"/>
            <a:ext cx="2044518" cy="204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4AE52C2-218C-A4B3-D086-42BA67FCE2D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7765" y="0"/>
            <a:ext cx="1817735" cy="18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3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2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audio" Target="../media/audio1.wav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4.xml"/><Relationship Id="rId10" Type="http://schemas.microsoft.com/office/2007/relationships/hdphoto" Target="../media/hdphoto1.wdp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5.xml"/><Relationship Id="rId10" Type="http://schemas.microsoft.com/office/2007/relationships/hdphoto" Target="../media/hdphoto1.wdp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233" y="0"/>
            <a:ext cx="14188273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62201" y="962024"/>
            <a:ext cx="7515224" cy="52292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3A776F26-9BFD-1F61-ADC9-7B8A7D159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025" y="1188479"/>
            <a:ext cx="7200000" cy="5547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233" y="0"/>
            <a:ext cx="14188273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62201" y="962024"/>
            <a:ext cx="7515224" cy="52292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5551EC20-35AA-D845-FD3D-8962AFE63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73" y="866524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C7FFF-2425-516E-03CD-73CE14049E2F}"/>
              </a:ext>
            </a:extLst>
          </p:cNvPr>
          <p:cNvSpPr/>
          <p:nvPr/>
        </p:nvSpPr>
        <p:spPr>
          <a:xfrm>
            <a:off x="333374" y="295275"/>
            <a:ext cx="11649075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1126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4AC8E-9368-7D91-B305-843DC554A5E9}"/>
              </a:ext>
            </a:extLst>
          </p:cNvPr>
          <p:cNvSpPr txBox="1"/>
          <p:nvPr/>
        </p:nvSpPr>
        <p:spPr>
          <a:xfrm>
            <a:off x="1038225" y="1047750"/>
            <a:ext cx="1031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Ba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Mị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31,9 kg; 32,5 kg; 34,7 kg.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DA396D-BACC-DCB6-AD40-93FC08F5E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2886075"/>
            <a:ext cx="3724275" cy="2933700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2C8B7D8-1C05-F8E2-71F9-CE2ABF26A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58085"/>
              </p:ext>
            </p:extLst>
          </p:nvPr>
        </p:nvGraphicFramePr>
        <p:xfrm>
          <a:off x="4184650" y="2348440"/>
          <a:ext cx="7407275" cy="159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941">
                  <a:extLst>
                    <a:ext uri="{9D8B030D-6E8A-4147-A177-3AD203B41FA5}">
                      <a16:colId xmlns:a16="http://schemas.microsoft.com/office/drawing/2014/main" val="2698279069"/>
                    </a:ext>
                  </a:extLst>
                </a:gridCol>
                <a:gridCol w="1906941">
                  <a:extLst>
                    <a:ext uri="{9D8B030D-6E8A-4147-A177-3AD203B41FA5}">
                      <a16:colId xmlns:a16="http://schemas.microsoft.com/office/drawing/2014/main" val="4004245961"/>
                    </a:ext>
                  </a:extLst>
                </a:gridCol>
                <a:gridCol w="1906941">
                  <a:extLst>
                    <a:ext uri="{9D8B030D-6E8A-4147-A177-3AD203B41FA5}">
                      <a16:colId xmlns:a16="http://schemas.microsoft.com/office/drawing/2014/main" val="4096787488"/>
                    </a:ext>
                  </a:extLst>
                </a:gridCol>
                <a:gridCol w="1686452">
                  <a:extLst>
                    <a:ext uri="{9D8B030D-6E8A-4147-A177-3AD203B41FA5}">
                      <a16:colId xmlns:a16="http://schemas.microsoft.com/office/drawing/2014/main" val="4212196771"/>
                    </a:ext>
                  </a:extLst>
                </a:gridCol>
              </a:tblGrid>
              <a:tr h="6519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Mị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Núi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Páo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854413"/>
                  </a:ext>
                </a:extLst>
              </a:tr>
              <a:tr h="5452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Cân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nặng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 (kg)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29579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EF7E90E-1AC4-1C35-84C0-82CB764D461F}"/>
              </a:ext>
            </a:extLst>
          </p:cNvPr>
          <p:cNvSpPr txBox="1"/>
          <p:nvPr/>
        </p:nvSpPr>
        <p:spPr>
          <a:xfrm>
            <a:off x="5067300" y="4067175"/>
            <a:ext cx="712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31,9 kg &lt; 32,5 kg &lt; 34,7 kg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E95B5A-785B-CD4B-0058-9036541E5901}"/>
              </a:ext>
            </a:extLst>
          </p:cNvPr>
          <p:cNvSpPr txBox="1"/>
          <p:nvPr/>
        </p:nvSpPr>
        <p:spPr>
          <a:xfrm>
            <a:off x="4210050" y="46863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=&gt;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34,7 kg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6AE3F1-7484-444D-603A-6D56589A5621}"/>
              </a:ext>
            </a:extLst>
          </p:cNvPr>
          <p:cNvSpPr txBox="1"/>
          <p:nvPr/>
        </p:nvSpPr>
        <p:spPr>
          <a:xfrm>
            <a:off x="8362950" y="3152775"/>
            <a:ext cx="135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34,7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DECC03-47B6-7807-82CC-B65E9FB8E38B}"/>
              </a:ext>
            </a:extLst>
          </p:cNvPr>
          <p:cNvSpPr txBox="1"/>
          <p:nvPr/>
        </p:nvSpPr>
        <p:spPr>
          <a:xfrm>
            <a:off x="4191000" y="5257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=&gt;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31,9 kg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26D7CE-5C9E-83C1-53BA-04FB8F7E1FEC}"/>
              </a:ext>
            </a:extLst>
          </p:cNvPr>
          <p:cNvSpPr txBox="1"/>
          <p:nvPr/>
        </p:nvSpPr>
        <p:spPr>
          <a:xfrm>
            <a:off x="10172700" y="3162300"/>
            <a:ext cx="135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31,9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0EA677-1FF9-21BE-3E49-654EA73E96B5}"/>
              </a:ext>
            </a:extLst>
          </p:cNvPr>
          <p:cNvSpPr txBox="1"/>
          <p:nvPr/>
        </p:nvSpPr>
        <p:spPr>
          <a:xfrm>
            <a:off x="4181475" y="578167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32,5 kg.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739C9C-3391-83E2-1BB1-435888668E90}"/>
              </a:ext>
            </a:extLst>
          </p:cNvPr>
          <p:cNvSpPr txBox="1"/>
          <p:nvPr/>
        </p:nvSpPr>
        <p:spPr>
          <a:xfrm>
            <a:off x="6562725" y="3143250"/>
            <a:ext cx="135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32,5</a:t>
            </a:r>
          </a:p>
        </p:txBody>
      </p:sp>
    </p:spTree>
    <p:extLst>
      <p:ext uri="{BB962C8B-B14F-4D97-AF65-F5344CB8AC3E}">
        <p14:creationId xmlns:p14="http://schemas.microsoft.com/office/powerpoint/2010/main" val="32090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/>
      <p:bldP spid="11" grpId="0"/>
      <p:bldP spid="12" grpId="0"/>
      <p:bldP spid="13" grpId="0"/>
      <p:bldP spid="14" grpId="0"/>
      <p:bldP spid="15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C7FFF-2425-516E-03CD-73CE14049E2F}"/>
              </a:ext>
            </a:extLst>
          </p:cNvPr>
          <p:cNvSpPr/>
          <p:nvPr/>
        </p:nvSpPr>
        <p:spPr>
          <a:xfrm>
            <a:off x="561975" y="295275"/>
            <a:ext cx="11010900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15616" y="485375"/>
            <a:ext cx="9219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5DD20-84E5-D60B-F4AC-F5ED69671201}"/>
              </a:ext>
            </a:extLst>
          </p:cNvPr>
          <p:cNvSpPr txBox="1"/>
          <p:nvPr/>
        </p:nvSpPr>
        <p:spPr>
          <a:xfrm>
            <a:off x="1362075" y="1114425"/>
            <a:ext cx="986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 mèo câu được con cá có ghi số thập phân lớn hơn 1,036 và bé hơn 2.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6A608A-8039-A773-B9AF-48AEF14A7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4" y="1637833"/>
            <a:ext cx="8029575" cy="29965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B57E7E-434C-502E-D411-1EAA1556149D}"/>
              </a:ext>
            </a:extLst>
          </p:cNvPr>
          <p:cNvSpPr txBox="1"/>
          <p:nvPr/>
        </p:nvSpPr>
        <p:spPr>
          <a:xfrm>
            <a:off x="885825" y="4752975"/>
            <a:ext cx="1038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cá mà chú mèo câu được ghi số nào?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1, 036                         B. 0,95                             C. 1,36                   D. 2,01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53C2DA-9E7F-A432-B5AD-C7E6590C00F2}"/>
              </a:ext>
            </a:extLst>
          </p:cNvPr>
          <p:cNvSpPr txBox="1"/>
          <p:nvPr/>
        </p:nvSpPr>
        <p:spPr>
          <a:xfrm>
            <a:off x="1590675" y="5676900"/>
            <a:ext cx="8543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1,036 &lt; 1,36 &lt; 2</a:t>
            </a:r>
          </a:p>
          <a:p>
            <a:pPr algn="ctr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số thập phân lớn hơn 1,036 và bé hơn 2 là 1,36.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163D944-46C4-AD76-0B56-295B8CAB9E4F}"/>
              </a:ext>
            </a:extLst>
          </p:cNvPr>
          <p:cNvSpPr/>
          <p:nvPr/>
        </p:nvSpPr>
        <p:spPr>
          <a:xfrm>
            <a:off x="7219950" y="5143500"/>
            <a:ext cx="447675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3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8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43" y="-649355"/>
            <a:ext cx="13530621" cy="77657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t="2100" r="77304" b="53353"/>
          <a:stretch>
            <a:fillRect/>
          </a:stretch>
        </p:blipFill>
        <p:spPr>
          <a:xfrm flipH="1">
            <a:off x="781713" y="781878"/>
            <a:ext cx="4307121" cy="6284580"/>
          </a:xfrm>
          <a:prstGeom prst="rect">
            <a:avLst/>
          </a:prstGeom>
        </p:spPr>
      </p:pic>
      <p:sp>
        <p:nvSpPr>
          <p:cNvPr id="23" name="Cloud Callout 22"/>
          <p:cNvSpPr/>
          <p:nvPr/>
        </p:nvSpPr>
        <p:spPr>
          <a:xfrm>
            <a:off x="7036904" y="3485322"/>
            <a:ext cx="1835426" cy="1179443"/>
          </a:xfrm>
          <a:prstGeom prst="cloudCallout">
            <a:avLst>
              <a:gd name="adj1" fmla="val -102564"/>
              <a:gd name="adj2" fmla="val 3665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B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ADA156-2A53-F6F3-63BD-D4BABD784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518" y="865856"/>
            <a:ext cx="8492464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2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902 0.46551 L 4.79167E-6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1" y="-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1" r="800" b="1325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4343400" y="600981"/>
            <a:ext cx="8266471" cy="3686085"/>
            <a:chOff x="-615991" y="642075"/>
            <a:chExt cx="8266471" cy="368608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615991" y="642075"/>
              <a:ext cx="4832432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785938" y="1730065"/>
              <a:ext cx="5864542" cy="2443025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Cho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thập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1,3 ; 1,33 ; 13,3.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sắp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xếp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</p:txBody>
        </p:sp>
      </p:grpSp>
      <p:pic>
        <p:nvPicPr>
          <p:cNvPr id="9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049000" y="-2133600"/>
            <a:ext cx="609600" cy="609600"/>
          </a:xfrm>
          <a:prstGeom prst="rect">
            <a:avLst/>
          </a:prstGeom>
        </p:spPr>
      </p:pic>
      <p:pic>
        <p:nvPicPr>
          <p:cNvPr id="7" name="Tiếng yeah của trẻ con mp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5334000" y="4537587"/>
            <a:ext cx="4557252" cy="1371600"/>
          </a:xfrm>
          <a:prstGeom prst="wedgeEllipseCallout">
            <a:avLst>
              <a:gd name="adj1" fmla="val -47609"/>
              <a:gd name="adj2" fmla="val -11666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>
                <a:solidFill>
                  <a:prstClr val="white"/>
                </a:solidFill>
                <a:latin typeface="+mj-lt"/>
              </a:rPr>
              <a:t>1,3;  1,33;  13,3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23 -0.00092 L 0.54063 0.00926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36" y="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86 0.01019 L 1.64753 0.0213 " pathEditMode="relative" rAng="0" ptsTypes="AA">
                                      <p:cBhvr>
                                        <p:cTn id="26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" b="954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049000" y="-2133600"/>
            <a:ext cx="609600" cy="609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7888486" y="534811"/>
            <a:ext cx="8370267" cy="3686085"/>
            <a:chOff x="-182990" y="575905"/>
            <a:chExt cx="6157985" cy="368608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82990" y="575905"/>
              <a:ext cx="4064041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1849031" y="1706880"/>
              <a:ext cx="4125964" cy="2148840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So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sánh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thập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: 0,54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0,456</a:t>
              </a:r>
            </a:p>
          </p:txBody>
        </p:sp>
      </p:grpSp>
      <p:pic>
        <p:nvPicPr>
          <p:cNvPr id="12" name="Tiếng yeah của trẻ con mp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6096000" y="5029200"/>
            <a:ext cx="4114800" cy="1371600"/>
          </a:xfrm>
          <a:prstGeom prst="wedgeEllipseCallout">
            <a:avLst>
              <a:gd name="adj1" fmla="val -19831"/>
              <a:gd name="adj2" fmla="val -10833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0,54 &gt; 0,456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73086 0.01018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3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86 0.01018 L 1.64753 0.0213 " pathEditMode="relative" rAng="0" ptsTypes="AA">
                                      <p:cBhvr>
                                        <p:cTn id="27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049000" y="-2133600"/>
            <a:ext cx="609600" cy="609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6233277" y="450673"/>
            <a:ext cx="8648700" cy="3686085"/>
            <a:chOff x="-262148" y="491767"/>
            <a:chExt cx="6031018" cy="368608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2148" y="491767"/>
              <a:ext cx="4064041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1852251" y="1641117"/>
              <a:ext cx="3916619" cy="2148840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rgbClr val="FF66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thập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nhất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: 2,89 ; 3,2 ;2,98 </a:t>
              </a:r>
            </a:p>
          </p:txBody>
        </p:sp>
      </p:grpSp>
      <p:pic>
        <p:nvPicPr>
          <p:cNvPr id="12" name="Tiếng yeah của trẻ con mp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5029200" y="5174982"/>
            <a:ext cx="5487046" cy="1659205"/>
          </a:xfrm>
          <a:prstGeom prst="wedgeEllipseCallout">
            <a:avLst>
              <a:gd name="adj1" fmla="val -19831"/>
              <a:gd name="adj2" fmla="val -10833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3,2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0.7309 0.01019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5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9 0.01019 L 1.64757 0.0213 " pathEditMode="relative" rAng="0" ptsTypes="AA">
                                      <p:cBhvr>
                                        <p:cTn id="27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233" y="0"/>
            <a:ext cx="14188273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62201" y="962024"/>
            <a:ext cx="7515224" cy="52292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A41A105-E8BF-3FCF-B4E1-53B57B3E1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42" y="122577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C7FFF-2425-516E-03CD-73CE14049E2F}"/>
              </a:ext>
            </a:extLst>
          </p:cNvPr>
          <p:cNvSpPr/>
          <p:nvPr/>
        </p:nvSpPr>
        <p:spPr>
          <a:xfrm>
            <a:off x="561975" y="295275"/>
            <a:ext cx="11010900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1126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AE099F-2F0C-B666-FCBA-15D9CF15E814}"/>
                  </a:ext>
                </a:extLst>
              </p:cNvPr>
              <p:cNvSpPr txBox="1"/>
              <p:nvPr/>
            </p:nvSpPr>
            <p:spPr>
              <a:xfrm>
                <a:off x="2990850" y="1200150"/>
                <a:ext cx="68961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𝟕𝟎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𝟕𝟎</m:t>
                    </m:r>
                  </m:oMath>
                </a14:m>
                <a:endParaRPr lang="en-US" sz="3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AE099F-2F0C-B666-FCBA-15D9CF15E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1200150"/>
                <a:ext cx="6896100" cy="892552"/>
              </a:xfrm>
              <a:prstGeom prst="rect">
                <a:avLst/>
              </a:prstGeom>
              <a:blipFill>
                <a:blip r:embed="rId3"/>
                <a:stretch>
                  <a:fillRect l="-2741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DB9635-8D7B-9FAA-1821-29C8D309B858}"/>
                  </a:ext>
                </a:extLst>
              </p:cNvPr>
              <p:cNvSpPr txBox="1"/>
              <p:nvPr/>
            </p:nvSpPr>
            <p:spPr>
              <a:xfrm>
                <a:off x="2857500" y="2295525"/>
                <a:ext cx="68961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𝟕𝟎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DB9635-8D7B-9FAA-1821-29C8D309B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0" y="2295525"/>
                <a:ext cx="68961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6165B57-9C11-1BF8-D3ED-2944D82594F0}"/>
              </a:ext>
            </a:extLst>
          </p:cNvPr>
          <p:cNvSpPr txBox="1"/>
          <p:nvPr/>
        </p:nvSpPr>
        <p:spPr>
          <a:xfrm>
            <a:off x="1733550" y="3248025"/>
            <a:ext cx="196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7A1FC2B-B4E8-ABA1-42C7-22BD7CDABB04}"/>
              </a:ext>
            </a:extLst>
          </p:cNvPr>
          <p:cNvSpPr/>
          <p:nvPr/>
        </p:nvSpPr>
        <p:spPr>
          <a:xfrm>
            <a:off x="3248024" y="4210050"/>
            <a:ext cx="5895975" cy="6953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 = 0,70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0,70 = 0,7</a:t>
            </a:r>
          </a:p>
        </p:txBody>
      </p:sp>
      <p:pic>
        <p:nvPicPr>
          <p:cNvPr id="21" name="Picture 20" descr="A cartoon robot pointing at something&#10;&#10;Description automatically generated">
            <a:extLst>
              <a:ext uri="{FF2B5EF4-FFF2-40B4-BE49-F238E27FC236}">
                <a16:creationId xmlns:a16="http://schemas.microsoft.com/office/drawing/2014/main" id="{FEA11F14-F6FC-A46A-CDE5-AF08415FB2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87" y="1943100"/>
            <a:ext cx="370522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C7FFF-2425-516E-03CD-73CE14049E2F}"/>
              </a:ext>
            </a:extLst>
          </p:cNvPr>
          <p:cNvSpPr/>
          <p:nvPr/>
        </p:nvSpPr>
        <p:spPr>
          <a:xfrm>
            <a:off x="561975" y="295275"/>
            <a:ext cx="11010900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1126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21C625-60AE-141E-1726-77FB8C859B26}"/>
              </a:ext>
            </a:extLst>
          </p:cNvPr>
          <p:cNvSpPr txBox="1"/>
          <p:nvPr/>
        </p:nvSpPr>
        <p:spPr>
          <a:xfrm>
            <a:off x="3781425" y="16002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13,7 = 13,7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9DF41-9CF6-75D4-8EAD-9F987995548F}"/>
              </a:ext>
            </a:extLst>
          </p:cNvPr>
          <p:cNvSpPr txBox="1"/>
          <p:nvPr/>
        </p:nvSpPr>
        <p:spPr>
          <a:xfrm>
            <a:off x="3752850" y="25908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8,6100 = 8,6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6E84B-C030-CD1E-27AE-5093FB3663AE}"/>
              </a:ext>
            </a:extLst>
          </p:cNvPr>
          <p:cNvSpPr txBox="1"/>
          <p:nvPr/>
        </p:nvSpPr>
        <p:spPr>
          <a:xfrm>
            <a:off x="3752850" y="35433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21,4050 = 21,40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3BE068-302A-6ACB-D961-D1315831E46D}"/>
              </a:ext>
            </a:extLst>
          </p:cNvPr>
          <p:cNvSpPr/>
          <p:nvPr/>
        </p:nvSpPr>
        <p:spPr>
          <a:xfrm>
            <a:off x="6543675" y="1724025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7AAA61-23CD-6E96-C0BA-1C1A959A2EF5}"/>
              </a:ext>
            </a:extLst>
          </p:cNvPr>
          <p:cNvSpPr/>
          <p:nvPr/>
        </p:nvSpPr>
        <p:spPr>
          <a:xfrm>
            <a:off x="6810375" y="2733675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A84813-72D2-3BCA-B523-413419DC6AA7}"/>
              </a:ext>
            </a:extLst>
          </p:cNvPr>
          <p:cNvSpPr/>
          <p:nvPr/>
        </p:nvSpPr>
        <p:spPr>
          <a:xfrm>
            <a:off x="7734300" y="3667125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C362AE-7A7B-D61C-5321-1E65F2798210}"/>
              </a:ext>
            </a:extLst>
          </p:cNvPr>
          <p:cNvSpPr/>
          <p:nvPr/>
        </p:nvSpPr>
        <p:spPr>
          <a:xfrm>
            <a:off x="6534150" y="1714500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3641E7-E644-BEFA-A82C-2C98BB498011}"/>
              </a:ext>
            </a:extLst>
          </p:cNvPr>
          <p:cNvSpPr/>
          <p:nvPr/>
        </p:nvSpPr>
        <p:spPr>
          <a:xfrm>
            <a:off x="6819900" y="2743200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DBF6A1-B11C-9728-3969-3F5151104422}"/>
              </a:ext>
            </a:extLst>
          </p:cNvPr>
          <p:cNvSpPr/>
          <p:nvPr/>
        </p:nvSpPr>
        <p:spPr>
          <a:xfrm>
            <a:off x="7743825" y="3676650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75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/>
      <p:bldP spid="3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C7FFF-2425-516E-03CD-73CE14049E2F}"/>
              </a:ext>
            </a:extLst>
          </p:cNvPr>
          <p:cNvSpPr/>
          <p:nvPr/>
        </p:nvSpPr>
        <p:spPr>
          <a:xfrm>
            <a:off x="561975" y="295275"/>
            <a:ext cx="11010900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9219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E222D5-EF9F-85E7-467F-0B75E94D0F51}"/>
              </a:ext>
            </a:extLst>
          </p:cNvPr>
          <p:cNvGrpSpPr/>
          <p:nvPr/>
        </p:nvGrpSpPr>
        <p:grpSpPr>
          <a:xfrm>
            <a:off x="2343150" y="2152650"/>
            <a:ext cx="7810500" cy="1019175"/>
            <a:chOff x="2343150" y="2152650"/>
            <a:chExt cx="7810500" cy="101917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C88A26A-6582-D184-144A-8CC034E4F43D}"/>
                </a:ext>
              </a:extLst>
            </p:cNvPr>
            <p:cNvSpPr/>
            <p:nvPr/>
          </p:nvSpPr>
          <p:spPr>
            <a:xfrm>
              <a:off x="2343150" y="2152650"/>
              <a:ext cx="7753350" cy="10191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FB87A9-2F72-4F5A-D737-4EE6FF3A3245}"/>
                </a:ext>
              </a:extLst>
            </p:cNvPr>
            <p:cNvSpPr txBox="1"/>
            <p:nvPr/>
          </p:nvSpPr>
          <p:spPr>
            <a:xfrm>
              <a:off x="2695575" y="2324100"/>
              <a:ext cx="7458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8,9             5,82            0,17            31,6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04CE9F-0ECB-16FB-21E4-DD1DF378CDB9}"/>
              </a:ext>
            </a:extLst>
          </p:cNvPr>
          <p:cNvCxnSpPr/>
          <p:nvPr/>
        </p:nvCxnSpPr>
        <p:spPr>
          <a:xfrm>
            <a:off x="3038475" y="2876550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F16C51-E901-0D88-F91A-A63BD07A4C79}"/>
              </a:ext>
            </a:extLst>
          </p:cNvPr>
          <p:cNvSpPr/>
          <p:nvPr/>
        </p:nvSpPr>
        <p:spPr>
          <a:xfrm>
            <a:off x="2362200" y="3905250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8,900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082E0E-B02B-3F06-EA62-04EC82C3C121}"/>
              </a:ext>
            </a:extLst>
          </p:cNvPr>
          <p:cNvCxnSpPr/>
          <p:nvPr/>
        </p:nvCxnSpPr>
        <p:spPr>
          <a:xfrm>
            <a:off x="5143500" y="28860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6BB742A-F905-E8B2-2523-0A6A0C1563E0}"/>
              </a:ext>
            </a:extLst>
          </p:cNvPr>
          <p:cNvSpPr/>
          <p:nvPr/>
        </p:nvSpPr>
        <p:spPr>
          <a:xfrm>
            <a:off x="4467225" y="391477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5,820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F725F3-4263-4CFD-9752-37A9AE965639}"/>
              </a:ext>
            </a:extLst>
          </p:cNvPr>
          <p:cNvCxnSpPr/>
          <p:nvPr/>
        </p:nvCxnSpPr>
        <p:spPr>
          <a:xfrm>
            <a:off x="7191375" y="28860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A72F38D-437A-6892-FA1F-B7A96D4E0229}"/>
              </a:ext>
            </a:extLst>
          </p:cNvPr>
          <p:cNvSpPr/>
          <p:nvPr/>
        </p:nvSpPr>
        <p:spPr>
          <a:xfrm>
            <a:off x="6515100" y="391477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0,170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F65684-488A-5589-3771-8A918FE800B2}"/>
              </a:ext>
            </a:extLst>
          </p:cNvPr>
          <p:cNvCxnSpPr/>
          <p:nvPr/>
        </p:nvCxnSpPr>
        <p:spPr>
          <a:xfrm>
            <a:off x="9239250" y="2895600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2B8EA5D-21AE-DF67-C076-6A0AD40F88CE}"/>
              </a:ext>
            </a:extLst>
          </p:cNvPr>
          <p:cNvSpPr/>
          <p:nvPr/>
        </p:nvSpPr>
        <p:spPr>
          <a:xfrm>
            <a:off x="8562974" y="3924300"/>
            <a:ext cx="1590675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31,600</a:t>
            </a:r>
          </a:p>
        </p:txBody>
      </p:sp>
    </p:spTree>
    <p:extLst>
      <p:ext uri="{BB962C8B-B14F-4D97-AF65-F5344CB8AC3E}">
        <p14:creationId xmlns:p14="http://schemas.microsoft.com/office/powerpoint/2010/main" val="10696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3" grpId="0" animBg="1"/>
      <p:bldP spid="15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C7FFF-2425-516E-03CD-73CE14049E2F}"/>
              </a:ext>
            </a:extLst>
          </p:cNvPr>
          <p:cNvSpPr/>
          <p:nvPr/>
        </p:nvSpPr>
        <p:spPr>
          <a:xfrm>
            <a:off x="561975" y="295275"/>
            <a:ext cx="11010900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9219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Bỏ các chữ số 0 ở tận cùng bên phải phần thập phân của mỗi số sau để phần thập phân của các số đó viết dưới dạng gọn hơn (nếu có thể)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E222D5-EF9F-85E7-467F-0B75E94D0F51}"/>
              </a:ext>
            </a:extLst>
          </p:cNvPr>
          <p:cNvGrpSpPr/>
          <p:nvPr/>
        </p:nvGrpSpPr>
        <p:grpSpPr>
          <a:xfrm>
            <a:off x="1781175" y="2152650"/>
            <a:ext cx="9124950" cy="1019175"/>
            <a:chOff x="2343150" y="2152650"/>
            <a:chExt cx="7810500" cy="101917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C88A26A-6582-D184-144A-8CC034E4F43D}"/>
                </a:ext>
              </a:extLst>
            </p:cNvPr>
            <p:cNvSpPr/>
            <p:nvPr/>
          </p:nvSpPr>
          <p:spPr>
            <a:xfrm>
              <a:off x="2343150" y="2152650"/>
              <a:ext cx="7753350" cy="10191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FB87A9-2F72-4F5A-D737-4EE6FF3A3245}"/>
                </a:ext>
              </a:extLst>
            </p:cNvPr>
            <p:cNvSpPr txBox="1"/>
            <p:nvPr/>
          </p:nvSpPr>
          <p:spPr>
            <a:xfrm>
              <a:off x="2695575" y="2324100"/>
              <a:ext cx="7458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7,70         13,0500        25,3000        10,5070    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AA1D8D-CE22-359B-C63C-FEFC640E8F53}"/>
              </a:ext>
            </a:extLst>
          </p:cNvPr>
          <p:cNvCxnSpPr/>
          <p:nvPr/>
        </p:nvCxnSpPr>
        <p:spPr>
          <a:xfrm>
            <a:off x="2667000" y="28479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087611-E2C1-B572-C278-A7315F3ABDDE}"/>
              </a:ext>
            </a:extLst>
          </p:cNvPr>
          <p:cNvSpPr/>
          <p:nvPr/>
        </p:nvSpPr>
        <p:spPr>
          <a:xfrm>
            <a:off x="1990725" y="387667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7,7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D333FE-02B4-99F2-A94C-BBD8FE0F956D}"/>
              </a:ext>
            </a:extLst>
          </p:cNvPr>
          <p:cNvCxnSpPr/>
          <p:nvPr/>
        </p:nvCxnSpPr>
        <p:spPr>
          <a:xfrm>
            <a:off x="4772025" y="28860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CE62FB-4399-071D-DE97-F67B176100BA}"/>
              </a:ext>
            </a:extLst>
          </p:cNvPr>
          <p:cNvSpPr/>
          <p:nvPr/>
        </p:nvSpPr>
        <p:spPr>
          <a:xfrm>
            <a:off x="4095750" y="391477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13,05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775E40-4E94-5743-BAEB-E3DB8987697E}"/>
              </a:ext>
            </a:extLst>
          </p:cNvPr>
          <p:cNvCxnSpPr/>
          <p:nvPr/>
        </p:nvCxnSpPr>
        <p:spPr>
          <a:xfrm>
            <a:off x="7077075" y="286702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6CEFC9-117B-11C8-C62B-B6B4133FF4E5}"/>
              </a:ext>
            </a:extLst>
          </p:cNvPr>
          <p:cNvSpPr/>
          <p:nvPr/>
        </p:nvSpPr>
        <p:spPr>
          <a:xfrm>
            <a:off x="6400800" y="389572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25,3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E90A994-FC14-F7E3-568A-FF2F345F882F}"/>
              </a:ext>
            </a:extLst>
          </p:cNvPr>
          <p:cNvCxnSpPr/>
          <p:nvPr/>
        </p:nvCxnSpPr>
        <p:spPr>
          <a:xfrm>
            <a:off x="9439275" y="28860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FC77D0E-FF0A-D284-44E5-F7037B78E87E}"/>
              </a:ext>
            </a:extLst>
          </p:cNvPr>
          <p:cNvSpPr/>
          <p:nvPr/>
        </p:nvSpPr>
        <p:spPr>
          <a:xfrm>
            <a:off x="8648700" y="3914775"/>
            <a:ext cx="16383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10,507</a:t>
            </a:r>
          </a:p>
        </p:txBody>
      </p:sp>
    </p:spTree>
    <p:extLst>
      <p:ext uri="{BB962C8B-B14F-4D97-AF65-F5344CB8AC3E}">
        <p14:creationId xmlns:p14="http://schemas.microsoft.com/office/powerpoint/2010/main" val="6351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 animBg="1"/>
      <p:bldP spid="18" grpId="0" animBg="1"/>
      <p:bldP spid="21" grpId="0" animBg="1"/>
      <p:bldP spid="2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400</Words>
  <Application>Microsoft Office PowerPoint</Application>
  <PresentationFormat>Màn hình rộng</PresentationFormat>
  <Paragraphs>62</Paragraphs>
  <Slides>13</Slides>
  <Notes>4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22" baseType="lpstr">
      <vt:lpstr>Arial</vt:lpstr>
      <vt:lpstr>Arial-Rounded</vt:lpstr>
      <vt:lpstr>Calibri</vt:lpstr>
      <vt:lpstr>Cambria</vt:lpstr>
      <vt:lpstr>Cambria Math</vt:lpstr>
      <vt:lpstr>Gochi Hand</vt:lpstr>
      <vt:lpstr>UTM Cookies</vt:lpstr>
      <vt:lpstr>1_Office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Vu Hoang Anh</cp:lastModifiedBy>
  <cp:revision>27</cp:revision>
  <dcterms:created xsi:type="dcterms:W3CDTF">2024-07-08T12:56:27Z</dcterms:created>
  <dcterms:modified xsi:type="dcterms:W3CDTF">2025-10-18T08:51:32Z</dcterms:modified>
</cp:coreProperties>
</file>