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17" r:id="rId2"/>
    <p:sldMasterId id="2147483729" r:id="rId3"/>
    <p:sldMasterId id="2147483741" r:id="rId4"/>
  </p:sldMasterIdLst>
  <p:notesMasterIdLst>
    <p:notesMasterId r:id="rId14"/>
  </p:notesMasterIdLst>
  <p:sldIdLst>
    <p:sldId id="418" r:id="rId5"/>
    <p:sldId id="265" r:id="rId6"/>
    <p:sldId id="427" r:id="rId7"/>
    <p:sldId id="428" r:id="rId8"/>
    <p:sldId id="442" r:id="rId9"/>
    <p:sldId id="443" r:id="rId10"/>
    <p:sldId id="434" r:id="rId11"/>
    <p:sldId id="444" r:id="rId12"/>
    <p:sldId id="280" r:id="rId13"/>
  </p:sldIdLst>
  <p:sldSz cx="12192000" cy="6858000"/>
  <p:notesSz cx="7104063" cy="10234613"/>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CCCFF"/>
    <a:srgbClr val="CC99FF"/>
    <a:srgbClr val="CCECFF"/>
    <a:srgbClr val="FFCC66"/>
    <a:srgbClr val="660033"/>
    <a:srgbClr val="0066FF"/>
    <a:srgbClr val="FF0066"/>
    <a:srgbClr val="FF66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86381" autoAdjust="0"/>
  </p:normalViewPr>
  <p:slideViewPr>
    <p:cSldViewPr snapToGrid="0">
      <p:cViewPr varScale="1">
        <p:scale>
          <a:sx n="76" d="100"/>
          <a:sy n="76" d="100"/>
        </p:scale>
        <p:origin x="806" y="3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49A27DA0-A3FD-409A-8DF0-74563133B55C}" type="datetimeFigureOut">
              <a:rPr lang="zh-CN" altLang="en-US" smtClean="0"/>
              <a:t>2025/12/15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A3AC6D98-046A-405E-9FCB-494EC8D89F4D}" type="slidenum">
              <a:rPr lang="zh-CN" altLang="en-US" smtClean="0"/>
              <a:t>‹#›</a:t>
            </a:fld>
            <a:endParaRPr lang="zh-CN" altLang="en-US"/>
          </a:p>
        </p:txBody>
      </p:sp>
    </p:spTree>
    <p:extLst>
      <p:ext uri="{BB962C8B-B14F-4D97-AF65-F5344CB8AC3E}">
        <p14:creationId xmlns:p14="http://schemas.microsoft.com/office/powerpoint/2010/main" val="1810091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308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815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730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550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0070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727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86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2064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74679264"/>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672248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9915256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7186093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B9A4E66-66C9-4742-A90C-2C11E75D5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1E79069-0A3E-412A-AFD2-203748A3B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F7F82C61-E6D3-4976-A2B9-FE68808DC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83081323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697984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103104644"/>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19954838"/>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8958155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670875935"/>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1867636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9192935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57070470"/>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9359231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7866089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3464024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2987545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3701621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FDA7E0B0-C611-4102-A47E-11779C486F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C965F580-46AA-4BCD-AEA6-7AFB38A348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8DCD8BB6-2609-4E8B-A081-59CBB4E259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11195515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2151748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5700909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1232484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E8416E23-0FC1-4B49-AA73-51E0660471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CA4A9C39-C12B-49A3-B2D4-E9BADE9E6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4ACBB7-3EDB-4A8C-B969-0BDA2AF2B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DB0B7B13-5E08-405E-B65C-46C19B36F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35956E8-DB46-4813-8E43-530B51DAC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5C4E06F6-A9A1-4CD1-8BC0-4521F2A32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119304889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58144022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6388171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297686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497867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3937698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5609750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08454217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8485675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62272325"/>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8593558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8716707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99867363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501619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80529128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870872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FEBC46CF-7905-43F0-816C-18EFD94DF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174DCEEF-3AE0-4903-A292-11ED9DFDBD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89FC17D-CE05-4B08-940C-3CB5D7936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135318E8-5C51-4527-83BB-0D3A835C9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090E0B96-EE0D-4113-8034-A40B49C985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528090C-4148-4B83-B5E6-9D3EC838F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77659264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16333E4F-C152-4F04-BE5C-127151194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E5F89E91-68A8-4C41-B30B-A99F58581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8FED85EE-3F80-40C3-9BE3-49879A42BF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757055240"/>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00821152"/>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5" name="Picture 4">
            <a:extLst>
              <a:ext uri="{FF2B5EF4-FFF2-40B4-BE49-F238E27FC236}">
                <a16:creationId xmlns:a16="http://schemas.microsoft.com/office/drawing/2014/main" id="{67E98F93-3195-44EF-AE91-48789B117E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F81BBCD2-761E-4DD9-B52B-D1358369BA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1D6812DC-ACA5-4DAD-91A2-9A23E7BB7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2822607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1370181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0CFF4A5A-FD98-49E0-A6B0-5800C2D71C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BFE6D11A-F473-4CF4-BAED-C9DA588033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7AC0BAE-4D0B-4DBB-8963-A1FE385ED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783905308"/>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t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ti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F94570-3E41-41EA-B117-7DACA954A7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576408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7652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BF032AF-DC3A-457C-9A45-1794D27BA1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12" name="Picture 11">
            <a:extLst>
              <a:ext uri="{FF2B5EF4-FFF2-40B4-BE49-F238E27FC236}">
                <a16:creationId xmlns:a16="http://schemas.microsoft.com/office/drawing/2014/main" id="{24359BF2-B4F9-4B4E-A75B-5C3BD8888F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3" name="Picture 12">
            <a:extLst>
              <a:ext uri="{FF2B5EF4-FFF2-40B4-BE49-F238E27FC236}">
                <a16:creationId xmlns:a16="http://schemas.microsoft.com/office/drawing/2014/main" id="{82BAB874-3243-494A-B834-448EE13B33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4" name="Picture 13">
            <a:extLst>
              <a:ext uri="{FF2B5EF4-FFF2-40B4-BE49-F238E27FC236}">
                <a16:creationId xmlns:a16="http://schemas.microsoft.com/office/drawing/2014/main" id="{F72D1C4C-5C26-4EB2-B4C7-FE5814DAD0C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14938586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017492F-E94F-47BD-A20D-F0B7818D5B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C43AEFC0-5EAA-4087-86C4-B5D24F5CBA7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F872C9B9-555D-471B-A885-E146EC9FCE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EBCEDFF4-97A9-48CE-B40E-EA77375249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50666190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0848762-9097-4850-8C53-CC3F3704F887}"/>
              </a:ext>
            </a:extLst>
          </p:cNvPr>
          <p:cNvSpPr txBox="1"/>
          <p:nvPr/>
        </p:nvSpPr>
        <p:spPr>
          <a:xfrm>
            <a:off x="3818458" y="1591337"/>
            <a:ext cx="518160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2AF994BD-A80D-E22B-8DD8-C1D3D065CF99}"/>
              </a:ext>
            </a:extLst>
          </p:cNvPr>
          <p:cNvPicPr>
            <a:picLocks noChangeAspect="1"/>
          </p:cNvPicPr>
          <p:nvPr/>
        </p:nvPicPr>
        <p:blipFill>
          <a:blip r:embed="rId4"/>
          <a:stretch>
            <a:fillRect/>
          </a:stretch>
        </p:blipFill>
        <p:spPr>
          <a:xfrm>
            <a:off x="5111163" y="2041899"/>
            <a:ext cx="2810500" cy="1176630"/>
          </a:xfrm>
          <a:prstGeom prst="rect">
            <a:avLst/>
          </a:prstGeom>
        </p:spPr>
      </p:pic>
      <p:pic>
        <p:nvPicPr>
          <p:cNvPr id="6" name="Picture 5">
            <a:extLst>
              <a:ext uri="{FF2B5EF4-FFF2-40B4-BE49-F238E27FC236}">
                <a16:creationId xmlns:a16="http://schemas.microsoft.com/office/drawing/2014/main" id="{83D7C2F9-D508-9694-1E57-4019BC35A8B2}"/>
              </a:ext>
            </a:extLst>
          </p:cNvPr>
          <p:cNvPicPr>
            <a:picLocks noChangeAspect="1"/>
          </p:cNvPicPr>
          <p:nvPr/>
        </p:nvPicPr>
        <p:blipFill>
          <a:blip r:embed="rId5"/>
          <a:stretch>
            <a:fillRect/>
          </a:stretch>
        </p:blipFill>
        <p:spPr>
          <a:xfrm>
            <a:off x="2375336" y="2765268"/>
            <a:ext cx="7236037" cy="2549685"/>
          </a:xfrm>
          <a:prstGeom prst="rect">
            <a:avLst/>
          </a:prstGeom>
        </p:spPr>
      </p:pic>
      <p:sp>
        <p:nvSpPr>
          <p:cNvPr id="11" name="TextBox 10">
            <a:extLst>
              <a:ext uri="{FF2B5EF4-FFF2-40B4-BE49-F238E27FC236}">
                <a16:creationId xmlns:a16="http://schemas.microsoft.com/office/drawing/2014/main" id="{D8ED83AA-D699-44E1-8C9E-B600BAD181F2}"/>
              </a:ext>
            </a:extLst>
          </p:cNvPr>
          <p:cNvSpPr txBox="1"/>
          <p:nvPr/>
        </p:nvSpPr>
        <p:spPr>
          <a:xfrm>
            <a:off x="5554107" y="5053018"/>
            <a:ext cx="1895061" cy="707886"/>
          </a:xfrm>
          <a:prstGeom prst="rect">
            <a:avLst/>
          </a:prstGeom>
          <a:noFill/>
        </p:spPr>
        <p:txBody>
          <a:bodyPr wrap="square" rtlCol="0">
            <a:spAutoFit/>
          </a:bodyPr>
          <a:lstStyle/>
          <a:p>
            <a:r>
              <a:rPr lang="en-US" sz="4000" dirty="0" err="1">
                <a:solidFill>
                  <a:srgbClr val="660033"/>
                </a:solidFill>
                <a:latin typeface="SVN-Bublont" pitchFamily="50" charset="0"/>
              </a:rPr>
              <a:t>Tiết</a:t>
            </a:r>
            <a:r>
              <a:rPr lang="en-US" sz="4000" dirty="0">
                <a:solidFill>
                  <a:srgbClr val="660033"/>
                </a:solidFill>
                <a:latin typeface="SVN-Bublont" pitchFamily="50" charset="0"/>
              </a:rPr>
              <a:t> 3</a:t>
            </a:r>
          </a:p>
        </p:txBody>
      </p:sp>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45A7E4A7-8128-9F5D-C254-0D1587D2D098}"/>
              </a:ext>
            </a:extLst>
          </p:cNvPr>
          <p:cNvPicPr>
            <a:picLocks noChangeAspect="1"/>
          </p:cNvPicPr>
          <p:nvPr/>
        </p:nvPicPr>
        <p:blipFill>
          <a:blip r:embed="rId5"/>
          <a:stretch>
            <a:fillRect/>
          </a:stretch>
        </p:blipFill>
        <p:spPr>
          <a:xfrm>
            <a:off x="4743469" y="2685074"/>
            <a:ext cx="3798137" cy="2517866"/>
          </a:xfrm>
          <a:prstGeom prst="rect">
            <a:avLst/>
          </a:prstGeom>
        </p:spPr>
      </p:pic>
    </p:spTree>
    <p:extLst>
      <p:ext uri="{BB962C8B-B14F-4D97-AF65-F5344CB8AC3E}">
        <p14:creationId xmlns:p14="http://schemas.microsoft.com/office/powerpoint/2010/main" val="1831886060"/>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822730" y="628348"/>
            <a:ext cx="5418897" cy="707886"/>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a) </a:t>
            </a:r>
            <a:r>
              <a:rPr lang="en-US" sz="4000" b="1" dirty="0" err="1">
                <a:latin typeface="Arial" panose="020B0604020202020204" pitchFamily="34" charset="0"/>
                <a:cs typeface="Arial" panose="020B0604020202020204" pitchFamily="34" charset="0"/>
              </a:rPr>
              <a:t>Đặt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rồi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endParaRPr lang="en-US" sz="4000" b="1" dirty="0">
              <a:solidFill>
                <a:schemeClr val="tx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algn="ctr"/>
            <a:r>
              <a:rPr lang="en-US" sz="4000" b="1">
                <a:solidFill>
                  <a:schemeClr val="bg1"/>
                </a:solidFill>
                <a:latin typeface="Arial" panose="020B0604020202020204" pitchFamily="34" charset="0"/>
                <a:cs typeface="Arial" panose="020B0604020202020204" pitchFamily="34" charset="0"/>
              </a:rPr>
              <a:t>1</a:t>
            </a:r>
          </a:p>
        </p:txBody>
      </p:sp>
      <p:sp>
        <p:nvSpPr>
          <p:cNvPr id="2" name="Rectangle: Rounded Corners 1">
            <a:extLst>
              <a:ext uri="{FF2B5EF4-FFF2-40B4-BE49-F238E27FC236}">
                <a16:creationId xmlns:a16="http://schemas.microsoft.com/office/drawing/2014/main" id="{230692BF-F997-C685-DD38-1D1D886A8511}"/>
              </a:ext>
            </a:extLst>
          </p:cNvPr>
          <p:cNvSpPr/>
          <p:nvPr/>
        </p:nvSpPr>
        <p:spPr>
          <a:xfrm>
            <a:off x="735724" y="1639614"/>
            <a:ext cx="246993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8,6 x 0,7</a:t>
            </a:r>
          </a:p>
        </p:txBody>
      </p:sp>
      <p:sp>
        <p:nvSpPr>
          <p:cNvPr id="3" name="Rectangle: Rounded Corners 2">
            <a:extLst>
              <a:ext uri="{FF2B5EF4-FFF2-40B4-BE49-F238E27FC236}">
                <a16:creationId xmlns:a16="http://schemas.microsoft.com/office/drawing/2014/main" id="{D979451C-9FDA-0334-1064-A21135F2FDC4}"/>
              </a:ext>
            </a:extLst>
          </p:cNvPr>
          <p:cNvSpPr/>
          <p:nvPr/>
        </p:nvSpPr>
        <p:spPr>
          <a:xfrm>
            <a:off x="4887310" y="1639614"/>
            <a:ext cx="246993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2,14 x 15</a:t>
            </a:r>
          </a:p>
        </p:txBody>
      </p:sp>
      <p:sp>
        <p:nvSpPr>
          <p:cNvPr id="4" name="Rectangle: Rounded Corners 3">
            <a:extLst>
              <a:ext uri="{FF2B5EF4-FFF2-40B4-BE49-F238E27FC236}">
                <a16:creationId xmlns:a16="http://schemas.microsoft.com/office/drawing/2014/main" id="{71DB2168-C9E5-4F60-6439-A2DFE7BE58E8}"/>
              </a:ext>
            </a:extLst>
          </p:cNvPr>
          <p:cNvSpPr/>
          <p:nvPr/>
        </p:nvSpPr>
        <p:spPr>
          <a:xfrm>
            <a:off x="8818179" y="1618593"/>
            <a:ext cx="246993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5,2 x 0,43</a:t>
            </a:r>
          </a:p>
        </p:txBody>
      </p:sp>
      <p:sp>
        <p:nvSpPr>
          <p:cNvPr id="5" name="TextBox 4">
            <a:extLst>
              <a:ext uri="{FF2B5EF4-FFF2-40B4-BE49-F238E27FC236}">
                <a16:creationId xmlns:a16="http://schemas.microsoft.com/office/drawing/2014/main" id="{E812B046-7622-3AA5-DB8D-4F4C86BBE6DD}"/>
              </a:ext>
            </a:extLst>
          </p:cNvPr>
          <p:cNvSpPr txBox="1"/>
          <p:nvPr/>
        </p:nvSpPr>
        <p:spPr>
          <a:xfrm>
            <a:off x="1401487" y="2665029"/>
            <a:ext cx="1419225" cy="1200329"/>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8,6</a:t>
            </a:r>
          </a:p>
          <a:p>
            <a:r>
              <a:rPr lang="en-US" sz="3600" b="1" dirty="0">
                <a:solidFill>
                  <a:srgbClr val="002060"/>
                </a:solidFill>
                <a:latin typeface="Cambria" panose="02040503050406030204" pitchFamily="18" charset="0"/>
                <a:ea typeface="Cambria" panose="02040503050406030204" pitchFamily="18" charset="0"/>
              </a:rPr>
              <a:t>0,7</a:t>
            </a:r>
          </a:p>
        </p:txBody>
      </p:sp>
      <p:cxnSp>
        <p:nvCxnSpPr>
          <p:cNvPr id="6" name="Straight Connector 5">
            <a:extLst>
              <a:ext uri="{FF2B5EF4-FFF2-40B4-BE49-F238E27FC236}">
                <a16:creationId xmlns:a16="http://schemas.microsoft.com/office/drawing/2014/main" id="{238DBA9C-9AD2-6A16-F794-37C240745262}"/>
              </a:ext>
            </a:extLst>
          </p:cNvPr>
          <p:cNvCxnSpPr>
            <a:cxnSpLocks/>
          </p:cNvCxnSpPr>
          <p:nvPr/>
        </p:nvCxnSpPr>
        <p:spPr>
          <a:xfrm>
            <a:off x="1163363" y="3874704"/>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3729BB-DD50-6F90-7B49-78BF4DD9573B}"/>
              </a:ext>
            </a:extLst>
          </p:cNvPr>
          <p:cNvSpPr txBox="1"/>
          <p:nvPr/>
        </p:nvSpPr>
        <p:spPr>
          <a:xfrm>
            <a:off x="1096689" y="2865054"/>
            <a:ext cx="45720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x</a:t>
            </a:r>
          </a:p>
        </p:txBody>
      </p:sp>
      <p:sp>
        <p:nvSpPr>
          <p:cNvPr id="9" name="TextBox 8">
            <a:extLst>
              <a:ext uri="{FF2B5EF4-FFF2-40B4-BE49-F238E27FC236}">
                <a16:creationId xmlns:a16="http://schemas.microsoft.com/office/drawing/2014/main" id="{8DCE882B-ADC1-F5DC-E5C2-655AEB5F6D22}"/>
              </a:ext>
            </a:extLst>
          </p:cNvPr>
          <p:cNvSpPr txBox="1"/>
          <p:nvPr/>
        </p:nvSpPr>
        <p:spPr>
          <a:xfrm>
            <a:off x="1277662" y="3846129"/>
            <a:ext cx="141922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602</a:t>
            </a:r>
          </a:p>
        </p:txBody>
      </p:sp>
      <p:sp>
        <p:nvSpPr>
          <p:cNvPr id="10" name="TextBox 9">
            <a:extLst>
              <a:ext uri="{FF2B5EF4-FFF2-40B4-BE49-F238E27FC236}">
                <a16:creationId xmlns:a16="http://schemas.microsoft.com/office/drawing/2014/main" id="{CA4A8152-7639-3399-B5F9-58F26331ED59}"/>
              </a:ext>
            </a:extLst>
          </p:cNvPr>
          <p:cNvSpPr txBox="1"/>
          <p:nvPr/>
        </p:nvSpPr>
        <p:spPr>
          <a:xfrm>
            <a:off x="1240221" y="4350954"/>
            <a:ext cx="1161391"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00</a:t>
            </a:r>
          </a:p>
        </p:txBody>
      </p:sp>
      <p:cxnSp>
        <p:nvCxnSpPr>
          <p:cNvPr id="11" name="Straight Connector 10">
            <a:extLst>
              <a:ext uri="{FF2B5EF4-FFF2-40B4-BE49-F238E27FC236}">
                <a16:creationId xmlns:a16="http://schemas.microsoft.com/office/drawing/2014/main" id="{BBCE2083-8F32-0C5A-382B-EB442C105B0B}"/>
              </a:ext>
            </a:extLst>
          </p:cNvPr>
          <p:cNvCxnSpPr>
            <a:cxnSpLocks/>
          </p:cNvCxnSpPr>
          <p:nvPr/>
        </p:nvCxnSpPr>
        <p:spPr>
          <a:xfrm>
            <a:off x="953813" y="4989129"/>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C6E7046-3106-72CB-AD18-F471DA2FFD82}"/>
              </a:ext>
            </a:extLst>
          </p:cNvPr>
          <p:cNvSpPr txBox="1"/>
          <p:nvPr/>
        </p:nvSpPr>
        <p:spPr>
          <a:xfrm>
            <a:off x="1187668" y="4960554"/>
            <a:ext cx="1299669"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6,02</a:t>
            </a:r>
          </a:p>
        </p:txBody>
      </p:sp>
      <p:sp>
        <p:nvSpPr>
          <p:cNvPr id="13" name="TextBox 12">
            <a:extLst>
              <a:ext uri="{FF2B5EF4-FFF2-40B4-BE49-F238E27FC236}">
                <a16:creationId xmlns:a16="http://schemas.microsoft.com/office/drawing/2014/main" id="{EBD5F57E-B4E3-C269-E126-D800371CF6EE}"/>
              </a:ext>
            </a:extLst>
          </p:cNvPr>
          <p:cNvSpPr txBox="1"/>
          <p:nvPr/>
        </p:nvSpPr>
        <p:spPr>
          <a:xfrm>
            <a:off x="5647666" y="2580946"/>
            <a:ext cx="1419225" cy="1200329"/>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2,14</a:t>
            </a:r>
          </a:p>
          <a:p>
            <a:r>
              <a:rPr lang="en-US" sz="3600" b="1" dirty="0">
                <a:solidFill>
                  <a:srgbClr val="002060"/>
                </a:solidFill>
                <a:latin typeface="Cambria" panose="02040503050406030204" pitchFamily="18" charset="0"/>
                <a:ea typeface="Cambria" panose="02040503050406030204" pitchFamily="18" charset="0"/>
              </a:rPr>
              <a:t>    15</a:t>
            </a:r>
          </a:p>
        </p:txBody>
      </p:sp>
      <p:cxnSp>
        <p:nvCxnSpPr>
          <p:cNvPr id="14" name="Straight Connector 13">
            <a:extLst>
              <a:ext uri="{FF2B5EF4-FFF2-40B4-BE49-F238E27FC236}">
                <a16:creationId xmlns:a16="http://schemas.microsoft.com/office/drawing/2014/main" id="{3C692FC4-822E-EEB1-C31E-4A8F85794249}"/>
              </a:ext>
            </a:extLst>
          </p:cNvPr>
          <p:cNvCxnSpPr>
            <a:cxnSpLocks/>
          </p:cNvCxnSpPr>
          <p:nvPr/>
        </p:nvCxnSpPr>
        <p:spPr>
          <a:xfrm>
            <a:off x="5483115" y="3790621"/>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ABD245-EA5C-F1C9-375C-030C8C1387D0}"/>
              </a:ext>
            </a:extLst>
          </p:cNvPr>
          <p:cNvSpPr txBox="1"/>
          <p:nvPr/>
        </p:nvSpPr>
        <p:spPr>
          <a:xfrm>
            <a:off x="5342868" y="2780971"/>
            <a:ext cx="45720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x</a:t>
            </a:r>
          </a:p>
        </p:txBody>
      </p:sp>
      <p:sp>
        <p:nvSpPr>
          <p:cNvPr id="16" name="TextBox 15">
            <a:extLst>
              <a:ext uri="{FF2B5EF4-FFF2-40B4-BE49-F238E27FC236}">
                <a16:creationId xmlns:a16="http://schemas.microsoft.com/office/drawing/2014/main" id="{C4D009A3-4B7D-D8DC-6D61-2B366220F159}"/>
              </a:ext>
            </a:extLst>
          </p:cNvPr>
          <p:cNvSpPr txBox="1"/>
          <p:nvPr/>
        </p:nvSpPr>
        <p:spPr>
          <a:xfrm>
            <a:off x="9851804" y="2486353"/>
            <a:ext cx="1419225" cy="1200329"/>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  5,2</a:t>
            </a:r>
          </a:p>
          <a:p>
            <a:r>
              <a:rPr lang="en-US" sz="3600" b="1" dirty="0">
                <a:solidFill>
                  <a:srgbClr val="002060"/>
                </a:solidFill>
                <a:latin typeface="Cambria" panose="02040503050406030204" pitchFamily="18" charset="0"/>
                <a:ea typeface="Cambria" panose="02040503050406030204" pitchFamily="18" charset="0"/>
              </a:rPr>
              <a:t>0,43</a:t>
            </a:r>
          </a:p>
        </p:txBody>
      </p:sp>
      <p:cxnSp>
        <p:nvCxnSpPr>
          <p:cNvPr id="17" name="Straight Connector 16">
            <a:extLst>
              <a:ext uri="{FF2B5EF4-FFF2-40B4-BE49-F238E27FC236}">
                <a16:creationId xmlns:a16="http://schemas.microsoft.com/office/drawing/2014/main" id="{175677FE-EE7C-BB5D-EA35-0608D8EC6FF8}"/>
              </a:ext>
            </a:extLst>
          </p:cNvPr>
          <p:cNvCxnSpPr>
            <a:cxnSpLocks/>
          </p:cNvCxnSpPr>
          <p:nvPr/>
        </p:nvCxnSpPr>
        <p:spPr>
          <a:xfrm>
            <a:off x="9613680" y="3696028"/>
            <a:ext cx="14852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446E3DE-3037-61AF-29E0-387A29160EC0}"/>
              </a:ext>
            </a:extLst>
          </p:cNvPr>
          <p:cNvSpPr txBox="1"/>
          <p:nvPr/>
        </p:nvSpPr>
        <p:spPr>
          <a:xfrm>
            <a:off x="9547006" y="2686378"/>
            <a:ext cx="45720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x</a:t>
            </a:r>
          </a:p>
        </p:txBody>
      </p:sp>
      <p:sp>
        <p:nvSpPr>
          <p:cNvPr id="20" name="TextBox 19">
            <a:extLst>
              <a:ext uri="{FF2B5EF4-FFF2-40B4-BE49-F238E27FC236}">
                <a16:creationId xmlns:a16="http://schemas.microsoft.com/office/drawing/2014/main" id="{A6795773-2C2D-5160-167D-B63021E6E724}"/>
              </a:ext>
            </a:extLst>
          </p:cNvPr>
          <p:cNvSpPr txBox="1"/>
          <p:nvPr/>
        </p:nvSpPr>
        <p:spPr>
          <a:xfrm>
            <a:off x="5555227" y="3747807"/>
            <a:ext cx="1674332"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1070</a:t>
            </a:r>
          </a:p>
        </p:txBody>
      </p:sp>
      <p:sp>
        <p:nvSpPr>
          <p:cNvPr id="21" name="TextBox 20">
            <a:extLst>
              <a:ext uri="{FF2B5EF4-FFF2-40B4-BE49-F238E27FC236}">
                <a16:creationId xmlns:a16="http://schemas.microsoft.com/office/drawing/2014/main" id="{59541148-1643-7152-49D7-6B908151B72F}"/>
              </a:ext>
            </a:extLst>
          </p:cNvPr>
          <p:cNvSpPr txBox="1"/>
          <p:nvPr/>
        </p:nvSpPr>
        <p:spPr>
          <a:xfrm>
            <a:off x="5496232" y="4190258"/>
            <a:ext cx="1566178"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214</a:t>
            </a:r>
          </a:p>
        </p:txBody>
      </p:sp>
      <p:cxnSp>
        <p:nvCxnSpPr>
          <p:cNvPr id="22" name="Straight Connector 21">
            <a:extLst>
              <a:ext uri="{FF2B5EF4-FFF2-40B4-BE49-F238E27FC236}">
                <a16:creationId xmlns:a16="http://schemas.microsoft.com/office/drawing/2014/main" id="{A4E68352-A988-462F-41B9-363B02B247AD}"/>
              </a:ext>
            </a:extLst>
          </p:cNvPr>
          <p:cNvCxnSpPr>
            <a:cxnSpLocks/>
          </p:cNvCxnSpPr>
          <p:nvPr/>
        </p:nvCxnSpPr>
        <p:spPr>
          <a:xfrm>
            <a:off x="5407826" y="4841645"/>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03957B-3A23-2416-CB71-5D03C6AE7CF0}"/>
              </a:ext>
            </a:extLst>
          </p:cNvPr>
          <p:cNvSpPr txBox="1"/>
          <p:nvPr/>
        </p:nvSpPr>
        <p:spPr>
          <a:xfrm>
            <a:off x="5417575" y="4813070"/>
            <a:ext cx="1523776"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32,10</a:t>
            </a:r>
          </a:p>
        </p:txBody>
      </p:sp>
      <p:sp>
        <p:nvSpPr>
          <p:cNvPr id="24" name="TextBox 23">
            <a:extLst>
              <a:ext uri="{FF2B5EF4-FFF2-40B4-BE49-F238E27FC236}">
                <a16:creationId xmlns:a16="http://schemas.microsoft.com/office/drawing/2014/main" id="{E931F3FD-6095-228B-DEFB-8C85AC399291}"/>
              </a:ext>
            </a:extLst>
          </p:cNvPr>
          <p:cNvSpPr txBox="1"/>
          <p:nvPr/>
        </p:nvSpPr>
        <p:spPr>
          <a:xfrm>
            <a:off x="10019070" y="3688814"/>
            <a:ext cx="1359701"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156</a:t>
            </a:r>
          </a:p>
        </p:txBody>
      </p:sp>
      <p:sp>
        <p:nvSpPr>
          <p:cNvPr id="35" name="TextBox 34">
            <a:extLst>
              <a:ext uri="{FF2B5EF4-FFF2-40B4-BE49-F238E27FC236}">
                <a16:creationId xmlns:a16="http://schemas.microsoft.com/office/drawing/2014/main" id="{62BEE29F-4F92-7844-2A4D-0127D60A46F9}"/>
              </a:ext>
            </a:extLst>
          </p:cNvPr>
          <p:cNvSpPr txBox="1"/>
          <p:nvPr/>
        </p:nvSpPr>
        <p:spPr>
          <a:xfrm>
            <a:off x="9753599" y="4141098"/>
            <a:ext cx="1359701"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208</a:t>
            </a:r>
          </a:p>
        </p:txBody>
      </p:sp>
      <p:sp>
        <p:nvSpPr>
          <p:cNvPr id="36" name="TextBox 35">
            <a:extLst>
              <a:ext uri="{FF2B5EF4-FFF2-40B4-BE49-F238E27FC236}">
                <a16:creationId xmlns:a16="http://schemas.microsoft.com/office/drawing/2014/main" id="{24DE262B-0B86-52EA-149B-6DF844555E72}"/>
              </a:ext>
            </a:extLst>
          </p:cNvPr>
          <p:cNvSpPr txBox="1"/>
          <p:nvPr/>
        </p:nvSpPr>
        <p:spPr>
          <a:xfrm>
            <a:off x="9753600" y="4603215"/>
            <a:ext cx="1310539"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00</a:t>
            </a:r>
          </a:p>
        </p:txBody>
      </p:sp>
      <p:cxnSp>
        <p:nvCxnSpPr>
          <p:cNvPr id="37" name="Straight Connector 36">
            <a:extLst>
              <a:ext uri="{FF2B5EF4-FFF2-40B4-BE49-F238E27FC236}">
                <a16:creationId xmlns:a16="http://schemas.microsoft.com/office/drawing/2014/main" id="{B57B0BCF-ECE1-A117-81CD-9B56C1ACB270}"/>
              </a:ext>
            </a:extLst>
          </p:cNvPr>
          <p:cNvCxnSpPr>
            <a:cxnSpLocks/>
          </p:cNvCxnSpPr>
          <p:nvPr/>
        </p:nvCxnSpPr>
        <p:spPr>
          <a:xfrm>
            <a:off x="9616032" y="516611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602B45E-2CD2-7A97-C786-9ED4FC894032}"/>
              </a:ext>
            </a:extLst>
          </p:cNvPr>
          <p:cNvSpPr txBox="1"/>
          <p:nvPr/>
        </p:nvSpPr>
        <p:spPr>
          <a:xfrm>
            <a:off x="9724104" y="5176864"/>
            <a:ext cx="1395956"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2,236</a:t>
            </a:r>
          </a:p>
        </p:txBody>
      </p:sp>
    </p:spTree>
    <p:extLst>
      <p:ext uri="{BB962C8B-B14F-4D97-AF65-F5344CB8AC3E}">
        <p14:creationId xmlns:p14="http://schemas.microsoft.com/office/powerpoint/2010/main" val="1496338336"/>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par>
                                <p:cTn id="60" presetID="22" presetClass="entr" presetSubtype="4"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down)">
                                      <p:cBhvr>
                                        <p:cTn id="82" dur="500"/>
                                        <p:tgtEl>
                                          <p:spTgt spid="36"/>
                                        </p:tgtEl>
                                      </p:cBhvr>
                                    </p:animEffect>
                                  </p:childTnLst>
                                </p:cTn>
                              </p:par>
                              <p:par>
                                <p:cTn id="83" presetID="22" presetClass="entr" presetSubtype="4"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down)">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down)">
                                      <p:cBhvr>
                                        <p:cTn id="9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P spid="13" grpId="0"/>
      <p:bldP spid="15" grpId="0"/>
      <p:bldP spid="16" grpId="0"/>
      <p:bldP spid="18" grpId="0"/>
      <p:bldP spid="20" grpId="0"/>
      <p:bldP spid="21" grpId="0"/>
      <p:bldP spid="23" grpId="0"/>
      <p:bldP spid="24" grpId="0"/>
      <p:bldP spid="35" grpId="0"/>
      <p:bldP spid="36"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876300" y="605631"/>
            <a:ext cx="267603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&lt;;&lt;;=</a:t>
            </a: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Rectangle: Rounded Corners 1">
            <a:extLst>
              <a:ext uri="{FF2B5EF4-FFF2-40B4-BE49-F238E27FC236}">
                <a16:creationId xmlns:a16="http://schemas.microsoft.com/office/drawing/2014/main" id="{8BD6895F-9D9A-BE11-C467-69BC77975E03}"/>
              </a:ext>
            </a:extLst>
          </p:cNvPr>
          <p:cNvSpPr/>
          <p:nvPr/>
        </p:nvSpPr>
        <p:spPr>
          <a:xfrm>
            <a:off x="678574" y="1782489"/>
            <a:ext cx="5303126"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3,5 x 7,4          7,4 x 3,5</a:t>
            </a:r>
          </a:p>
        </p:txBody>
      </p:sp>
      <p:sp>
        <p:nvSpPr>
          <p:cNvPr id="3" name="Rectangle: Rounded Corners 2">
            <a:extLst>
              <a:ext uri="{FF2B5EF4-FFF2-40B4-BE49-F238E27FC236}">
                <a16:creationId xmlns:a16="http://schemas.microsoft.com/office/drawing/2014/main" id="{58B80E88-317A-2DC8-8307-D8A929E97C17}"/>
              </a:ext>
            </a:extLst>
          </p:cNvPr>
          <p:cNvSpPr/>
          <p:nvPr/>
        </p:nvSpPr>
        <p:spPr>
          <a:xfrm>
            <a:off x="3038475" y="194310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89F2C0AE-41BB-EC37-F9C3-47EC899DC92F}"/>
              </a:ext>
            </a:extLst>
          </p:cNvPr>
          <p:cNvSpPr/>
          <p:nvPr/>
        </p:nvSpPr>
        <p:spPr>
          <a:xfrm>
            <a:off x="3524250" y="3154089"/>
            <a:ext cx="7143750"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(5,3 x 1,5) x 2        5,3 x (1,5 x  2)</a:t>
            </a:r>
          </a:p>
        </p:txBody>
      </p:sp>
      <p:sp>
        <p:nvSpPr>
          <p:cNvPr id="7" name="Rectangle: Rounded Corners 6">
            <a:extLst>
              <a:ext uri="{FF2B5EF4-FFF2-40B4-BE49-F238E27FC236}">
                <a16:creationId xmlns:a16="http://schemas.microsoft.com/office/drawing/2014/main" id="{1BE41F8E-9945-5B78-D1D0-342ED621A5B3}"/>
              </a:ext>
            </a:extLst>
          </p:cNvPr>
          <p:cNvSpPr/>
          <p:nvPr/>
        </p:nvSpPr>
        <p:spPr>
          <a:xfrm>
            <a:off x="6677025" y="329565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A1B0C860-FA3A-7D9E-4D6C-9607EFF1F66F}"/>
              </a:ext>
            </a:extLst>
          </p:cNvPr>
          <p:cNvSpPr/>
          <p:nvPr/>
        </p:nvSpPr>
        <p:spPr>
          <a:xfrm>
            <a:off x="3048000" y="194310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2373123F-EC94-0927-4E77-F663678AA36C}"/>
              </a:ext>
            </a:extLst>
          </p:cNvPr>
          <p:cNvSpPr/>
          <p:nvPr/>
        </p:nvSpPr>
        <p:spPr>
          <a:xfrm>
            <a:off x="6667500" y="3295650"/>
            <a:ext cx="695325" cy="542925"/>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68370792"/>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2" grpId="0" animBg="1"/>
      <p:bldP spid="3" grpId="0" animBg="1"/>
      <p:bldP spid="5" grpId="0" animBg="1"/>
      <p:bldP spid="7"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876300" y="605631"/>
            <a:ext cx="7458200" cy="707886"/>
          </a:xfrm>
          <a:prstGeom prst="rect">
            <a:avLst/>
          </a:prstGeom>
          <a:noFill/>
        </p:spPr>
        <p:txBody>
          <a:bodyPr wrap="square">
            <a:spAutoFit/>
          </a:bodyPr>
          <a:lstStyle/>
          <a:p>
            <a:pPr lvl="0" algn="ctr">
              <a:defRPr/>
            </a:pPr>
            <a:r>
              <a:rPr lang="en-US" sz="4000" b="1">
                <a:solidFill>
                  <a:prstClr val="black"/>
                </a:solidFill>
                <a:latin typeface="Arial" panose="020B0604020202020204" pitchFamily="34" charset="0"/>
                <a:cs typeface="Arial" panose="020B0604020202020204" pitchFamily="34" charset="0"/>
              </a:rPr>
              <a:t>b) Tính bằng cách thuận tiện.</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1" name="Rectangle: Rounded Corners 10">
            <a:extLst>
              <a:ext uri="{FF2B5EF4-FFF2-40B4-BE49-F238E27FC236}">
                <a16:creationId xmlns:a16="http://schemas.microsoft.com/office/drawing/2014/main" id="{B0A3A4BD-9F7F-5400-E19E-542F2E6CFF62}"/>
              </a:ext>
            </a:extLst>
          </p:cNvPr>
          <p:cNvSpPr/>
          <p:nvPr/>
        </p:nvSpPr>
        <p:spPr>
          <a:xfrm>
            <a:off x="678574" y="1782489"/>
            <a:ext cx="415060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6,84 × 0,2 × 5 </a:t>
            </a:r>
          </a:p>
        </p:txBody>
      </p:sp>
      <p:sp>
        <p:nvSpPr>
          <p:cNvPr id="12" name="Rectangle: Rounded Corners 11">
            <a:extLst>
              <a:ext uri="{FF2B5EF4-FFF2-40B4-BE49-F238E27FC236}">
                <a16:creationId xmlns:a16="http://schemas.microsoft.com/office/drawing/2014/main" id="{C342D16E-9A1E-AB44-6B49-E002A836FD8D}"/>
              </a:ext>
            </a:extLst>
          </p:cNvPr>
          <p:cNvSpPr/>
          <p:nvPr/>
        </p:nvSpPr>
        <p:spPr>
          <a:xfrm>
            <a:off x="6907924" y="1782489"/>
            <a:ext cx="4150601" cy="840827"/>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rPr>
              <a:t>2,5 × 8,6 × 4</a:t>
            </a:r>
            <a:endParaRPr lang="en-US" sz="40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1750CAD-53B5-72AF-AAFC-E621F0768D64}"/>
                  </a:ext>
                </a:extLst>
              </p:cNvPr>
              <p:cNvSpPr txBox="1"/>
              <p:nvPr/>
            </p:nvSpPr>
            <p:spPr>
              <a:xfrm>
                <a:off x="914400" y="2724150"/>
                <a:ext cx="3790950" cy="2217017"/>
              </a:xfrm>
              <a:prstGeom prst="rect">
                <a:avLst/>
              </a:prstGeom>
              <a:noFill/>
            </p:spPr>
            <p:txBody>
              <a:bodyPr wrap="square" rtlCol="0">
                <a:spAutoFit/>
              </a:bodyPr>
              <a:lstStyle/>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6,84 </a:t>
                </a:r>
                <a14:m>
                  <m:oMath xmlns:m="http://schemas.openxmlformats.org/officeDocument/2006/math">
                    <m:r>
                      <a:rPr lang="en-US" sz="32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(0,2 </a:t>
                </a:r>
                <a14:m>
                  <m:oMath xmlns:m="http://schemas.openxmlformats.org/officeDocument/2006/math">
                    <m:r>
                      <a:rPr lang="en-US" sz="32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a:t>
                </a:r>
              </a:p>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6,84 </a:t>
                </a:r>
                <a14:m>
                  <m:oMath xmlns:m="http://schemas.openxmlformats.org/officeDocument/2006/math">
                    <m:r>
                      <a:rPr lang="en-US" sz="3200" b="1" i="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a:t>
                </a:r>
              </a:p>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6,84.</a:t>
                </a:r>
              </a:p>
            </p:txBody>
          </p:sp>
        </mc:Choice>
        <mc:Fallback xmlns="">
          <p:sp>
            <p:nvSpPr>
              <p:cNvPr id="13" name="TextBox 12">
                <a:extLst>
                  <a:ext uri="{FF2B5EF4-FFF2-40B4-BE49-F238E27FC236}">
                    <a16:creationId xmlns:a16="http://schemas.microsoft.com/office/drawing/2014/main" id="{A1750CAD-53B5-72AF-AAFC-E621F0768D64}"/>
                  </a:ext>
                </a:extLst>
              </p:cNvPr>
              <p:cNvSpPr txBox="1">
                <a:spLocks noRot="1" noChangeAspect="1" noMove="1" noResize="1" noEditPoints="1" noAdjustHandles="1" noChangeArrowheads="1" noChangeShapeType="1" noTextEdit="1"/>
              </p:cNvSpPr>
              <p:nvPr/>
            </p:nvSpPr>
            <p:spPr>
              <a:xfrm>
                <a:off x="914400" y="2724150"/>
                <a:ext cx="3790950" cy="2217017"/>
              </a:xfrm>
              <a:prstGeom prst="rect">
                <a:avLst/>
              </a:prstGeom>
              <a:blipFill>
                <a:blip r:embed="rId4"/>
                <a:stretch>
                  <a:fillRect l="-4019" b="-796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D3E6E66-E3B2-C770-8421-AF9F930CB55C}"/>
              </a:ext>
            </a:extLst>
          </p:cNvPr>
          <p:cNvSpPr txBox="1"/>
          <p:nvPr/>
        </p:nvSpPr>
        <p:spPr>
          <a:xfrm>
            <a:off x="7210425" y="2686050"/>
            <a:ext cx="3790950" cy="2217017"/>
          </a:xfrm>
          <a:prstGeom prst="rect">
            <a:avLst/>
          </a:prstGeom>
          <a:noFill/>
        </p:spPr>
        <p:txBody>
          <a:bodyPr wrap="square" rtlCol="0">
            <a:spAutoFit/>
          </a:bodyPr>
          <a:lstStyle/>
          <a:p>
            <a:pPr>
              <a:lnSpc>
                <a:spcPct val="150000"/>
              </a:lnSpc>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(2,5 × 4) × 8,6 </a:t>
            </a:r>
          </a:p>
          <a:p>
            <a:pPr>
              <a:lnSpc>
                <a:spcPct val="150000"/>
              </a:lnSpc>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10 × 8,6</a:t>
            </a:r>
          </a:p>
          <a:p>
            <a:pPr>
              <a:lnSpc>
                <a:spcPct val="150000"/>
              </a:lnSpc>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86.</a:t>
            </a:r>
          </a:p>
        </p:txBody>
      </p:sp>
    </p:spTree>
    <p:extLst>
      <p:ext uri="{BB962C8B-B14F-4D97-AF65-F5344CB8AC3E}">
        <p14:creationId xmlns:p14="http://schemas.microsoft.com/office/powerpoint/2010/main" val="1216907176"/>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down)">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wipe(down)">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wipe(down)">
                                      <p:cBhvr>
                                        <p:cTn id="34" dur="500"/>
                                        <p:tgtEl>
                                          <p:spTgt spid="1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down)">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down)">
                                      <p:cBhvr>
                                        <p:cTn id="44" dur="500"/>
                                        <p:tgtEl>
                                          <p:spTgt spid="1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wipe(down)">
                                      <p:cBhvr>
                                        <p:cTn id="4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11" grpId="0" animBg="1"/>
      <p:bldP spid="12" grpId="0" animBg="1"/>
      <p:bldP spid="13" grpId="0" build="p"/>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641551" y="651277"/>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447674" y="624681"/>
            <a:ext cx="10058526" cy="1569660"/>
          </a:xfrm>
          <a:prstGeom prst="rect">
            <a:avLst/>
          </a:prstGeom>
          <a:noFill/>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Biết rằng xay xát 1 kg thóc thì được 0,64 kg gạo. Hỏi cô Bình xay xát 50 kg thóc loại đó thì được bao nhiêu ki-lô-gam gạo?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641550" y="733193"/>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5714EC2B-48D3-972C-E803-FECC1D6B14AB}"/>
              </a:ext>
            </a:extLst>
          </p:cNvPr>
          <p:cNvPicPr>
            <a:picLocks noChangeAspect="1"/>
          </p:cNvPicPr>
          <p:nvPr/>
        </p:nvPicPr>
        <p:blipFill>
          <a:blip r:embed="rId4"/>
          <a:stretch>
            <a:fillRect/>
          </a:stretch>
        </p:blipFill>
        <p:spPr>
          <a:xfrm>
            <a:off x="5127575" y="1724025"/>
            <a:ext cx="6602462" cy="2819400"/>
          </a:xfrm>
          <a:prstGeom prst="rect">
            <a:avLst/>
          </a:prstGeom>
        </p:spPr>
      </p:pic>
      <p:sp>
        <p:nvSpPr>
          <p:cNvPr id="4" name="TextBox 3">
            <a:extLst>
              <a:ext uri="{FF2B5EF4-FFF2-40B4-BE49-F238E27FC236}">
                <a16:creationId xmlns:a16="http://schemas.microsoft.com/office/drawing/2014/main" id="{E7B1CED8-B0FF-027D-468F-585A5B95BF33}"/>
              </a:ext>
            </a:extLst>
          </p:cNvPr>
          <p:cNvSpPr txBox="1"/>
          <p:nvPr/>
        </p:nvSpPr>
        <p:spPr>
          <a:xfrm>
            <a:off x="809625" y="2209800"/>
            <a:ext cx="4543425" cy="1685783"/>
          </a:xfrm>
          <a:prstGeom prst="rect">
            <a:avLst/>
          </a:prstGeom>
          <a:noFill/>
        </p:spPr>
        <p:txBody>
          <a:bodyPr wrap="square" rtlCol="0">
            <a:spAutoFit/>
          </a:bodyPr>
          <a:lstStyle/>
          <a:p>
            <a:pPr marL="0" marR="0" algn="ctr">
              <a:lnSpc>
                <a:spcPct val="150000"/>
              </a:lnSpc>
              <a:spcBef>
                <a:spcPts val="0"/>
              </a:spcBef>
              <a:spcAft>
                <a:spcPts val="0"/>
              </a:spcAft>
            </a:pPr>
            <a:r>
              <a:rPr lang="en-US" sz="2400" b="1" u="sng"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a:t>
            </a:r>
            <a:r>
              <a:rPr lang="en-US" sz="2400" b="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óm</a:t>
            </a:r>
            <a:r>
              <a:rPr lang="en-US" sz="2400" b="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tắt</a:t>
            </a:r>
            <a:r>
              <a:rPr lang="en-US" sz="2400" b="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thóc</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0,64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gạo</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+ 50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thóc</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 kg </a:t>
            </a:r>
            <a:r>
              <a:rPr lang="en-US" sz="24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gạo</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1F3D27-3F4C-12AA-C5BA-45D1A31AA5C0}"/>
              </a:ext>
            </a:extLst>
          </p:cNvPr>
          <p:cNvSpPr txBox="1"/>
          <p:nvPr/>
        </p:nvSpPr>
        <p:spPr>
          <a:xfrm>
            <a:off x="209550" y="4276725"/>
            <a:ext cx="9239250" cy="2239780"/>
          </a:xfrm>
          <a:prstGeom prst="rect">
            <a:avLst/>
          </a:prstGeom>
          <a:noFill/>
        </p:spPr>
        <p:txBody>
          <a:bodyPr wrap="square" rtlCol="0">
            <a:spAutoFit/>
          </a:bodyPr>
          <a:lstStyle/>
          <a:p>
            <a:pPr algn="ctr">
              <a:lnSpc>
                <a:spcPct val="150000"/>
              </a:lnSpc>
            </a:pPr>
            <a:r>
              <a:rPr lang="vi-VN" sz="2400" b="1" u="sng" dirty="0">
                <a:solidFill>
                  <a:srgbClr val="FF0000"/>
                </a:solidFill>
                <a:latin typeface="Cambria" panose="02040503050406030204" pitchFamily="18" charset="0"/>
                <a:ea typeface="Cambria" panose="02040503050406030204" pitchFamily="18" charset="0"/>
                <a:cs typeface="Times New Roman" panose="02020603050405020304" pitchFamily="18" charset="0"/>
              </a:rPr>
              <a:t>Bài giải</a:t>
            </a:r>
          </a:p>
          <a:p>
            <a:pPr algn="ctr">
              <a:lnSpc>
                <a:spcPct val="150000"/>
              </a:lnSpc>
            </a:pPr>
            <a:r>
              <a:rPr 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Cô Bình xay 50 kg thóc thì được số ki – lô – gam gạo là:</a:t>
            </a:r>
          </a:p>
          <a:p>
            <a:pPr algn="ctr">
              <a:lnSpc>
                <a:spcPct val="150000"/>
              </a:lnSpc>
            </a:pPr>
            <a:r>
              <a:rPr 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0,64 × 50 = 32 (kg)</a:t>
            </a:r>
          </a:p>
          <a:p>
            <a:pPr algn="r">
              <a:lnSpc>
                <a:spcPct val="150000"/>
              </a:lnSpc>
            </a:pPr>
            <a:r>
              <a:rPr 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Đáp số: 32 kg gạo.</a:t>
            </a:r>
          </a:p>
        </p:txBody>
      </p:sp>
    </p:spTree>
    <p:extLst>
      <p:ext uri="{BB962C8B-B14F-4D97-AF65-F5344CB8AC3E}">
        <p14:creationId xmlns:p14="http://schemas.microsoft.com/office/powerpoint/2010/main" val="2270053112"/>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BFB8E313-A918-6D76-EF63-3131D74C7E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2167" y="2418860"/>
            <a:ext cx="3862422" cy="3109577"/>
          </a:xfrm>
          <a:prstGeom prst="rect">
            <a:avLst/>
          </a:prstGeom>
        </p:spPr>
      </p:pic>
    </p:spTree>
    <p:extLst>
      <p:ext uri="{BB962C8B-B14F-4D97-AF65-F5344CB8AC3E}">
        <p14:creationId xmlns:p14="http://schemas.microsoft.com/office/powerpoint/2010/main" val="1705339315"/>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641551" y="651277"/>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447674" y="624681"/>
            <a:ext cx="10420476" cy="1384995"/>
          </a:xfrm>
          <a:prstGeom prst="rect">
            <a:avLst/>
          </a:prstGeom>
          <a:noFill/>
        </p:spPr>
        <p:txBody>
          <a:bodyPr wrap="square">
            <a:spAutoFit/>
          </a:bodyPr>
          <a:lstStyle/>
          <a:p>
            <a:pPr lvl="0" algn="just">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Mẹ của Mai mua 3 kg xoài hết 75 000 đồng. Cô Hà mua 3,5 kg xoài cùng loại đó, cô đưa cho người bán hàng tờ tiền 100 000 đồng. Hỏi người bán hàng phải trả lại cô Hà bao nhiêu tiền?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641550" y="733193"/>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 name="TextBox 1">
            <a:extLst>
              <a:ext uri="{FF2B5EF4-FFF2-40B4-BE49-F238E27FC236}">
                <a16:creationId xmlns:a16="http://schemas.microsoft.com/office/drawing/2014/main" id="{687DF4D9-115C-D0E8-970E-2CDD8AE49427}"/>
              </a:ext>
            </a:extLst>
          </p:cNvPr>
          <p:cNvSpPr txBox="1"/>
          <p:nvPr/>
        </p:nvSpPr>
        <p:spPr>
          <a:xfrm>
            <a:off x="641551" y="2133600"/>
            <a:ext cx="11226599" cy="3539430"/>
          </a:xfrm>
          <a:prstGeom prst="rect">
            <a:avLst/>
          </a:prstGeom>
          <a:noFill/>
        </p:spPr>
        <p:txBody>
          <a:bodyPr wrap="square" rtlCol="0">
            <a:spAutoFit/>
          </a:bodyPr>
          <a:lstStyle/>
          <a:p>
            <a:pPr marL="0" marR="0" algn="ctr">
              <a:spcBef>
                <a:spcPts val="0"/>
              </a:spcBef>
              <a:spcAft>
                <a:spcPts val="0"/>
              </a:spcAft>
            </a:pPr>
            <a:r>
              <a:rPr lang="en-US" sz="2800" b="1" i="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a:t>
            </a:r>
            <a:r>
              <a:rPr lang="en-US" sz="2800" b="1" i="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Mẹ</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mua</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kg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xoài</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hết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75 000 : 3 = 25 000 (kg)</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mua</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3,5 kg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xoài</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hết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25 000 x 3,5 = 87 500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hàng</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phải</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100 000 – 87 500 = 12 500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spcBef>
                <a:spcPts val="0"/>
              </a:spcBef>
              <a:spcAft>
                <a:spcPts val="0"/>
              </a:spcAft>
            </a:pPr>
            <a:r>
              <a:rPr lang="en-US" sz="2800" b="1" i="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b="1" i="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u="sng"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12 500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a:t>
            </a:r>
            <a:r>
              <a:rPr lang="en-US"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0673113"/>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A126A2-CA64-425B-B786-8EE91217BF4A}"/>
              </a:ext>
            </a:extLst>
          </p:cNvPr>
          <p:cNvPicPr>
            <a:picLocks noChangeAspect="1"/>
          </p:cNvPicPr>
          <p:nvPr/>
        </p:nvPicPr>
        <p:blipFill>
          <a:blip r:embed="rId4"/>
          <a:stretch>
            <a:fillRect/>
          </a:stretch>
        </p:blipFill>
        <p:spPr>
          <a:xfrm>
            <a:off x="6096000" y="661176"/>
            <a:ext cx="5194242" cy="5535648"/>
          </a:xfrm>
          <a:prstGeom prst="rect">
            <a:avLst/>
          </a:prstGeom>
        </p:spPr>
      </p:pic>
    </p:spTree>
    <p:extLst>
      <p:ext uri="{BB962C8B-B14F-4D97-AF65-F5344CB8AC3E}">
        <p14:creationId xmlns:p14="http://schemas.microsoft.com/office/powerpoint/2010/main" val="2698558874"/>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879</TotalTime>
  <Words>339</Words>
  <Application>Microsoft Office PowerPoint</Application>
  <PresentationFormat>Màn hình rộng</PresentationFormat>
  <Paragraphs>72</Paragraphs>
  <Slides>9</Slides>
  <Notes>9</Notes>
  <HiddenSlides>0</HiddenSlides>
  <MMClips>0</MMClips>
  <ScaleCrop>false</ScaleCrop>
  <HeadingPairs>
    <vt:vector size="6" baseType="variant">
      <vt:variant>
        <vt:lpstr>Phông được Dùng</vt:lpstr>
      </vt:variant>
      <vt:variant>
        <vt:i4>7</vt:i4>
      </vt:variant>
      <vt:variant>
        <vt:lpstr>Chủ đề</vt:lpstr>
      </vt:variant>
      <vt:variant>
        <vt:i4>4</vt:i4>
      </vt:variant>
      <vt:variant>
        <vt:lpstr>Tiêu đề Bản chiếu</vt:lpstr>
      </vt:variant>
      <vt:variant>
        <vt:i4>9</vt:i4>
      </vt:variant>
    </vt:vector>
  </HeadingPairs>
  <TitlesOfParts>
    <vt:vector size="20" baseType="lpstr">
      <vt:lpstr>等线</vt:lpstr>
      <vt:lpstr>等线 Light</vt:lpstr>
      <vt:lpstr>Arial</vt:lpstr>
      <vt:lpstr>Calibri</vt:lpstr>
      <vt:lpstr>Cambria</vt:lpstr>
      <vt:lpstr>Cambria Math</vt:lpstr>
      <vt:lpstr>SVN-Bublont</vt:lpstr>
      <vt:lpstr>1_Office 主题​​</vt:lpstr>
      <vt:lpstr>3_Office 主题​​</vt:lpstr>
      <vt:lpstr>4_Office 主题​​</vt:lpstr>
      <vt:lpstr>5_Office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Vu Hoang Anh</cp:lastModifiedBy>
  <cp:revision>16</cp:revision>
  <dcterms:created xsi:type="dcterms:W3CDTF">2017-07-03T11:48:00Z</dcterms:created>
  <dcterms:modified xsi:type="dcterms:W3CDTF">2025-12-15T03:43:46Z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