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7" r:id="rId4"/>
    <p:sldId id="257" r:id="rId5"/>
    <p:sldId id="292" r:id="rId6"/>
    <p:sldId id="294" r:id="rId7"/>
    <p:sldId id="279" r:id="rId8"/>
    <p:sldId id="265"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9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BABFAC34-3A15-00C6-5E77-5CB8D0E7689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95600" y="19050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7800" y="1477524"/>
            <a:ext cx="15392399" cy="733195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74682" y="5753099"/>
            <a:ext cx="2983909" cy="735941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4488" y="5295900"/>
            <a:ext cx="2683670" cy="820010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03024" y="-1197272"/>
            <a:ext cx="2437194" cy="2394543"/>
          </a:xfrm>
          <a:prstGeom prst="rect">
            <a:avLst/>
          </a:prstGeom>
        </p:spPr>
      </p:pic>
      <p:pic>
        <p:nvPicPr>
          <p:cNvPr id="4" name="Picture 3">
            <a:extLst>
              <a:ext uri="{FF2B5EF4-FFF2-40B4-BE49-F238E27FC236}">
                <a16:creationId xmlns:a16="http://schemas.microsoft.com/office/drawing/2014/main" id="{54392BD6-1998-36B0-FD3A-E949243C346B}"/>
              </a:ext>
            </a:extLst>
          </p:cNvPr>
          <p:cNvPicPr>
            <a:picLocks noChangeAspect="1"/>
          </p:cNvPicPr>
          <p:nvPr/>
        </p:nvPicPr>
        <p:blipFill>
          <a:blip r:embed="rId10"/>
          <a:stretch>
            <a:fillRect/>
          </a:stretch>
        </p:blipFill>
        <p:spPr>
          <a:xfrm>
            <a:off x="6019800" y="1790700"/>
            <a:ext cx="6175783" cy="1993565"/>
          </a:xfrm>
          <a:prstGeom prst="rect">
            <a:avLst/>
          </a:prstGeom>
        </p:spPr>
      </p:pic>
      <p:pic>
        <p:nvPicPr>
          <p:cNvPr id="7" name="Picture 6">
            <a:extLst>
              <a:ext uri="{FF2B5EF4-FFF2-40B4-BE49-F238E27FC236}">
                <a16:creationId xmlns:a16="http://schemas.microsoft.com/office/drawing/2014/main" id="{409AC916-9278-4481-3E72-2944D9E8C77E}"/>
              </a:ext>
            </a:extLst>
          </p:cNvPr>
          <p:cNvPicPr>
            <a:picLocks noChangeAspect="1"/>
          </p:cNvPicPr>
          <p:nvPr/>
        </p:nvPicPr>
        <p:blipFill>
          <a:blip r:embed="rId11"/>
          <a:stretch>
            <a:fillRect/>
          </a:stretch>
        </p:blipFill>
        <p:spPr>
          <a:xfrm>
            <a:off x="2667000" y="3924300"/>
            <a:ext cx="13077053" cy="1926503"/>
          </a:xfrm>
          <a:prstGeom prst="rect">
            <a:avLst/>
          </a:prstGeom>
        </p:spPr>
      </p:pic>
      <p:pic>
        <p:nvPicPr>
          <p:cNvPr id="11" name="Picture 10">
            <a:extLst>
              <a:ext uri="{FF2B5EF4-FFF2-40B4-BE49-F238E27FC236}">
                <a16:creationId xmlns:a16="http://schemas.microsoft.com/office/drawing/2014/main" id="{9CAED6F1-2614-4C4A-6A88-ADFFAA44B072}"/>
              </a:ext>
            </a:extLst>
          </p:cNvPr>
          <p:cNvPicPr>
            <a:picLocks noChangeAspect="1"/>
          </p:cNvPicPr>
          <p:nvPr/>
        </p:nvPicPr>
        <p:blipFill>
          <a:blip r:embed="rId12"/>
          <a:stretch>
            <a:fillRect/>
          </a:stretch>
        </p:blipFill>
        <p:spPr>
          <a:xfrm>
            <a:off x="7848600" y="5372100"/>
            <a:ext cx="3450635"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2" name="Group 2"/>
          <p:cNvGrpSpPr/>
          <p:nvPr/>
        </p:nvGrpSpPr>
        <p:grpSpPr>
          <a:xfrm>
            <a:off x="5105400" y="2019300"/>
            <a:ext cx="10744200" cy="4495800"/>
            <a:chOff x="0" y="0"/>
            <a:chExt cx="8543362" cy="5110089"/>
          </a:xfrm>
        </p:grpSpPr>
        <p:grpSp>
          <p:nvGrpSpPr>
            <p:cNvPr id="3" name="Group 3"/>
            <p:cNvGrpSpPr/>
            <p:nvPr/>
          </p:nvGrpSpPr>
          <p:grpSpPr>
            <a:xfrm>
              <a:off x="0" y="0"/>
              <a:ext cx="8543362" cy="5110089"/>
              <a:chOff x="0" y="0"/>
              <a:chExt cx="2167483" cy="1296448"/>
            </a:xfrm>
          </p:grpSpPr>
          <p:sp>
            <p:nvSpPr>
              <p:cNvPr id="4" name="Freeform 4"/>
              <p:cNvSpPr/>
              <p:nvPr/>
            </p:nvSpPr>
            <p:spPr>
              <a:xfrm>
                <a:off x="0" y="0"/>
                <a:ext cx="2167483" cy="1296448"/>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solidFill>
                <a:srgbClr val="FFBAB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839261" y="1327258"/>
              <a:ext cx="1337132" cy="812959"/>
            </a:xfrm>
            <a:prstGeom prst="rect">
              <a:avLst/>
            </a:prstGeom>
          </p:spPr>
          <p:txBody>
            <a:bodyPr wrap="square"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6"/>
            <p:cNvSpPr txBox="1"/>
            <p:nvPr/>
          </p:nvSpPr>
          <p:spPr>
            <a:xfrm>
              <a:off x="511443" y="1902502"/>
              <a:ext cx="7646607" cy="475429"/>
            </a:xfrm>
            <a:prstGeom prst="rect">
              <a:avLst/>
            </a:prstGeom>
          </p:spPr>
          <p:txBody>
            <a:bodyPr lIns="0" tIns="0" rIns="0" bIns="0" rtlCol="0" anchor="t">
              <a:spAutoFit/>
            </a:bodyPr>
            <a:lstStyle/>
            <a:p>
              <a:pPr marL="0" marR="0" lvl="0" indent="0" algn="l" defTabSz="914400" rtl="0" eaLnBrk="1" fontAlgn="auto" latinLnBrk="0" hangingPunct="1">
                <a:lnSpc>
                  <a:spcPts val="312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grpSp>
      <p:sp>
        <p:nvSpPr>
          <p:cNvPr id="13" name="AutoShape 13"/>
          <p:cNvSpPr/>
          <p:nvPr/>
        </p:nvSpPr>
        <p:spPr>
          <a:xfrm>
            <a:off x="0" y="8808068"/>
            <a:ext cx="18288000" cy="1478932"/>
          </a:xfrm>
          <a:prstGeom prst="rect">
            <a:avLst/>
          </a:prstGeom>
          <a:solidFill>
            <a:srgbClr val="84653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9074" y="3674866"/>
            <a:ext cx="3338121" cy="7746694"/>
          </a:xfrm>
          <a:prstGeom prst="rect">
            <a:avLst/>
          </a:prstGeom>
        </p:spPr>
      </p:pic>
      <p:pic>
        <p:nvPicPr>
          <p:cNvPr id="8" name="Picture 7" descr="A neon colored word on a black background&#10;&#10;Description automatically generated">
            <a:extLst>
              <a:ext uri="{FF2B5EF4-FFF2-40B4-BE49-F238E27FC236}">
                <a16:creationId xmlns:a16="http://schemas.microsoft.com/office/drawing/2014/main" id="{36DA3655-9082-AF1B-DDE1-95B18AFB4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628900"/>
            <a:ext cx="10473836" cy="3560373"/>
          </a:xfrm>
          <a:prstGeom prst="rect">
            <a:avLst/>
          </a:prstGeom>
        </p:spPr>
      </p:pic>
    </p:spTree>
    <p:extLst>
      <p:ext uri="{BB962C8B-B14F-4D97-AF65-F5344CB8AC3E}">
        <p14:creationId xmlns:p14="http://schemas.microsoft.com/office/powerpoint/2010/main" val="2414691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0F3C50D-3839-B70A-E6AA-411C42F2153B}"/>
              </a:ext>
            </a:extLst>
          </p:cNvPr>
          <p:cNvPicPr>
            <a:picLocks noChangeAspect="1"/>
          </p:cNvPicPr>
          <p:nvPr/>
        </p:nvPicPr>
        <p:blipFill>
          <a:blip r:embed="rId2"/>
          <a:stretch>
            <a:fillRect/>
          </a:stretch>
        </p:blipFill>
        <p:spPr>
          <a:xfrm>
            <a:off x="5410200" y="571500"/>
            <a:ext cx="7543800" cy="8250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683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txBody>
          <a:bodyPr/>
          <a:lstStyle/>
          <a:p>
            <a:endParaRPr lang="en-US"/>
          </a:p>
        </p:txBody>
      </p:sp>
      <p:sp>
        <p:nvSpPr>
          <p:cNvPr id="5" name="Rectangle: Rounded Corners 5">
            <a:extLst>
              <a:ext uri="{FF2B5EF4-FFF2-40B4-BE49-F238E27FC236}">
                <a16:creationId xmlns:a16="http://schemas.microsoft.com/office/drawing/2014/main" id="{A8C8ABEE-009B-1489-EF1D-266716FC0195}"/>
              </a:ext>
            </a:extLst>
          </p:cNvPr>
          <p:cNvSpPr/>
          <p:nvPr/>
        </p:nvSpPr>
        <p:spPr>
          <a:xfrm>
            <a:off x="1420704" y="244930"/>
            <a:ext cx="7886583" cy="1616531"/>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7500" b="1" dirty="0">
                <a:solidFill>
                  <a:srgbClr val="C00000"/>
                </a:solidFill>
                <a:latin typeface="Cambria" panose="02040503050406030204" pitchFamily="18" charset="0"/>
                <a:ea typeface="Cambria" panose="02040503050406030204" pitchFamily="18" charset="0"/>
              </a:rPr>
              <a:t>2,48 : 1,6 = ? (kg)</a:t>
            </a:r>
            <a:endParaRPr lang="en-US" sz="7500" b="1" dirty="0">
              <a:solidFill>
                <a:srgbClr val="C0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83197215-F48D-849C-9FA1-8D7430D23011}"/>
              </a:ext>
            </a:extLst>
          </p:cNvPr>
          <p:cNvSpPr/>
          <p:nvPr/>
        </p:nvSpPr>
        <p:spPr>
          <a:xfrm>
            <a:off x="179615" y="2468678"/>
            <a:ext cx="8809259" cy="4802450"/>
          </a:xfrm>
          <a:prstGeom prst="roundRect">
            <a:avLst/>
          </a:prstGeom>
          <a:solidFill>
            <a:schemeClr val="bg1">
              <a:alpha val="9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vi-VN" sz="2700" b="1" dirty="0">
                <a:solidFill>
                  <a:prstClr val="black"/>
                </a:solidFill>
                <a:latin typeface="Cambria" panose="02040503050406030204" pitchFamily="18" charset="0"/>
                <a:ea typeface="Cambria" panose="02040503050406030204" pitchFamily="18" charset="0"/>
              </a:rPr>
              <a:t> </a:t>
            </a:r>
            <a:endParaRPr lang="en-SG" sz="2700" b="1"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5D78FEB3-A1A7-4FB9-7B06-7B5373A3F911}"/>
              </a:ext>
            </a:extLst>
          </p:cNvPr>
          <p:cNvSpPr txBox="1"/>
          <p:nvPr/>
        </p:nvSpPr>
        <p:spPr>
          <a:xfrm>
            <a:off x="179615" y="2564774"/>
            <a:ext cx="9078686" cy="900246"/>
          </a:xfrm>
          <a:prstGeom prst="rect">
            <a:avLst/>
          </a:prstGeom>
          <a:noFill/>
        </p:spPr>
        <p:txBody>
          <a:bodyPr wrap="square" rtlCol="0">
            <a:spAutoFit/>
          </a:bodyPr>
          <a:lstStyle/>
          <a:p>
            <a:pPr defTabSz="1371600"/>
            <a:r>
              <a:rPr lang="vi-VN" sz="5250" b="1" dirty="0">
                <a:solidFill>
                  <a:prstClr val="black"/>
                </a:solidFill>
                <a:latin typeface="Cambria" panose="02040503050406030204" pitchFamily="18" charset="0"/>
                <a:ea typeface="Cambria" panose="02040503050406030204" pitchFamily="18" charset="0"/>
              </a:rPr>
              <a:t>Ta đặt tính rồi tính như sau:</a:t>
            </a:r>
          </a:p>
        </p:txBody>
      </p:sp>
      <p:cxnSp>
        <p:nvCxnSpPr>
          <p:cNvPr id="9" name="Straight Connector 8">
            <a:extLst>
              <a:ext uri="{FF2B5EF4-FFF2-40B4-BE49-F238E27FC236}">
                <a16:creationId xmlns:a16="http://schemas.microsoft.com/office/drawing/2014/main" id="{23D3C401-B2BF-7C19-EA36-77BB99458C4C}"/>
              </a:ext>
            </a:extLst>
          </p:cNvPr>
          <p:cNvCxnSpPr/>
          <p:nvPr/>
        </p:nvCxnSpPr>
        <p:spPr>
          <a:xfrm>
            <a:off x="4441371" y="3552303"/>
            <a:ext cx="0" cy="2484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9B5FD833-0EA4-A009-9024-F604323190AC}"/>
              </a:ext>
            </a:extLst>
          </p:cNvPr>
          <p:cNvCxnSpPr>
            <a:cxnSpLocks/>
          </p:cNvCxnSpPr>
          <p:nvPr/>
        </p:nvCxnSpPr>
        <p:spPr>
          <a:xfrm>
            <a:off x="4441371" y="4582032"/>
            <a:ext cx="2214000"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94B2B094-3CA7-1A96-A518-7F7E075B68E1}"/>
              </a:ext>
            </a:extLst>
          </p:cNvPr>
          <p:cNvSpPr txBox="1"/>
          <p:nvPr/>
        </p:nvSpPr>
        <p:spPr>
          <a:xfrm>
            <a:off x="1779815" y="3520674"/>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2,4 8</a:t>
            </a:r>
            <a:endParaRPr lang="en-SG" sz="6000" b="1" dirty="0">
              <a:solidFill>
                <a:prstClr val="black"/>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4B0B1444-4C39-E822-1649-22AF22C8EE88}"/>
              </a:ext>
            </a:extLst>
          </p:cNvPr>
          <p:cNvSpPr txBox="1"/>
          <p:nvPr/>
        </p:nvSpPr>
        <p:spPr>
          <a:xfrm>
            <a:off x="4816930" y="3511187"/>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1,6</a:t>
            </a:r>
            <a:endParaRPr lang="en-SG" sz="6000" b="1" dirty="0">
              <a:solidFill>
                <a:prstClr val="black"/>
              </a:solidFill>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27F5C3FA-D78D-A3B5-C0A9-B9D0F0D367A7}"/>
              </a:ext>
            </a:extLst>
          </p:cNvPr>
          <p:cNvCxnSpPr>
            <a:cxnSpLocks/>
          </p:cNvCxnSpPr>
          <p:nvPr/>
        </p:nvCxnSpPr>
        <p:spPr>
          <a:xfrm flipV="1">
            <a:off x="5388428" y="4201561"/>
            <a:ext cx="228600" cy="203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233AF1D4-A586-6B9F-2F77-1BA3568D0573}"/>
              </a:ext>
            </a:extLst>
          </p:cNvPr>
          <p:cNvCxnSpPr/>
          <p:nvPr/>
        </p:nvCxnSpPr>
        <p:spPr>
          <a:xfrm flipH="1">
            <a:off x="2375807" y="4270462"/>
            <a:ext cx="114300" cy="203120"/>
          </a:xfrm>
          <a:prstGeom prst="line">
            <a:avLst/>
          </a:prstGeom>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77E33A7F-C97C-1C1E-0D5C-93CBC3142EA4}"/>
              </a:ext>
            </a:extLst>
          </p:cNvPr>
          <p:cNvSpPr txBox="1"/>
          <p:nvPr/>
        </p:nvSpPr>
        <p:spPr>
          <a:xfrm>
            <a:off x="2855953" y="3530162"/>
            <a:ext cx="571499" cy="1015663"/>
          </a:xfrm>
          <a:prstGeom prst="rect">
            <a:avLst/>
          </a:prstGeom>
          <a:noFill/>
        </p:spPr>
        <p:txBody>
          <a:bodyPr wrap="square" rtlCol="0">
            <a:spAutoFit/>
          </a:bodyPr>
          <a:lstStyle/>
          <a:p>
            <a:pPr defTabSz="1371600"/>
            <a:r>
              <a:rPr lang="vi-VN" sz="6000" b="1" dirty="0">
                <a:solidFill>
                  <a:srgbClr val="C00000"/>
                </a:solidFill>
                <a:latin typeface="Cambria" panose="02040503050406030204" pitchFamily="18" charset="0"/>
                <a:ea typeface="Cambria" panose="02040503050406030204" pitchFamily="18" charset="0"/>
              </a:rPr>
              <a:t>,</a:t>
            </a:r>
            <a:endParaRPr lang="en-SG" sz="6000" b="1" dirty="0">
              <a:solidFill>
                <a:srgbClr val="C0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49E59C9-6783-9E3E-E344-8687B918DFAA}"/>
              </a:ext>
            </a:extLst>
          </p:cNvPr>
          <p:cNvSpPr txBox="1"/>
          <p:nvPr/>
        </p:nvSpPr>
        <p:spPr>
          <a:xfrm>
            <a:off x="2380877" y="4498022"/>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8</a:t>
            </a:r>
            <a:endParaRPr lang="en-SG" sz="6000" b="1" dirty="0">
              <a:solidFill>
                <a:prstClr val="black"/>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43FADD1-4C99-5A7F-26CD-1BE52EE37FF6}"/>
              </a:ext>
            </a:extLst>
          </p:cNvPr>
          <p:cNvSpPr txBox="1"/>
          <p:nvPr/>
        </p:nvSpPr>
        <p:spPr>
          <a:xfrm>
            <a:off x="4635767" y="4573016"/>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a:t>
            </a:r>
            <a:endParaRPr lang="en-SG" sz="6000" b="1" dirty="0">
              <a:solidFill>
                <a:prstClr val="black"/>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8EFC3BAD-9EE7-5066-5663-7B3C9E427687}"/>
              </a:ext>
            </a:extLst>
          </p:cNvPr>
          <p:cNvSpPr txBox="1"/>
          <p:nvPr/>
        </p:nvSpPr>
        <p:spPr>
          <a:xfrm>
            <a:off x="3037115" y="3523514"/>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8</a:t>
            </a:r>
            <a:endParaRPr lang="en-SG" sz="6000" b="1" dirty="0">
              <a:solidFill>
                <a:prstClr val="black"/>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9078D5A-F52C-D36D-ACFF-03370D359452}"/>
              </a:ext>
            </a:extLst>
          </p:cNvPr>
          <p:cNvSpPr txBox="1"/>
          <p:nvPr/>
        </p:nvSpPr>
        <p:spPr>
          <a:xfrm>
            <a:off x="5267446" y="4597670"/>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5</a:t>
            </a:r>
            <a:endParaRPr lang="en-SG" sz="6000" b="1" dirty="0">
              <a:solidFill>
                <a:prstClr val="black"/>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3AC25AB-A243-6A14-E4BF-C107EEC350BA}"/>
              </a:ext>
            </a:extLst>
          </p:cNvPr>
          <p:cNvSpPr txBox="1"/>
          <p:nvPr/>
        </p:nvSpPr>
        <p:spPr>
          <a:xfrm>
            <a:off x="3014515" y="5204230"/>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8</a:t>
            </a:r>
            <a:endParaRPr lang="en-SG" sz="6000" b="1" dirty="0">
              <a:solidFill>
                <a:prstClr val="black"/>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78A7CA52-9831-902F-B9C4-D23C1CA6F9BF}"/>
              </a:ext>
            </a:extLst>
          </p:cNvPr>
          <p:cNvSpPr txBox="1"/>
          <p:nvPr/>
        </p:nvSpPr>
        <p:spPr>
          <a:xfrm>
            <a:off x="3561455" y="5204086"/>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6984430-9CF7-762A-B7BE-A0830A055A3F}"/>
              </a:ext>
            </a:extLst>
          </p:cNvPr>
          <p:cNvSpPr txBox="1"/>
          <p:nvPr/>
        </p:nvSpPr>
        <p:spPr>
          <a:xfrm>
            <a:off x="5747657" y="4597526"/>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F25D7D29-ADDD-1C73-E156-A0F7E9539EFB}"/>
              </a:ext>
            </a:extLst>
          </p:cNvPr>
          <p:cNvSpPr txBox="1"/>
          <p:nvPr/>
        </p:nvSpPr>
        <p:spPr>
          <a:xfrm>
            <a:off x="3647182" y="6111298"/>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45" name="Rectangle: Rounded Corners 5">
            <a:extLst>
              <a:ext uri="{FF2B5EF4-FFF2-40B4-BE49-F238E27FC236}">
                <a16:creationId xmlns:a16="http://schemas.microsoft.com/office/drawing/2014/main" id="{D3F19596-6A7A-FBFA-62DC-C7ABBE0C9C09}"/>
              </a:ext>
            </a:extLst>
          </p:cNvPr>
          <p:cNvSpPr/>
          <p:nvPr/>
        </p:nvSpPr>
        <p:spPr>
          <a:xfrm>
            <a:off x="718454" y="8201167"/>
            <a:ext cx="12785279" cy="1731329"/>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SG" sz="8100" b="1" dirty="0" err="1">
                <a:solidFill>
                  <a:srgbClr val="002060"/>
                </a:solidFill>
                <a:latin typeface="Cambria" panose="02040503050406030204" pitchFamily="18" charset="0"/>
                <a:ea typeface="Cambria" panose="02040503050406030204" pitchFamily="18" charset="0"/>
              </a:rPr>
              <a:t>Vậy</a:t>
            </a:r>
            <a:r>
              <a:rPr lang="en-SG" sz="8100" b="1" dirty="0">
                <a:solidFill>
                  <a:srgbClr val="002060"/>
                </a:solidFill>
                <a:latin typeface="Cambria" panose="02040503050406030204" pitchFamily="18" charset="0"/>
                <a:ea typeface="Cambria" panose="02040503050406030204" pitchFamily="18" charset="0"/>
              </a:rPr>
              <a:t>: 2,48 : 1,6 = 1,55 (kg)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2.08333E-6 -2.96296E-6 L -2.08333E-6 0.09352 " pathEditMode="relative" rAng="0" ptsTypes="AA">
                                      <p:cBhvr>
                                        <p:cTn id="52" dur="2000" fill="hold"/>
                                        <p:tgtEl>
                                          <p:spTgt spid="21"/>
                                        </p:tgtEl>
                                        <p:attrNameLst>
                                          <p:attrName>ppt_x</p:attrName>
                                          <p:attrName>ppt_y</p:attrName>
                                        </p:attrNameLst>
                                      </p:cBhvr>
                                      <p:rCtr x="0" y="4676"/>
                                    </p:animMotion>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arn(inVertical)">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arn(inVertic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circle(in)">
                                      <p:cBhvr>
                                        <p:cTn id="82"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1" grpId="0"/>
      <p:bldP spid="12" grpId="0"/>
      <p:bldP spid="16" grpId="0"/>
      <p:bldP spid="19" grpId="0"/>
      <p:bldP spid="20" grpId="0"/>
      <p:bldP spid="21" grpId="0"/>
      <p:bldP spid="21" grpId="1"/>
      <p:bldP spid="22" grpId="0"/>
      <p:bldP spid="24" grpId="0"/>
      <p:bldP spid="32" grpId="0"/>
      <p:bldP spid="41" grpId="0"/>
      <p:bldP spid="44" grpId="0"/>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Rounded Corners 5">
            <a:extLst>
              <a:ext uri="{FF2B5EF4-FFF2-40B4-BE49-F238E27FC236}">
                <a16:creationId xmlns:a16="http://schemas.microsoft.com/office/drawing/2014/main" id="{E65D4B90-F568-3D1E-9939-AB11CB5D5780}"/>
              </a:ext>
            </a:extLst>
          </p:cNvPr>
          <p:cNvSpPr/>
          <p:nvPr/>
        </p:nvSpPr>
        <p:spPr>
          <a:xfrm>
            <a:off x="1420705" y="244931"/>
            <a:ext cx="6057782" cy="1523655"/>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r>
              <a:rPr lang="vi-VN" sz="7500" b="1" dirty="0">
                <a:solidFill>
                  <a:srgbClr val="C00000"/>
                </a:solidFill>
                <a:latin typeface="Cambria" panose="02040503050406030204" pitchFamily="18" charset="0"/>
                <a:ea typeface="Cambria" panose="02040503050406030204" pitchFamily="18" charset="0"/>
              </a:rPr>
              <a:t>5,4 : 0,25 = ?</a:t>
            </a:r>
            <a:endParaRPr lang="en-US" sz="7500" b="1" dirty="0">
              <a:solidFill>
                <a:srgbClr val="C00000"/>
              </a:solidFill>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1D12D8EE-D2E0-08CA-DBDA-E549670C79D3}"/>
              </a:ext>
            </a:extLst>
          </p:cNvPr>
          <p:cNvSpPr/>
          <p:nvPr/>
        </p:nvSpPr>
        <p:spPr>
          <a:xfrm>
            <a:off x="179615" y="2468678"/>
            <a:ext cx="8809259" cy="4802450"/>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vi-VN" sz="2700" b="1" dirty="0">
                <a:solidFill>
                  <a:prstClr val="black"/>
                </a:solidFill>
                <a:latin typeface="Cambria" panose="02040503050406030204" pitchFamily="18" charset="0"/>
                <a:ea typeface="Cambria" panose="02040503050406030204" pitchFamily="18" charset="0"/>
              </a:rPr>
              <a:t> </a:t>
            </a:r>
            <a:endParaRPr lang="en-SG" sz="2700" b="1" dirty="0">
              <a:solidFill>
                <a:prstClr val="black"/>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46D6504D-A1BE-D004-CDA2-51657EAFEA26}"/>
              </a:ext>
            </a:extLst>
          </p:cNvPr>
          <p:cNvSpPr txBox="1"/>
          <p:nvPr/>
        </p:nvSpPr>
        <p:spPr>
          <a:xfrm>
            <a:off x="179615" y="2564774"/>
            <a:ext cx="9078686" cy="900246"/>
          </a:xfrm>
          <a:prstGeom prst="rect">
            <a:avLst/>
          </a:prstGeom>
          <a:noFill/>
        </p:spPr>
        <p:txBody>
          <a:bodyPr wrap="square" rtlCol="0">
            <a:spAutoFit/>
          </a:bodyPr>
          <a:lstStyle/>
          <a:p>
            <a:pPr defTabSz="1371600">
              <a:defRPr/>
            </a:pPr>
            <a:r>
              <a:rPr lang="vi-VN" sz="5250" b="1" dirty="0">
                <a:solidFill>
                  <a:prstClr val="black"/>
                </a:solidFill>
                <a:latin typeface="Cambria" panose="02040503050406030204" pitchFamily="18" charset="0"/>
                <a:ea typeface="Cambria" panose="02040503050406030204" pitchFamily="18" charset="0"/>
              </a:rPr>
              <a:t>Ta đặt tính rồi tính như sau:</a:t>
            </a:r>
          </a:p>
        </p:txBody>
      </p:sp>
      <p:cxnSp>
        <p:nvCxnSpPr>
          <p:cNvPr id="44" name="Straight Connector 43">
            <a:extLst>
              <a:ext uri="{FF2B5EF4-FFF2-40B4-BE49-F238E27FC236}">
                <a16:creationId xmlns:a16="http://schemas.microsoft.com/office/drawing/2014/main" id="{BEA39137-656C-8A4F-E9F6-4384C446180D}"/>
              </a:ext>
            </a:extLst>
          </p:cNvPr>
          <p:cNvCxnSpPr/>
          <p:nvPr/>
        </p:nvCxnSpPr>
        <p:spPr>
          <a:xfrm>
            <a:off x="4441371" y="3552303"/>
            <a:ext cx="0" cy="248400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8B37CC7B-5500-6AFF-28F0-252504F7AAD4}"/>
              </a:ext>
            </a:extLst>
          </p:cNvPr>
          <p:cNvCxnSpPr>
            <a:cxnSpLocks/>
          </p:cNvCxnSpPr>
          <p:nvPr/>
        </p:nvCxnSpPr>
        <p:spPr>
          <a:xfrm>
            <a:off x="4441371" y="4582032"/>
            <a:ext cx="2214000" cy="0"/>
          </a:xfrm>
          <a:prstGeom prst="line">
            <a:avLst/>
          </a:prstGeom>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id="{3CA3C161-32B8-06BB-A769-E7D3D4FD434E}"/>
              </a:ext>
            </a:extLst>
          </p:cNvPr>
          <p:cNvSpPr txBox="1"/>
          <p:nvPr/>
        </p:nvSpPr>
        <p:spPr>
          <a:xfrm>
            <a:off x="1779815" y="3520675"/>
            <a:ext cx="2661557"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5,4 </a:t>
            </a:r>
            <a:endParaRPr lang="en-SG" sz="6000" b="1" dirty="0">
              <a:solidFill>
                <a:prstClr val="black"/>
              </a:solidFill>
              <a:latin typeface="Cambria" panose="02040503050406030204" pitchFamily="18" charset="0"/>
              <a:ea typeface="Cambria" panose="02040503050406030204" pitchFamily="18" charset="0"/>
            </a:endParaRPr>
          </a:p>
        </p:txBody>
      </p:sp>
      <p:sp>
        <p:nvSpPr>
          <p:cNvPr id="47" name="TextBox 46">
            <a:extLst>
              <a:ext uri="{FF2B5EF4-FFF2-40B4-BE49-F238E27FC236}">
                <a16:creationId xmlns:a16="http://schemas.microsoft.com/office/drawing/2014/main" id="{DF0E992F-E1EF-AA4B-B225-53A7778D80E9}"/>
              </a:ext>
            </a:extLst>
          </p:cNvPr>
          <p:cNvSpPr txBox="1"/>
          <p:nvPr/>
        </p:nvSpPr>
        <p:spPr>
          <a:xfrm>
            <a:off x="4816930" y="3511187"/>
            <a:ext cx="2661557"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0,25</a:t>
            </a:r>
            <a:endParaRPr lang="en-SG" sz="6000" b="1" dirty="0">
              <a:solidFill>
                <a:prstClr val="black"/>
              </a:solidFill>
              <a:latin typeface="Cambria" panose="02040503050406030204" pitchFamily="18" charset="0"/>
              <a:ea typeface="Cambria" panose="02040503050406030204" pitchFamily="18" charset="0"/>
            </a:endParaRPr>
          </a:p>
        </p:txBody>
      </p:sp>
      <p:cxnSp>
        <p:nvCxnSpPr>
          <p:cNvPr id="49" name="Straight Connector 48">
            <a:extLst>
              <a:ext uri="{FF2B5EF4-FFF2-40B4-BE49-F238E27FC236}">
                <a16:creationId xmlns:a16="http://schemas.microsoft.com/office/drawing/2014/main" id="{69CE5738-E553-4B7C-5E90-0CD617C702AE}"/>
              </a:ext>
            </a:extLst>
          </p:cNvPr>
          <p:cNvCxnSpPr>
            <a:cxnSpLocks/>
          </p:cNvCxnSpPr>
          <p:nvPr/>
        </p:nvCxnSpPr>
        <p:spPr>
          <a:xfrm flipV="1">
            <a:off x="5388428" y="4201561"/>
            <a:ext cx="228600" cy="203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a:extLst>
              <a:ext uri="{FF2B5EF4-FFF2-40B4-BE49-F238E27FC236}">
                <a16:creationId xmlns:a16="http://schemas.microsoft.com/office/drawing/2014/main" id="{03661DF5-0066-FFDE-8C6A-F23B1A19BAB4}"/>
              </a:ext>
            </a:extLst>
          </p:cNvPr>
          <p:cNvCxnSpPr/>
          <p:nvPr/>
        </p:nvCxnSpPr>
        <p:spPr>
          <a:xfrm flipH="1">
            <a:off x="2375807" y="4270462"/>
            <a:ext cx="114300" cy="203120"/>
          </a:xfrm>
          <a:prstGeom prst="line">
            <a:avLst/>
          </a:prstGeom>
        </p:spPr>
        <p:style>
          <a:lnRef idx="3">
            <a:schemeClr val="accent2"/>
          </a:lnRef>
          <a:fillRef idx="0">
            <a:schemeClr val="accent2"/>
          </a:fillRef>
          <a:effectRef idx="2">
            <a:schemeClr val="accent2"/>
          </a:effectRef>
          <a:fontRef idx="minor">
            <a:schemeClr val="tx1"/>
          </a:fontRef>
        </p:style>
      </p:cxnSp>
      <p:sp>
        <p:nvSpPr>
          <p:cNvPr id="51" name="TextBox 50">
            <a:extLst>
              <a:ext uri="{FF2B5EF4-FFF2-40B4-BE49-F238E27FC236}">
                <a16:creationId xmlns:a16="http://schemas.microsoft.com/office/drawing/2014/main" id="{3BD0A2D2-4579-2E5B-937A-35F16EDAD5CF}"/>
              </a:ext>
            </a:extLst>
          </p:cNvPr>
          <p:cNvSpPr txBox="1"/>
          <p:nvPr/>
        </p:nvSpPr>
        <p:spPr>
          <a:xfrm>
            <a:off x="2380877" y="4498022"/>
            <a:ext cx="2661557"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4</a:t>
            </a:r>
            <a:endParaRPr lang="en-SG" sz="6000" b="1" dirty="0">
              <a:solidFill>
                <a:prstClr val="black"/>
              </a:solidFill>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2E1D1D63-01A9-AF13-4B61-51EFF08A1DC0}"/>
              </a:ext>
            </a:extLst>
          </p:cNvPr>
          <p:cNvSpPr txBox="1"/>
          <p:nvPr/>
        </p:nvSpPr>
        <p:spPr>
          <a:xfrm>
            <a:off x="4731941" y="4635890"/>
            <a:ext cx="2661557"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2</a:t>
            </a:r>
            <a:endParaRPr lang="en-SG" sz="6000" b="1" dirty="0">
              <a:solidFill>
                <a:prstClr val="black"/>
              </a:solidFill>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E5C378CB-49C8-C0E8-975C-1D0056320423}"/>
              </a:ext>
            </a:extLst>
          </p:cNvPr>
          <p:cNvSpPr txBox="1"/>
          <p:nvPr/>
        </p:nvSpPr>
        <p:spPr>
          <a:xfrm>
            <a:off x="2886815" y="3541679"/>
            <a:ext cx="2661557"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id="{40DCF002-80F6-BF77-58DC-BA6AA79FCDCD}"/>
              </a:ext>
            </a:extLst>
          </p:cNvPr>
          <p:cNvSpPr txBox="1"/>
          <p:nvPr/>
        </p:nvSpPr>
        <p:spPr>
          <a:xfrm>
            <a:off x="6302828" y="4597880"/>
            <a:ext cx="2661557" cy="1015663"/>
          </a:xfrm>
          <a:prstGeom prst="rect">
            <a:avLst/>
          </a:prstGeom>
          <a:noFill/>
        </p:spPr>
        <p:txBody>
          <a:bodyPr wrap="square" rtlCol="0">
            <a:spAutoFit/>
          </a:bodyPr>
          <a:lstStyle/>
          <a:p>
            <a:pPr defTabSz="1371600">
              <a:defRPr/>
            </a:pPr>
            <a:endParaRPr lang="en-SG" sz="6000" b="1" dirty="0">
              <a:solidFill>
                <a:prstClr val="black"/>
              </a:solidFill>
              <a:latin typeface="Cambria" panose="02040503050406030204" pitchFamily="18" charset="0"/>
              <a:ea typeface="Cambria" panose="02040503050406030204" pitchFamily="18" charset="0"/>
            </a:endParaRPr>
          </a:p>
        </p:txBody>
      </p:sp>
      <p:sp>
        <p:nvSpPr>
          <p:cNvPr id="55" name="TextBox 54">
            <a:extLst>
              <a:ext uri="{FF2B5EF4-FFF2-40B4-BE49-F238E27FC236}">
                <a16:creationId xmlns:a16="http://schemas.microsoft.com/office/drawing/2014/main" id="{8D446A86-24F1-E7C5-C948-CE91AE6B2A0D}"/>
              </a:ext>
            </a:extLst>
          </p:cNvPr>
          <p:cNvSpPr txBox="1"/>
          <p:nvPr/>
        </p:nvSpPr>
        <p:spPr>
          <a:xfrm>
            <a:off x="5690194" y="4571041"/>
            <a:ext cx="2661557"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a:t>
            </a:r>
            <a:endParaRPr lang="en-SG" sz="6000" b="1" dirty="0">
              <a:solidFill>
                <a:prstClr val="black"/>
              </a:solidFill>
              <a:latin typeface="Cambria" panose="02040503050406030204" pitchFamily="18" charset="0"/>
              <a:ea typeface="Cambria" panose="02040503050406030204" pitchFamily="18" charset="0"/>
            </a:endParaRPr>
          </a:p>
        </p:txBody>
      </p:sp>
      <p:sp>
        <p:nvSpPr>
          <p:cNvPr id="56" name="TextBox 55">
            <a:extLst>
              <a:ext uri="{FF2B5EF4-FFF2-40B4-BE49-F238E27FC236}">
                <a16:creationId xmlns:a16="http://schemas.microsoft.com/office/drawing/2014/main" id="{494EF703-5D53-491E-9D31-42C9E96A83A0}"/>
              </a:ext>
            </a:extLst>
          </p:cNvPr>
          <p:cNvSpPr txBox="1"/>
          <p:nvPr/>
        </p:nvSpPr>
        <p:spPr>
          <a:xfrm>
            <a:off x="2513176" y="5386414"/>
            <a:ext cx="2661557"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15</a:t>
            </a:r>
            <a:endParaRPr lang="en-SG" sz="6000" b="1" dirty="0">
              <a:solidFill>
                <a:prstClr val="black"/>
              </a:solidFill>
              <a:latin typeface="Cambria" panose="02040503050406030204" pitchFamily="18" charset="0"/>
              <a:ea typeface="Cambria" panose="02040503050406030204" pitchFamily="18" charset="0"/>
            </a:endParaRPr>
          </a:p>
        </p:txBody>
      </p:sp>
      <p:sp>
        <p:nvSpPr>
          <p:cNvPr id="57" name="Rectangle: Rounded Corners 5">
            <a:extLst>
              <a:ext uri="{FF2B5EF4-FFF2-40B4-BE49-F238E27FC236}">
                <a16:creationId xmlns:a16="http://schemas.microsoft.com/office/drawing/2014/main" id="{B5462EBA-5C87-F7CC-EF50-3673952FCD94}"/>
              </a:ext>
            </a:extLst>
          </p:cNvPr>
          <p:cNvSpPr/>
          <p:nvPr/>
        </p:nvSpPr>
        <p:spPr>
          <a:xfrm>
            <a:off x="774056" y="8407616"/>
            <a:ext cx="10384976" cy="1288026"/>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8100" b="1" dirty="0">
                <a:solidFill>
                  <a:srgbClr val="002060"/>
                </a:solidFill>
                <a:latin typeface="Cambria" panose="02040503050406030204" pitchFamily="18" charset="0"/>
                <a:ea typeface="Cambria" panose="02040503050406030204" pitchFamily="18" charset="0"/>
              </a:rPr>
              <a:t>Vậy: 5,4: 0,25 = 21,6</a:t>
            </a:r>
          </a:p>
        </p:txBody>
      </p:sp>
      <p:sp>
        <p:nvSpPr>
          <p:cNvPr id="58" name="TextBox 57">
            <a:extLst>
              <a:ext uri="{FF2B5EF4-FFF2-40B4-BE49-F238E27FC236}">
                <a16:creationId xmlns:a16="http://schemas.microsoft.com/office/drawing/2014/main" id="{7FE2B402-4007-9DA4-B770-0AC27F6A6BD6}"/>
              </a:ext>
            </a:extLst>
          </p:cNvPr>
          <p:cNvSpPr txBox="1"/>
          <p:nvPr/>
        </p:nvSpPr>
        <p:spPr>
          <a:xfrm>
            <a:off x="2934378" y="4508095"/>
            <a:ext cx="1312599"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EE864E3E-C769-A566-8AC5-39A048541C39}"/>
              </a:ext>
            </a:extLst>
          </p:cNvPr>
          <p:cNvSpPr txBox="1"/>
          <p:nvPr/>
        </p:nvSpPr>
        <p:spPr>
          <a:xfrm>
            <a:off x="3411001" y="5373149"/>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64FA0DCB-2691-51C6-4E79-9270503A0067}"/>
              </a:ext>
            </a:extLst>
          </p:cNvPr>
          <p:cNvSpPr txBox="1"/>
          <p:nvPr/>
        </p:nvSpPr>
        <p:spPr>
          <a:xfrm>
            <a:off x="3376673" y="6222563"/>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AAF02AD7-67B7-C17A-8FAC-CA5C33F48A47}"/>
              </a:ext>
            </a:extLst>
          </p:cNvPr>
          <p:cNvSpPr txBox="1"/>
          <p:nvPr/>
        </p:nvSpPr>
        <p:spPr>
          <a:xfrm>
            <a:off x="5174604" y="4638041"/>
            <a:ext cx="612762" cy="1015663"/>
          </a:xfrm>
          <a:prstGeom prst="rect">
            <a:avLst/>
          </a:prstGeom>
          <a:noFill/>
        </p:spPr>
        <p:txBody>
          <a:bodyPr wrap="square" rtlCol="0">
            <a:spAutoFit/>
          </a:bodyPr>
          <a:lstStyle/>
          <a:p>
            <a:pPr defTabSz="1371600">
              <a:defRPr/>
            </a:pPr>
            <a:r>
              <a:rPr lang="vi-VN" sz="6000" b="1" dirty="0">
                <a:solidFill>
                  <a:prstClr val="black"/>
                </a:solidFill>
                <a:latin typeface="Cambria" panose="02040503050406030204" pitchFamily="18" charset="0"/>
                <a:ea typeface="Cambria" panose="02040503050406030204" pitchFamily="18" charset="0"/>
              </a:rPr>
              <a:t>1</a:t>
            </a:r>
            <a:endParaRPr lang="en-SG" sz="6000" b="1" dirty="0">
              <a:solidFill>
                <a:prstClr val="black"/>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BBE0A90F-84CD-9D1C-D8D6-72AD6E55FA60}"/>
              </a:ext>
            </a:extLst>
          </p:cNvPr>
          <p:cNvSpPr txBox="1"/>
          <p:nvPr/>
        </p:nvSpPr>
        <p:spPr>
          <a:xfrm>
            <a:off x="5925841" y="4635890"/>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6</a:t>
            </a:r>
            <a:endParaRPr lang="en-SG" sz="60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9847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arn(inVertical)">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arn(inVertical)">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arn(inVertic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barn(inVertical)">
                                      <p:cBhvr>
                                        <p:cTn id="49" dur="500"/>
                                        <p:tgtEl>
                                          <p:spTgt spid="5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500"/>
                                        <p:tgtEl>
                                          <p:spTgt spid="6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barn(inVertical)">
                                      <p:cBhvr>
                                        <p:cTn id="69" dur="500"/>
                                        <p:tgtEl>
                                          <p:spTgt spid="5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barn(inVertical)">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barn(inVertical)">
                                      <p:cBhvr>
                                        <p:cTn id="79" dur="500"/>
                                        <p:tgtEl>
                                          <p:spTgt spid="6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down)">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P spid="46" grpId="0"/>
      <p:bldP spid="47" grpId="0"/>
      <p:bldP spid="51" grpId="0"/>
      <p:bldP spid="52" grpId="0"/>
      <p:bldP spid="53" grpId="0"/>
      <p:bldP spid="55" grpId="0"/>
      <p:bldP spid="56" grpId="0"/>
      <p:bldP spid="57" grpId="0" animBg="1"/>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2" name="Group 2"/>
          <p:cNvGrpSpPr/>
          <p:nvPr/>
        </p:nvGrpSpPr>
        <p:grpSpPr>
          <a:xfrm>
            <a:off x="5105400" y="2019300"/>
            <a:ext cx="10744200" cy="4495800"/>
            <a:chOff x="0" y="0"/>
            <a:chExt cx="8543362" cy="5110089"/>
          </a:xfrm>
        </p:grpSpPr>
        <p:grpSp>
          <p:nvGrpSpPr>
            <p:cNvPr id="3" name="Group 3"/>
            <p:cNvGrpSpPr/>
            <p:nvPr/>
          </p:nvGrpSpPr>
          <p:grpSpPr>
            <a:xfrm>
              <a:off x="0" y="0"/>
              <a:ext cx="8543362" cy="5110089"/>
              <a:chOff x="0" y="0"/>
              <a:chExt cx="2167483" cy="1296448"/>
            </a:xfrm>
          </p:grpSpPr>
          <p:sp>
            <p:nvSpPr>
              <p:cNvPr id="4" name="Freeform 4"/>
              <p:cNvSpPr/>
              <p:nvPr/>
            </p:nvSpPr>
            <p:spPr>
              <a:xfrm>
                <a:off x="0" y="0"/>
                <a:ext cx="2167483" cy="1296448"/>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solidFill>
                <a:srgbClr val="FFBAB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839261" y="1327258"/>
              <a:ext cx="1337132" cy="812959"/>
            </a:xfrm>
            <a:prstGeom prst="rect">
              <a:avLst/>
            </a:prstGeom>
          </p:spPr>
          <p:txBody>
            <a:bodyPr wrap="square" lIns="0" tIns="0" rIns="0" bIns="0" rtlCol="0" anchor="t">
              <a:spAutoFit/>
            </a:bodyPr>
            <a:lstStyle/>
            <a:p>
              <a:pPr marL="0" marR="0" lvl="0" indent="0" algn="l" defTabSz="914400" rtl="0" eaLnBrk="1" fontAlgn="auto" latinLnBrk="0" hangingPunct="1">
                <a:lnSpc>
                  <a:spcPts val="468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6"/>
            <p:cNvSpPr txBox="1"/>
            <p:nvPr/>
          </p:nvSpPr>
          <p:spPr>
            <a:xfrm>
              <a:off x="511443" y="1902502"/>
              <a:ext cx="7646607" cy="475429"/>
            </a:xfrm>
            <a:prstGeom prst="rect">
              <a:avLst/>
            </a:prstGeom>
          </p:spPr>
          <p:txBody>
            <a:bodyPr lIns="0" tIns="0" rIns="0" bIns="0" rtlCol="0" anchor="t">
              <a:spAutoFit/>
            </a:bodyPr>
            <a:lstStyle/>
            <a:p>
              <a:pPr marL="0" marR="0" lvl="0" indent="0" algn="l" defTabSz="914400" rtl="0" eaLnBrk="1" fontAlgn="auto" latinLnBrk="0" hangingPunct="1">
                <a:lnSpc>
                  <a:spcPts val="312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grpSp>
      <p:sp>
        <p:nvSpPr>
          <p:cNvPr id="13" name="AutoShape 13"/>
          <p:cNvSpPr/>
          <p:nvPr/>
        </p:nvSpPr>
        <p:spPr>
          <a:xfrm>
            <a:off x="0" y="8808068"/>
            <a:ext cx="18288000" cy="1478932"/>
          </a:xfrm>
          <a:prstGeom prst="rect">
            <a:avLst/>
          </a:prstGeom>
          <a:solidFill>
            <a:srgbClr val="84653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9074" y="3674866"/>
            <a:ext cx="3338121" cy="7746694"/>
          </a:xfrm>
          <a:prstGeom prst="rect">
            <a:avLst/>
          </a:prstGeom>
        </p:spPr>
      </p:pic>
      <p:pic>
        <p:nvPicPr>
          <p:cNvPr id="9" name="Picture 8" descr="A yellow and blue letters&#10;&#10;Description automatically generated">
            <a:extLst>
              <a:ext uri="{FF2B5EF4-FFF2-40B4-BE49-F238E27FC236}">
                <a16:creationId xmlns:a16="http://schemas.microsoft.com/office/drawing/2014/main" id="{5A42CAE3-5483-AA38-CC3D-0E3B087C7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857500"/>
            <a:ext cx="9753600" cy="3400425"/>
          </a:xfrm>
          <a:prstGeom prst="rect">
            <a:avLst/>
          </a:prstGeom>
        </p:spPr>
      </p:pic>
    </p:spTree>
    <p:extLst>
      <p:ext uri="{BB962C8B-B14F-4D97-AF65-F5344CB8AC3E}">
        <p14:creationId xmlns:p14="http://schemas.microsoft.com/office/powerpoint/2010/main" val="2403469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5" b="43837"/>
          <a:stretch>
            <a:fillRect/>
          </a:stretch>
        </p:blipFill>
        <p:spPr>
          <a:xfrm>
            <a:off x="0" y="0"/>
            <a:ext cx="18288000" cy="10287000"/>
          </a:xfrm>
          <a:prstGeom prst="rect">
            <a:avLst/>
          </a:prstGeom>
        </p:spPr>
      </p:pic>
      <p:sp>
        <p:nvSpPr>
          <p:cNvPr id="7" name="Oval 6">
            <a:extLst>
              <a:ext uri="{FF2B5EF4-FFF2-40B4-BE49-F238E27FC236}">
                <a16:creationId xmlns:a16="http://schemas.microsoft.com/office/drawing/2014/main" id="{E45B9C77-7CFD-D845-726F-20D14B902A00}"/>
              </a:ext>
            </a:extLst>
          </p:cNvPr>
          <p:cNvSpPr/>
          <p:nvPr/>
        </p:nvSpPr>
        <p:spPr>
          <a:xfrm>
            <a:off x="859536" y="539496"/>
            <a:ext cx="914400" cy="914400"/>
          </a:xfrm>
          <a:prstGeom prst="ellipse">
            <a:avLst/>
          </a:prstGeom>
          <a:solidFill>
            <a:schemeClr val="accent1">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SVN-Nexa Rush Script" panose="020B0606040200020203" pitchFamily="34" charset="0"/>
              </a:rPr>
              <a:t>1</a:t>
            </a:r>
            <a:endParaRPr lang="vi-VN" sz="6600" dirty="0"/>
          </a:p>
        </p:txBody>
      </p:sp>
      <p:sp>
        <p:nvSpPr>
          <p:cNvPr id="8" name="TextBox 7">
            <a:extLst>
              <a:ext uri="{FF2B5EF4-FFF2-40B4-BE49-F238E27FC236}">
                <a16:creationId xmlns:a16="http://schemas.microsoft.com/office/drawing/2014/main" id="{21EC1212-A43A-906F-6A3D-F4B269F44B14}"/>
              </a:ext>
            </a:extLst>
          </p:cNvPr>
          <p:cNvSpPr txBox="1"/>
          <p:nvPr/>
        </p:nvSpPr>
        <p:spPr>
          <a:xfrm>
            <a:off x="1981200" y="571500"/>
            <a:ext cx="6094476" cy="923330"/>
          </a:xfrm>
          <a:prstGeom prst="rect">
            <a:avLst/>
          </a:prstGeom>
          <a:noFill/>
        </p:spPr>
        <p:txBody>
          <a:bodyPr wrap="square">
            <a:spAutoFit/>
          </a:bodyPr>
          <a:lstStyle/>
          <a:p>
            <a:r>
              <a:rPr lang="vi-VN" sz="5400" b="1" dirty="0">
                <a:solidFill>
                  <a:srgbClr val="C00000"/>
                </a:solidFill>
              </a:rPr>
              <a:t>Đặt tính rồi tính</a:t>
            </a:r>
          </a:p>
        </p:txBody>
      </p:sp>
      <p:sp>
        <p:nvSpPr>
          <p:cNvPr id="10" name="Rectangle: Rounded Corners 9">
            <a:extLst>
              <a:ext uri="{FF2B5EF4-FFF2-40B4-BE49-F238E27FC236}">
                <a16:creationId xmlns:a16="http://schemas.microsoft.com/office/drawing/2014/main" id="{5036D33E-3A65-D0F6-9008-86759666D785}"/>
              </a:ext>
            </a:extLst>
          </p:cNvPr>
          <p:cNvSpPr/>
          <p:nvPr/>
        </p:nvSpPr>
        <p:spPr>
          <a:xfrm>
            <a:off x="802640" y="1788160"/>
            <a:ext cx="2854960" cy="8407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libri" panose="020F0502020204030204" pitchFamily="34" charset="0"/>
                <a:cs typeface="Calibri" panose="020F0502020204030204" pitchFamily="34" charset="0"/>
              </a:rPr>
              <a:t>48,3 : 3,5</a:t>
            </a:r>
          </a:p>
        </p:txBody>
      </p:sp>
      <p:sp>
        <p:nvSpPr>
          <p:cNvPr id="11" name="Rectangle: Rounded Corners 10">
            <a:extLst>
              <a:ext uri="{FF2B5EF4-FFF2-40B4-BE49-F238E27FC236}">
                <a16:creationId xmlns:a16="http://schemas.microsoft.com/office/drawing/2014/main" id="{62823F87-A115-8A1B-F343-AB3925D741A8}"/>
              </a:ext>
            </a:extLst>
          </p:cNvPr>
          <p:cNvSpPr/>
          <p:nvPr/>
        </p:nvSpPr>
        <p:spPr>
          <a:xfrm>
            <a:off x="6934200" y="1790700"/>
            <a:ext cx="3429000" cy="91440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libri" panose="020F0502020204030204" pitchFamily="34" charset="0"/>
                <a:cs typeface="Calibri" panose="020F0502020204030204" pitchFamily="34" charset="0"/>
              </a:rPr>
              <a:t>144,55 : 3,5</a:t>
            </a:r>
          </a:p>
        </p:txBody>
      </p:sp>
      <p:sp>
        <p:nvSpPr>
          <p:cNvPr id="12" name="Rectangle: Rounded Corners 11">
            <a:extLst>
              <a:ext uri="{FF2B5EF4-FFF2-40B4-BE49-F238E27FC236}">
                <a16:creationId xmlns:a16="http://schemas.microsoft.com/office/drawing/2014/main" id="{71E9C8A2-4625-AFB3-3BBB-155D213370F5}"/>
              </a:ext>
            </a:extLst>
          </p:cNvPr>
          <p:cNvSpPr/>
          <p:nvPr/>
        </p:nvSpPr>
        <p:spPr>
          <a:xfrm>
            <a:off x="12801600" y="1790700"/>
            <a:ext cx="3357880" cy="87122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libri" panose="020F0502020204030204" pitchFamily="34" charset="0"/>
                <a:cs typeface="Calibri" panose="020F0502020204030204" pitchFamily="34" charset="0"/>
              </a:rPr>
              <a:t>3 : 0,25</a:t>
            </a:r>
          </a:p>
        </p:txBody>
      </p:sp>
      <p:sp>
        <p:nvSpPr>
          <p:cNvPr id="3" name="Rectangle: Rounded Corners 2">
            <a:extLst>
              <a:ext uri="{FF2B5EF4-FFF2-40B4-BE49-F238E27FC236}">
                <a16:creationId xmlns:a16="http://schemas.microsoft.com/office/drawing/2014/main" id="{41AF798F-6455-2216-AABB-32D07F2EFB49}"/>
              </a:ext>
            </a:extLst>
          </p:cNvPr>
          <p:cNvSpPr/>
          <p:nvPr/>
        </p:nvSpPr>
        <p:spPr>
          <a:xfrm>
            <a:off x="107895" y="3543300"/>
            <a:ext cx="5814294" cy="5122070"/>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vi-VN" sz="2700" b="1" dirty="0">
                <a:solidFill>
                  <a:prstClr val="black"/>
                </a:solidFill>
                <a:latin typeface="Cambria" panose="02040503050406030204" pitchFamily="18" charset="0"/>
                <a:ea typeface="Cambria" panose="02040503050406030204" pitchFamily="18" charset="0"/>
              </a:rPr>
              <a:t> </a:t>
            </a:r>
            <a:endParaRPr lang="en-SG" sz="2700" b="1" dirty="0">
              <a:solidFill>
                <a:prstClr val="black"/>
              </a:solidFill>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53AAE974-12F1-A419-E3D4-D81B355F028C}"/>
              </a:ext>
            </a:extLst>
          </p:cNvPr>
          <p:cNvCxnSpPr/>
          <p:nvPr/>
        </p:nvCxnSpPr>
        <p:spPr>
          <a:xfrm>
            <a:off x="3334813" y="3997140"/>
            <a:ext cx="0" cy="248400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BA5D56DD-186B-D1E3-87D1-C1F9DCC0D7E0}"/>
              </a:ext>
            </a:extLst>
          </p:cNvPr>
          <p:cNvCxnSpPr>
            <a:cxnSpLocks/>
          </p:cNvCxnSpPr>
          <p:nvPr/>
        </p:nvCxnSpPr>
        <p:spPr>
          <a:xfrm>
            <a:off x="3334813" y="5026869"/>
            <a:ext cx="2214000" cy="0"/>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389A6AFD-9DA2-7C4D-B5C0-040D2742CE86}"/>
              </a:ext>
            </a:extLst>
          </p:cNvPr>
          <p:cNvSpPr txBox="1"/>
          <p:nvPr/>
        </p:nvSpPr>
        <p:spPr>
          <a:xfrm>
            <a:off x="673257" y="3965511"/>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48, 3</a:t>
            </a:r>
            <a:endParaRPr lang="en-SG" sz="6000" b="1" dirty="0">
              <a:solidFill>
                <a:prstClr val="black"/>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92E9534-9E19-728A-DE35-23422F849C3E}"/>
              </a:ext>
            </a:extLst>
          </p:cNvPr>
          <p:cNvSpPr txBox="1"/>
          <p:nvPr/>
        </p:nvSpPr>
        <p:spPr>
          <a:xfrm>
            <a:off x="3710372" y="3956024"/>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3,5</a:t>
            </a:r>
            <a:endParaRPr lang="en-SG" sz="6000" b="1" dirty="0">
              <a:solidFill>
                <a:prstClr val="black"/>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0D3457E2-68CC-F9DC-01CF-9A82F41D3860}"/>
              </a:ext>
            </a:extLst>
          </p:cNvPr>
          <p:cNvCxnSpPr>
            <a:cxnSpLocks/>
          </p:cNvCxnSpPr>
          <p:nvPr/>
        </p:nvCxnSpPr>
        <p:spPr>
          <a:xfrm flipV="1">
            <a:off x="4281870" y="4646397"/>
            <a:ext cx="228600" cy="203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DD1C00C3-AF17-A23D-B208-10ADA63DD20A}"/>
              </a:ext>
            </a:extLst>
          </p:cNvPr>
          <p:cNvCxnSpPr>
            <a:cxnSpLocks/>
          </p:cNvCxnSpPr>
          <p:nvPr/>
        </p:nvCxnSpPr>
        <p:spPr>
          <a:xfrm flipH="1">
            <a:off x="1701952" y="4759342"/>
            <a:ext cx="184695" cy="31629"/>
          </a:xfrm>
          <a:prstGeom prst="line">
            <a:avLst/>
          </a:prstGeom>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E16E943E-2045-1F87-E03B-26A495DE7BB1}"/>
              </a:ext>
            </a:extLst>
          </p:cNvPr>
          <p:cNvSpPr txBox="1"/>
          <p:nvPr/>
        </p:nvSpPr>
        <p:spPr>
          <a:xfrm>
            <a:off x="762068" y="4989912"/>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13</a:t>
            </a:r>
            <a:endParaRPr lang="en-SG" sz="6000" b="1" dirty="0">
              <a:solidFill>
                <a:prstClr val="black"/>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2EA0940-24CF-7C5D-1C80-1B01F89A56AB}"/>
              </a:ext>
            </a:extLst>
          </p:cNvPr>
          <p:cNvSpPr txBox="1"/>
          <p:nvPr/>
        </p:nvSpPr>
        <p:spPr>
          <a:xfrm>
            <a:off x="3529210" y="5017853"/>
            <a:ext cx="662151"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a:t>
            </a:r>
            <a:endParaRPr lang="en-SG" sz="6000" b="1" dirty="0">
              <a:solidFill>
                <a:prstClr val="black"/>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001F4D48-AFDA-AFB1-402F-4577DCD4B959}"/>
              </a:ext>
            </a:extLst>
          </p:cNvPr>
          <p:cNvSpPr txBox="1"/>
          <p:nvPr/>
        </p:nvSpPr>
        <p:spPr>
          <a:xfrm>
            <a:off x="3948579" y="5017853"/>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3</a:t>
            </a:r>
            <a:endParaRPr lang="en-SG" sz="6000" b="1" dirty="0">
              <a:solidFill>
                <a:prstClr val="black"/>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5B42D22-0BDD-CBCC-A8E2-28FC6FDD4974}"/>
              </a:ext>
            </a:extLst>
          </p:cNvPr>
          <p:cNvSpPr txBox="1"/>
          <p:nvPr/>
        </p:nvSpPr>
        <p:spPr>
          <a:xfrm>
            <a:off x="1798677" y="5008515"/>
            <a:ext cx="114300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3</a:t>
            </a:r>
            <a:endParaRPr lang="en-SG" sz="6000" b="1" dirty="0">
              <a:solidFill>
                <a:prstClr val="black"/>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D4A84CE7-9463-8C47-8C7A-A647937EE9B1}"/>
              </a:ext>
            </a:extLst>
          </p:cNvPr>
          <p:cNvSpPr txBox="1"/>
          <p:nvPr/>
        </p:nvSpPr>
        <p:spPr>
          <a:xfrm>
            <a:off x="1315218" y="5764167"/>
            <a:ext cx="123065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28</a:t>
            </a:r>
            <a:endParaRPr lang="en-SG" sz="6000" b="1" dirty="0">
              <a:solidFill>
                <a:prstClr val="black"/>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971F3F8D-4F2A-8D1C-FF44-93937D42A863}"/>
              </a:ext>
            </a:extLst>
          </p:cNvPr>
          <p:cNvSpPr txBox="1"/>
          <p:nvPr/>
        </p:nvSpPr>
        <p:spPr>
          <a:xfrm>
            <a:off x="2228181" y="5759397"/>
            <a:ext cx="82977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07D3BA0-F7F7-7B4F-5707-14793DE28B48}"/>
              </a:ext>
            </a:extLst>
          </p:cNvPr>
          <p:cNvSpPr txBox="1"/>
          <p:nvPr/>
        </p:nvSpPr>
        <p:spPr>
          <a:xfrm>
            <a:off x="4454024" y="5042505"/>
            <a:ext cx="123065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a:t>
            </a:r>
            <a:endParaRPr lang="en-SG" sz="6000" b="1" dirty="0">
              <a:solidFill>
                <a:prstClr val="black"/>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E9012327-E972-94EF-E0DE-4FFCC6814AE7}"/>
              </a:ext>
            </a:extLst>
          </p:cNvPr>
          <p:cNvSpPr txBox="1"/>
          <p:nvPr/>
        </p:nvSpPr>
        <p:spPr>
          <a:xfrm>
            <a:off x="4691784" y="5008515"/>
            <a:ext cx="82977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8</a:t>
            </a:r>
            <a:endParaRPr lang="en-SG" sz="6000" b="1" dirty="0">
              <a:solidFill>
                <a:prstClr val="black"/>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F219B2C-A37B-69F0-0BCA-14CC13B150C1}"/>
              </a:ext>
            </a:extLst>
          </p:cNvPr>
          <p:cNvSpPr txBox="1"/>
          <p:nvPr/>
        </p:nvSpPr>
        <p:spPr>
          <a:xfrm>
            <a:off x="2228181" y="6545228"/>
            <a:ext cx="82977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A955A0A4-6985-7AF4-E833-F41018E44301}"/>
              </a:ext>
            </a:extLst>
          </p:cNvPr>
          <p:cNvSpPr/>
          <p:nvPr/>
        </p:nvSpPr>
        <p:spPr>
          <a:xfrm>
            <a:off x="6422612" y="3642357"/>
            <a:ext cx="5671442" cy="5122070"/>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vi-VN" sz="2700" b="1" dirty="0">
                <a:solidFill>
                  <a:prstClr val="black"/>
                </a:solidFill>
                <a:latin typeface="Cambria" panose="02040503050406030204" pitchFamily="18" charset="0"/>
                <a:ea typeface="Cambria" panose="02040503050406030204" pitchFamily="18" charset="0"/>
              </a:rPr>
              <a:t> </a:t>
            </a:r>
            <a:endParaRPr lang="en-SG" sz="2700" b="1" dirty="0">
              <a:solidFill>
                <a:prstClr val="black"/>
              </a:solidFill>
              <a:latin typeface="Cambria" panose="02040503050406030204" pitchFamily="18" charset="0"/>
              <a:ea typeface="Cambria" panose="02040503050406030204" pitchFamily="18" charset="0"/>
            </a:endParaRPr>
          </a:p>
        </p:txBody>
      </p:sp>
      <p:cxnSp>
        <p:nvCxnSpPr>
          <p:cNvPr id="26" name="Straight Connector 25">
            <a:extLst>
              <a:ext uri="{FF2B5EF4-FFF2-40B4-BE49-F238E27FC236}">
                <a16:creationId xmlns:a16="http://schemas.microsoft.com/office/drawing/2014/main" id="{B7847809-CF91-36F3-6F86-6F3F0617CCE4}"/>
              </a:ext>
            </a:extLst>
          </p:cNvPr>
          <p:cNvCxnSpPr/>
          <p:nvPr/>
        </p:nvCxnSpPr>
        <p:spPr>
          <a:xfrm>
            <a:off x="9337845" y="4657476"/>
            <a:ext cx="0" cy="24840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9C43697-C418-7D04-4F03-A9F58AB4E325}"/>
              </a:ext>
            </a:extLst>
          </p:cNvPr>
          <p:cNvCxnSpPr>
            <a:cxnSpLocks/>
          </p:cNvCxnSpPr>
          <p:nvPr/>
        </p:nvCxnSpPr>
        <p:spPr>
          <a:xfrm>
            <a:off x="9327139" y="5194071"/>
            <a:ext cx="2214000" cy="0"/>
          </a:xfrm>
          <a:prstGeom prst="line">
            <a:avLst/>
          </a:prstGeom>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043B833B-FB2A-941C-8B10-91B2460A113C}"/>
              </a:ext>
            </a:extLst>
          </p:cNvPr>
          <p:cNvSpPr txBox="1"/>
          <p:nvPr/>
        </p:nvSpPr>
        <p:spPr>
          <a:xfrm>
            <a:off x="6548160" y="4223527"/>
            <a:ext cx="3142023"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144,5 5</a:t>
            </a:r>
            <a:endParaRPr lang="en-SG" sz="6000" b="1" dirty="0">
              <a:solidFill>
                <a:prstClr val="black"/>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806A4425-BE89-8156-C1BB-D98E86804FB8}"/>
              </a:ext>
            </a:extLst>
          </p:cNvPr>
          <p:cNvSpPr txBox="1"/>
          <p:nvPr/>
        </p:nvSpPr>
        <p:spPr>
          <a:xfrm>
            <a:off x="9652764" y="4186638"/>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3,5</a:t>
            </a:r>
            <a:endParaRPr lang="en-SG" sz="6000" b="1" dirty="0">
              <a:solidFill>
                <a:prstClr val="black"/>
              </a:solidFill>
              <a:latin typeface="Cambria" panose="02040503050406030204" pitchFamily="18" charset="0"/>
              <a:ea typeface="Cambria" panose="02040503050406030204" pitchFamily="18" charset="0"/>
            </a:endParaRPr>
          </a:p>
        </p:txBody>
      </p:sp>
      <p:cxnSp>
        <p:nvCxnSpPr>
          <p:cNvPr id="30" name="Straight Connector 29">
            <a:extLst>
              <a:ext uri="{FF2B5EF4-FFF2-40B4-BE49-F238E27FC236}">
                <a16:creationId xmlns:a16="http://schemas.microsoft.com/office/drawing/2014/main" id="{B3084314-543F-5473-2363-C26FD2963145}"/>
              </a:ext>
            </a:extLst>
          </p:cNvPr>
          <p:cNvCxnSpPr>
            <a:cxnSpLocks/>
          </p:cNvCxnSpPr>
          <p:nvPr/>
        </p:nvCxnSpPr>
        <p:spPr>
          <a:xfrm flipV="1">
            <a:off x="10274196" y="4813599"/>
            <a:ext cx="228600" cy="203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1E2490B1-71E5-4B81-99B9-1396FBFE911D}"/>
              </a:ext>
            </a:extLst>
          </p:cNvPr>
          <p:cNvCxnSpPr/>
          <p:nvPr/>
        </p:nvCxnSpPr>
        <p:spPr>
          <a:xfrm flipH="1">
            <a:off x="8094331" y="4882500"/>
            <a:ext cx="114300" cy="203120"/>
          </a:xfrm>
          <a:prstGeom prst="line">
            <a:avLst/>
          </a:prstGeom>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D8FB09D7-F5AD-FD25-0932-EDE0BF8BB486}"/>
              </a:ext>
            </a:extLst>
          </p:cNvPr>
          <p:cNvSpPr txBox="1"/>
          <p:nvPr/>
        </p:nvSpPr>
        <p:spPr>
          <a:xfrm>
            <a:off x="8511090" y="4192158"/>
            <a:ext cx="571499" cy="1015663"/>
          </a:xfrm>
          <a:prstGeom prst="rect">
            <a:avLst/>
          </a:prstGeom>
          <a:noFill/>
        </p:spPr>
        <p:txBody>
          <a:bodyPr wrap="square" rtlCol="0">
            <a:spAutoFit/>
          </a:bodyPr>
          <a:lstStyle/>
          <a:p>
            <a:pPr defTabSz="1371600"/>
            <a:r>
              <a:rPr lang="vi-VN" sz="6000" b="1" dirty="0">
                <a:solidFill>
                  <a:srgbClr val="C00000"/>
                </a:solidFill>
                <a:latin typeface="Cambria" panose="02040503050406030204" pitchFamily="18" charset="0"/>
                <a:ea typeface="Cambria" panose="02040503050406030204" pitchFamily="18" charset="0"/>
              </a:rPr>
              <a:t>,</a:t>
            </a:r>
            <a:endParaRPr lang="en-SG" sz="6000" b="1" dirty="0">
              <a:solidFill>
                <a:srgbClr val="C00000"/>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7EC69D1D-91D0-199C-9047-DB4687291808}"/>
              </a:ext>
            </a:extLst>
          </p:cNvPr>
          <p:cNvSpPr txBox="1"/>
          <p:nvPr/>
        </p:nvSpPr>
        <p:spPr>
          <a:xfrm>
            <a:off x="7457520" y="5093985"/>
            <a:ext cx="266155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4</a:t>
            </a:r>
            <a:endParaRPr lang="en-SG" sz="6000" b="1" dirty="0">
              <a:solidFill>
                <a:prstClr val="black"/>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21D41BF8-1BD0-A1C1-9546-87D859DF5EB7}"/>
              </a:ext>
            </a:extLst>
          </p:cNvPr>
          <p:cNvSpPr txBox="1"/>
          <p:nvPr/>
        </p:nvSpPr>
        <p:spPr>
          <a:xfrm>
            <a:off x="9521535" y="5185055"/>
            <a:ext cx="1232738"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4</a:t>
            </a:r>
            <a:endParaRPr lang="en-SG" sz="6000" b="1" dirty="0">
              <a:solidFill>
                <a:prstClr val="black"/>
              </a:solidFill>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8794AFDE-A9E8-7BC5-57BF-B78DF4EB193D}"/>
              </a:ext>
            </a:extLst>
          </p:cNvPr>
          <p:cNvSpPr txBox="1"/>
          <p:nvPr/>
        </p:nvSpPr>
        <p:spPr>
          <a:xfrm>
            <a:off x="10493362" y="5107286"/>
            <a:ext cx="943638"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a:t>
            </a:r>
            <a:endParaRPr lang="en-SG" sz="6000" b="1" dirty="0">
              <a:solidFill>
                <a:prstClr val="black"/>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097DDC68-AA19-75E8-4943-372FE1EC12D8}"/>
              </a:ext>
            </a:extLst>
          </p:cNvPr>
          <p:cNvSpPr txBox="1"/>
          <p:nvPr/>
        </p:nvSpPr>
        <p:spPr>
          <a:xfrm>
            <a:off x="8113629" y="5097407"/>
            <a:ext cx="101911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5</a:t>
            </a:r>
            <a:endParaRPr lang="en-SG" sz="6000" b="1" dirty="0">
              <a:solidFill>
                <a:prstClr val="black"/>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DECA0439-CA74-5F58-5253-577840EA3D4D}"/>
              </a:ext>
            </a:extLst>
          </p:cNvPr>
          <p:cNvSpPr txBox="1"/>
          <p:nvPr/>
        </p:nvSpPr>
        <p:spPr>
          <a:xfrm>
            <a:off x="8650522" y="6113166"/>
            <a:ext cx="1744971"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5</a:t>
            </a:r>
            <a:endParaRPr lang="en-SG" sz="6000" b="1" dirty="0">
              <a:solidFill>
                <a:prstClr val="black"/>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2F70BDAE-902B-43B5-0BC8-177971ED7019}"/>
              </a:ext>
            </a:extLst>
          </p:cNvPr>
          <p:cNvSpPr txBox="1"/>
          <p:nvPr/>
        </p:nvSpPr>
        <p:spPr>
          <a:xfrm flipH="1">
            <a:off x="10720068" y="5195480"/>
            <a:ext cx="473469"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3</a:t>
            </a:r>
            <a:endParaRPr lang="en-SG" sz="6000" b="1" dirty="0">
              <a:solidFill>
                <a:prstClr val="black"/>
              </a:solidFill>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9893DCA5-53EA-2E28-767A-BE54CF5D0A95}"/>
              </a:ext>
            </a:extLst>
          </p:cNvPr>
          <p:cNvSpPr txBox="1"/>
          <p:nvPr/>
        </p:nvSpPr>
        <p:spPr>
          <a:xfrm>
            <a:off x="7686159" y="6103539"/>
            <a:ext cx="1553333"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10</a:t>
            </a:r>
            <a:endParaRPr lang="en-SG" sz="6000" b="1" dirty="0">
              <a:solidFill>
                <a:prstClr val="black"/>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6A2BED30-1CC3-5B1C-F963-40251B9F2959}"/>
              </a:ext>
            </a:extLst>
          </p:cNvPr>
          <p:cNvSpPr txBox="1"/>
          <p:nvPr/>
        </p:nvSpPr>
        <p:spPr>
          <a:xfrm>
            <a:off x="8657668" y="6810674"/>
            <a:ext cx="1330779"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E193D818-7E5B-D237-D582-036C6CB40AD3}"/>
              </a:ext>
            </a:extLst>
          </p:cNvPr>
          <p:cNvSpPr txBox="1"/>
          <p:nvPr/>
        </p:nvSpPr>
        <p:spPr>
          <a:xfrm>
            <a:off x="9999434" y="5177277"/>
            <a:ext cx="54404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a:t>
            </a:r>
            <a:endParaRPr lang="en-SG" sz="6000" b="1" dirty="0">
              <a:solidFill>
                <a:prstClr val="black"/>
              </a:solidFill>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EEC43A8-A43B-D424-4094-DBDE616D3D75}"/>
              </a:ext>
            </a:extLst>
          </p:cNvPr>
          <p:cNvSpPr/>
          <p:nvPr/>
        </p:nvSpPr>
        <p:spPr>
          <a:xfrm>
            <a:off x="12207555" y="3536297"/>
            <a:ext cx="5994134" cy="5122070"/>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vi-VN" sz="2700" b="1" dirty="0">
                <a:solidFill>
                  <a:prstClr val="black"/>
                </a:solidFill>
                <a:latin typeface="Cambria" panose="02040503050406030204" pitchFamily="18" charset="0"/>
                <a:ea typeface="Cambria" panose="02040503050406030204" pitchFamily="18" charset="0"/>
              </a:rPr>
              <a:t> </a:t>
            </a:r>
            <a:endParaRPr lang="en-SG" sz="2700" b="1" dirty="0">
              <a:solidFill>
                <a:prstClr val="black"/>
              </a:solidFill>
              <a:latin typeface="Cambria" panose="02040503050406030204" pitchFamily="18" charset="0"/>
              <a:ea typeface="Cambria" panose="02040503050406030204" pitchFamily="18" charset="0"/>
            </a:endParaRPr>
          </a:p>
        </p:txBody>
      </p:sp>
      <p:cxnSp>
        <p:nvCxnSpPr>
          <p:cNvPr id="43" name="Straight Connector 42">
            <a:extLst>
              <a:ext uri="{FF2B5EF4-FFF2-40B4-BE49-F238E27FC236}">
                <a16:creationId xmlns:a16="http://schemas.microsoft.com/office/drawing/2014/main" id="{53768685-B579-ED03-FC1B-38FB7082D094}"/>
              </a:ext>
            </a:extLst>
          </p:cNvPr>
          <p:cNvCxnSpPr/>
          <p:nvPr/>
        </p:nvCxnSpPr>
        <p:spPr>
          <a:xfrm>
            <a:off x="15382662" y="4609897"/>
            <a:ext cx="0" cy="2484000"/>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542D4454-FBF5-6CBA-5078-D294EF4B0CEA}"/>
              </a:ext>
            </a:extLst>
          </p:cNvPr>
          <p:cNvCxnSpPr>
            <a:cxnSpLocks/>
          </p:cNvCxnSpPr>
          <p:nvPr/>
        </p:nvCxnSpPr>
        <p:spPr>
          <a:xfrm>
            <a:off x="15371956" y="5146492"/>
            <a:ext cx="2214000" cy="0"/>
          </a:xfrm>
          <a:prstGeom prst="line">
            <a:avLst/>
          </a:prstGeom>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E5B50156-CB0F-DED8-CAA7-AFB57A0B64AE}"/>
              </a:ext>
            </a:extLst>
          </p:cNvPr>
          <p:cNvSpPr txBox="1"/>
          <p:nvPr/>
        </p:nvSpPr>
        <p:spPr>
          <a:xfrm>
            <a:off x="13323945" y="4259849"/>
            <a:ext cx="1977159"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3</a:t>
            </a:r>
            <a:endParaRPr lang="en-SG" sz="6000" b="1" dirty="0">
              <a:solidFill>
                <a:prstClr val="black"/>
              </a:solidFill>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2FA7079C-93C3-74F1-48FC-31FB523B2946}"/>
              </a:ext>
            </a:extLst>
          </p:cNvPr>
          <p:cNvSpPr txBox="1"/>
          <p:nvPr/>
        </p:nvSpPr>
        <p:spPr>
          <a:xfrm>
            <a:off x="15637329" y="4149812"/>
            <a:ext cx="2661557" cy="1015663"/>
          </a:xfrm>
          <a:prstGeom prst="rect">
            <a:avLst/>
          </a:prstGeom>
          <a:noFill/>
        </p:spPr>
        <p:txBody>
          <a:bodyPr wrap="square" rtlCol="0">
            <a:spAutoFit/>
          </a:bodyPr>
          <a:lstStyle/>
          <a:p>
            <a:pPr defTabSz="1371600"/>
            <a:r>
              <a:rPr lang="vi-VN" sz="6000" b="1">
                <a:solidFill>
                  <a:prstClr val="black"/>
                </a:solidFill>
                <a:latin typeface="Cambria" panose="02040503050406030204" pitchFamily="18" charset="0"/>
                <a:ea typeface="Cambria" panose="02040503050406030204" pitchFamily="18" charset="0"/>
              </a:rPr>
              <a:t>0,25</a:t>
            </a:r>
            <a:endParaRPr lang="en-SG" sz="6000" b="1" dirty="0">
              <a:solidFill>
                <a:prstClr val="black"/>
              </a:solidFill>
              <a:latin typeface="Cambria" panose="02040503050406030204" pitchFamily="18" charset="0"/>
              <a:ea typeface="Cambria" panose="02040503050406030204" pitchFamily="18" charset="0"/>
            </a:endParaRPr>
          </a:p>
        </p:txBody>
      </p:sp>
      <p:cxnSp>
        <p:nvCxnSpPr>
          <p:cNvPr id="47" name="Straight Connector 46">
            <a:extLst>
              <a:ext uri="{FF2B5EF4-FFF2-40B4-BE49-F238E27FC236}">
                <a16:creationId xmlns:a16="http://schemas.microsoft.com/office/drawing/2014/main" id="{73F8E2AC-7B84-8D5A-9C2F-B12354B5CBBC}"/>
              </a:ext>
            </a:extLst>
          </p:cNvPr>
          <p:cNvCxnSpPr>
            <a:cxnSpLocks/>
          </p:cNvCxnSpPr>
          <p:nvPr/>
        </p:nvCxnSpPr>
        <p:spPr>
          <a:xfrm flipV="1">
            <a:off x="16237368" y="4766021"/>
            <a:ext cx="228600" cy="203120"/>
          </a:xfrm>
          <a:prstGeom prst="line">
            <a:avLst/>
          </a:prstGeom>
        </p:spPr>
        <p:style>
          <a:lnRef idx="3">
            <a:schemeClr val="accent2"/>
          </a:lnRef>
          <a:fillRef idx="0">
            <a:schemeClr val="accent2"/>
          </a:fillRef>
          <a:effectRef idx="2">
            <a:schemeClr val="accent2"/>
          </a:effectRef>
          <a:fontRef idx="minor">
            <a:schemeClr val="tx1"/>
          </a:fontRef>
        </p:style>
      </p:cxnSp>
      <p:sp>
        <p:nvSpPr>
          <p:cNvPr id="48" name="TextBox 47">
            <a:extLst>
              <a:ext uri="{FF2B5EF4-FFF2-40B4-BE49-F238E27FC236}">
                <a16:creationId xmlns:a16="http://schemas.microsoft.com/office/drawing/2014/main" id="{EC06B89D-06B7-292A-8CB1-319E77B95A02}"/>
              </a:ext>
            </a:extLst>
          </p:cNvPr>
          <p:cNvSpPr txBox="1"/>
          <p:nvPr/>
        </p:nvSpPr>
        <p:spPr>
          <a:xfrm>
            <a:off x="13833417" y="5042505"/>
            <a:ext cx="139766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5</a:t>
            </a:r>
            <a:endParaRPr lang="en-SG" sz="6000" b="1" dirty="0">
              <a:solidFill>
                <a:prstClr val="black"/>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3B85BBE0-C3FE-3D9D-0EEA-B0958EE9422D}"/>
              </a:ext>
            </a:extLst>
          </p:cNvPr>
          <p:cNvSpPr txBox="1"/>
          <p:nvPr/>
        </p:nvSpPr>
        <p:spPr>
          <a:xfrm>
            <a:off x="14354589" y="5018528"/>
            <a:ext cx="1019117"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50" name="TextBox 49">
            <a:extLst>
              <a:ext uri="{FF2B5EF4-FFF2-40B4-BE49-F238E27FC236}">
                <a16:creationId xmlns:a16="http://schemas.microsoft.com/office/drawing/2014/main" id="{F8983844-44E7-01FF-CA58-E83D77295C14}"/>
              </a:ext>
            </a:extLst>
          </p:cNvPr>
          <p:cNvSpPr txBox="1"/>
          <p:nvPr/>
        </p:nvSpPr>
        <p:spPr>
          <a:xfrm>
            <a:off x="14397293" y="6014313"/>
            <a:ext cx="1563923"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a:t>
            </a:r>
            <a:endParaRPr lang="en-SG" sz="6000" b="1" dirty="0">
              <a:solidFill>
                <a:prstClr val="black"/>
              </a:solidFill>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FD60EA1F-A318-0621-5206-B65A12A90AA1}"/>
              </a:ext>
            </a:extLst>
          </p:cNvPr>
          <p:cNvSpPr txBox="1"/>
          <p:nvPr/>
        </p:nvSpPr>
        <p:spPr>
          <a:xfrm flipH="1">
            <a:off x="16091298" y="5018528"/>
            <a:ext cx="473469"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2</a:t>
            </a:r>
            <a:endParaRPr lang="en-SG" sz="6000" b="1" dirty="0">
              <a:solidFill>
                <a:prstClr val="black"/>
              </a:solidFill>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67D44D37-F365-EFB4-C7B5-C1F2DD1D95DB}"/>
              </a:ext>
            </a:extLst>
          </p:cNvPr>
          <p:cNvSpPr txBox="1"/>
          <p:nvPr/>
        </p:nvSpPr>
        <p:spPr>
          <a:xfrm>
            <a:off x="15599991" y="5031996"/>
            <a:ext cx="544040"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1</a:t>
            </a:r>
            <a:endParaRPr lang="en-SG" sz="6000" b="1" dirty="0">
              <a:solidFill>
                <a:prstClr val="black"/>
              </a:solidFill>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2FA3BF3C-98C4-B87D-9249-12533CDDF64A}"/>
              </a:ext>
            </a:extLst>
          </p:cNvPr>
          <p:cNvSpPr txBox="1"/>
          <p:nvPr/>
        </p:nvSpPr>
        <p:spPr>
          <a:xfrm>
            <a:off x="13868069" y="4264341"/>
            <a:ext cx="2107481" cy="1015663"/>
          </a:xfrm>
          <a:prstGeom prst="rect">
            <a:avLst/>
          </a:prstGeom>
          <a:noFill/>
        </p:spPr>
        <p:txBody>
          <a:bodyPr wrap="square" rtlCol="0">
            <a:spAutoFit/>
          </a:bodyPr>
          <a:lstStyle/>
          <a:p>
            <a:pPr defTabSz="1371600"/>
            <a:r>
              <a:rPr lang="vi-VN" sz="6000" b="1" dirty="0">
                <a:solidFill>
                  <a:prstClr val="black"/>
                </a:solidFill>
                <a:latin typeface="Cambria" panose="02040503050406030204" pitchFamily="18" charset="0"/>
                <a:ea typeface="Cambria" panose="02040503050406030204" pitchFamily="18" charset="0"/>
              </a:rPr>
              <a:t>00</a:t>
            </a:r>
            <a:endParaRPr lang="en-SG" sz="60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7253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par>
                                <p:cTn id="88" presetID="22" presetClass="entr" presetSubtype="4"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down)">
                                      <p:cBhvr>
                                        <p:cTn id="90" dur="500"/>
                                        <p:tgtEl>
                                          <p:spTgt spid="26"/>
                                        </p:tgtEl>
                                      </p:cBhvr>
                                    </p:animEffect>
                                  </p:childTnLst>
                                </p:cTn>
                              </p:par>
                              <p:par>
                                <p:cTn id="91" presetID="22" presetClass="entr" presetSubtype="4"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500"/>
                                        <p:tgtEl>
                                          <p:spTgt spid="2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par>
                                <p:cTn id="102" presetID="22" presetClass="entr" presetSubtype="4"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5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00"/>
                                        <p:tgtEl>
                                          <p:spTgt spid="3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down)">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down)">
                                      <p:cBhvr>
                                        <p:cTn id="119" dur="500"/>
                                        <p:tgtEl>
                                          <p:spTgt spid="3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wipe(down)">
                                      <p:cBhvr>
                                        <p:cTn id="129" dur="500"/>
                                        <p:tgtEl>
                                          <p:spTgt spid="41"/>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wipe(down)">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down)">
                                      <p:cBhvr>
                                        <p:cTn id="139" dur="500"/>
                                        <p:tgtEl>
                                          <p:spTgt spid="35"/>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wipe(down)">
                                      <p:cBhvr>
                                        <p:cTn id="144" dur="500"/>
                                        <p:tgtEl>
                                          <p:spTgt spid="37"/>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wipe(down)">
                                      <p:cBhvr>
                                        <p:cTn id="149" dur="500"/>
                                        <p:tgtEl>
                                          <p:spTgt spid="3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40"/>
                                        </p:tgtEl>
                                        <p:attrNameLst>
                                          <p:attrName>style.visibility</p:attrName>
                                        </p:attrNameLst>
                                      </p:cBhvr>
                                      <p:to>
                                        <p:strVal val="visible"/>
                                      </p:to>
                                    </p:set>
                                    <p:animEffect transition="in" filter="wipe(down)">
                                      <p:cBhvr>
                                        <p:cTn id="154" dur="500"/>
                                        <p:tgtEl>
                                          <p:spTgt spid="40"/>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childTnLst>
                                </p:cTn>
                              </p:par>
                              <p:par>
                                <p:cTn id="161" presetID="22" presetClass="entr" presetSubtype="4" fill="hold" nodeType="with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wipe(down)">
                                      <p:cBhvr>
                                        <p:cTn id="163" dur="500"/>
                                        <p:tgtEl>
                                          <p:spTgt spid="43"/>
                                        </p:tgtEl>
                                      </p:cBhvr>
                                    </p:animEffect>
                                  </p:childTnLst>
                                </p:cTn>
                              </p:par>
                              <p:par>
                                <p:cTn id="164" presetID="22" presetClass="entr" presetSubtype="4" fill="hold" nodeType="with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wipe(down)">
                                      <p:cBhvr>
                                        <p:cTn id="166" dur="500"/>
                                        <p:tgtEl>
                                          <p:spTgt spid="44"/>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down)">
                                      <p:cBhvr>
                                        <p:cTn id="169" dur="500"/>
                                        <p:tgtEl>
                                          <p:spTgt spid="4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wipe(down)">
                                      <p:cBhvr>
                                        <p:cTn id="174" dur="500"/>
                                        <p:tgtEl>
                                          <p:spTgt spid="47"/>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wipe(down)">
                                      <p:cBhvr>
                                        <p:cTn id="179" dur="500"/>
                                        <p:tgtEl>
                                          <p:spTgt spid="53"/>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52"/>
                                        </p:tgtEl>
                                        <p:attrNameLst>
                                          <p:attrName>style.visibility</p:attrName>
                                        </p:attrNameLst>
                                      </p:cBhvr>
                                      <p:to>
                                        <p:strVal val="visible"/>
                                      </p:to>
                                    </p:set>
                                    <p:animEffect transition="in" filter="wipe(down)">
                                      <p:cBhvr>
                                        <p:cTn id="184" dur="500"/>
                                        <p:tgtEl>
                                          <p:spTgt spid="5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48"/>
                                        </p:tgtEl>
                                        <p:attrNameLst>
                                          <p:attrName>style.visibility</p:attrName>
                                        </p:attrNameLst>
                                      </p:cBhvr>
                                      <p:to>
                                        <p:strVal val="visible"/>
                                      </p:to>
                                    </p:set>
                                    <p:animEffect transition="in" filter="wipe(down)">
                                      <p:cBhvr>
                                        <p:cTn id="189" dur="500"/>
                                        <p:tgtEl>
                                          <p:spTgt spid="48"/>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49"/>
                                        </p:tgtEl>
                                        <p:attrNameLst>
                                          <p:attrName>style.visibility</p:attrName>
                                        </p:attrNameLst>
                                      </p:cBhvr>
                                      <p:to>
                                        <p:strVal val="visible"/>
                                      </p:to>
                                    </p:set>
                                    <p:animEffect transition="in" filter="wipe(down)">
                                      <p:cBhvr>
                                        <p:cTn id="194" dur="500"/>
                                        <p:tgtEl>
                                          <p:spTgt spid="49"/>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51"/>
                                        </p:tgtEl>
                                        <p:attrNameLst>
                                          <p:attrName>style.visibility</p:attrName>
                                        </p:attrNameLst>
                                      </p:cBhvr>
                                      <p:to>
                                        <p:strVal val="visible"/>
                                      </p:to>
                                    </p:set>
                                    <p:animEffect transition="in" filter="wipe(down)">
                                      <p:cBhvr>
                                        <p:cTn id="199" dur="500"/>
                                        <p:tgtEl>
                                          <p:spTgt spid="5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grpId="0" nodeType="clickEffect">
                                  <p:stCondLst>
                                    <p:cond delay="0"/>
                                  </p:stCondLst>
                                  <p:childTnLst>
                                    <p:set>
                                      <p:cBhvr>
                                        <p:cTn id="203" dur="1" fill="hold">
                                          <p:stCondLst>
                                            <p:cond delay="0"/>
                                          </p:stCondLst>
                                        </p:cTn>
                                        <p:tgtEl>
                                          <p:spTgt spid="50"/>
                                        </p:tgtEl>
                                        <p:attrNameLst>
                                          <p:attrName>style.visibility</p:attrName>
                                        </p:attrNameLst>
                                      </p:cBhvr>
                                      <p:to>
                                        <p:strVal val="visible"/>
                                      </p:to>
                                    </p:set>
                                    <p:animEffect transition="in" filter="wipe(down)">
                                      <p:cBhvr>
                                        <p:cTn id="20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3" grpId="0" animBg="1"/>
      <p:bldP spid="6" grpId="0"/>
      <p:bldP spid="9" grpId="0"/>
      <p:bldP spid="16" grpId="0"/>
      <p:bldP spid="17" grpId="0"/>
      <p:bldP spid="18" grpId="0"/>
      <p:bldP spid="19" grpId="0"/>
      <p:bldP spid="20" grpId="0"/>
      <p:bldP spid="21" grpId="0"/>
      <p:bldP spid="22" grpId="0"/>
      <p:bldP spid="23" grpId="0"/>
      <p:bldP spid="24" grpId="0"/>
      <p:bldP spid="25" grpId="0" animBg="1"/>
      <p:bldP spid="28" grpId="0"/>
      <p:bldP spid="29" grpId="0"/>
      <p:bldP spid="32" grpId="0"/>
      <p:bldP spid="33" grpId="0"/>
      <p:bldP spid="34" grpId="0"/>
      <p:bldP spid="35" grpId="0"/>
      <p:bldP spid="36" grpId="0"/>
      <p:bldP spid="37" grpId="0"/>
      <p:bldP spid="38" grpId="0"/>
      <p:bldP spid="39" grpId="0"/>
      <p:bldP spid="40" grpId="0"/>
      <p:bldP spid="41" grpId="0"/>
      <p:bldP spid="42" grpId="0" animBg="1"/>
      <p:bldP spid="45" grpId="0"/>
      <p:bldP spid="46"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A59CD3B-E4D1-2BF1-E88E-7EAAB188D038}"/>
              </a:ext>
            </a:extLst>
          </p:cNvPr>
          <p:cNvGrpSpPr/>
          <p:nvPr/>
        </p:nvGrpSpPr>
        <p:grpSpPr>
          <a:xfrm>
            <a:off x="304800" y="495300"/>
            <a:ext cx="17373600" cy="2362200"/>
            <a:chOff x="304800" y="495300"/>
            <a:chExt cx="17373600" cy="2362200"/>
          </a:xfrm>
        </p:grpSpPr>
        <p:sp>
          <p:nvSpPr>
            <p:cNvPr id="3" name="Oval 2">
              <a:extLst>
                <a:ext uri="{FF2B5EF4-FFF2-40B4-BE49-F238E27FC236}">
                  <a16:creationId xmlns:a16="http://schemas.microsoft.com/office/drawing/2014/main" id="{94A8C90A-D2AE-AC31-43FB-448A30C69D83}"/>
                </a:ext>
              </a:extLst>
            </p:cNvPr>
            <p:cNvSpPr/>
            <p:nvPr/>
          </p:nvSpPr>
          <p:spPr>
            <a:xfrm>
              <a:off x="304800" y="647700"/>
              <a:ext cx="914400" cy="914400"/>
            </a:xfrm>
            <a:prstGeom prst="ellipse">
              <a:avLst/>
            </a:prstGeom>
            <a:solidFill>
              <a:schemeClr val="accent1">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SVN-Nexa Rush Script" panose="020B0606040200020203" pitchFamily="34" charset="0"/>
                </a:rPr>
                <a:t>1</a:t>
              </a:r>
              <a:endParaRPr lang="vi-VN" sz="6600" dirty="0"/>
            </a:p>
          </p:txBody>
        </p:sp>
        <p:sp>
          <p:nvSpPr>
            <p:cNvPr id="4" name="TextBox 3">
              <a:extLst>
                <a:ext uri="{FF2B5EF4-FFF2-40B4-BE49-F238E27FC236}">
                  <a16:creationId xmlns:a16="http://schemas.microsoft.com/office/drawing/2014/main" id="{0DD273B8-5829-4C4C-AC81-E90F2029AB22}"/>
                </a:ext>
              </a:extLst>
            </p:cNvPr>
            <p:cNvSpPr txBox="1"/>
            <p:nvPr/>
          </p:nvSpPr>
          <p:spPr>
            <a:xfrm>
              <a:off x="1295400" y="495300"/>
              <a:ext cx="16383000" cy="2308324"/>
            </a:xfrm>
            <a:prstGeom prst="rect">
              <a:avLst/>
            </a:prstGeom>
            <a:noFill/>
          </p:spPr>
          <p:txBody>
            <a:bodyPr wrap="square">
              <a:spAutoFit/>
            </a:bodyPr>
            <a:lstStyle/>
            <a:p>
              <a:pPr algn="just"/>
              <a:r>
                <a:rPr lang="vi-VN" sz="4800" b="1" dirty="0">
                  <a:solidFill>
                    <a:srgbClr val="002060"/>
                  </a:solidFill>
                  <a:latin typeface="Calibri" panose="020F0502020204030204" pitchFamily="34" charset="0"/>
                  <a:cs typeface="Calibri" panose="020F0502020204030204" pitchFamily="34" charset="0"/>
                </a:rPr>
                <a:t>Một chú rồng nhổ 4 chiếc răng sâu và trả cho nha sĩ 15,4 kg kẹo. Biết số kẹo phải trả khi nhổ mỗi chiếc răng sâu là như nhau. Vậy để nhổ mỗi chiếc răng sâu chú rồng phải trả</a:t>
              </a:r>
              <a:r>
                <a:rPr lang="en-US" sz="4800" b="1" dirty="0">
                  <a:solidFill>
                    <a:srgbClr val="002060"/>
                  </a:solidFill>
                  <a:latin typeface="Calibri" panose="020F0502020204030204" pitchFamily="34" charset="0"/>
                  <a:cs typeface="Calibri" panose="020F0502020204030204" pitchFamily="34" charset="0"/>
                </a:rPr>
                <a:t>         kg </a:t>
              </a:r>
              <a:r>
                <a:rPr lang="en-US" sz="4800" b="1" dirty="0" err="1">
                  <a:solidFill>
                    <a:srgbClr val="002060"/>
                  </a:solidFill>
                  <a:latin typeface="Calibri" panose="020F0502020204030204" pitchFamily="34" charset="0"/>
                  <a:cs typeface="Calibri" panose="020F0502020204030204" pitchFamily="34" charset="0"/>
                </a:rPr>
                <a:t>kẹo</a:t>
              </a:r>
              <a:r>
                <a:rPr lang="en-US" sz="4800" b="1" dirty="0">
                  <a:solidFill>
                    <a:srgbClr val="002060"/>
                  </a:solidFill>
                  <a:latin typeface="Calibri" panose="020F0502020204030204" pitchFamily="34" charset="0"/>
                  <a:cs typeface="Calibri" panose="020F0502020204030204" pitchFamily="34" charset="0"/>
                </a:rPr>
                <a:t>.</a:t>
              </a:r>
              <a:endParaRPr lang="vi-VN" sz="4800" b="1"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E52BB3A8-E649-DE20-E22C-D4E1D570CE74}"/>
                </a:ext>
              </a:extLst>
            </p:cNvPr>
            <p:cNvSpPr/>
            <p:nvPr/>
          </p:nvSpPr>
          <p:spPr>
            <a:xfrm>
              <a:off x="12573000" y="2095500"/>
              <a:ext cx="990600" cy="762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002060"/>
                  </a:solidFill>
                </a:rPr>
                <a:t>?</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174</Words>
  <Application>Microsoft Office PowerPoint</Application>
  <PresentationFormat>Tùy chỉnh</PresentationFormat>
  <Paragraphs>75</Paragraphs>
  <Slides>8</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8</vt:i4>
      </vt:variant>
    </vt:vector>
  </HeadingPairs>
  <TitlesOfParts>
    <vt:vector size="13" baseType="lpstr">
      <vt:lpstr>Arial</vt:lpstr>
      <vt:lpstr>Calibri</vt:lpstr>
      <vt:lpstr>Cambria</vt:lpstr>
      <vt:lpstr>SVN-Nexa Rush Script</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Vu Hoang Anh</cp:lastModifiedBy>
  <cp:revision>47</cp:revision>
  <dcterms:created xsi:type="dcterms:W3CDTF">2006-08-16T00:00:00Z</dcterms:created>
  <dcterms:modified xsi:type="dcterms:W3CDTF">2025-12-15T03:35:19Z</dcterms:modified>
  <dc:identifier>DAEs52c6gtQ</dc:identifier>
</cp:coreProperties>
</file>