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33"/>
  </p:notesMasterIdLst>
  <p:sldIdLst>
    <p:sldId id="258" r:id="rId6"/>
    <p:sldId id="296" r:id="rId7"/>
    <p:sldId id="299" r:id="rId8"/>
    <p:sldId id="436" r:id="rId9"/>
    <p:sldId id="291" r:id="rId10"/>
    <p:sldId id="298" r:id="rId11"/>
    <p:sldId id="302" r:id="rId12"/>
    <p:sldId id="260" r:id="rId13"/>
    <p:sldId id="292" r:id="rId14"/>
    <p:sldId id="293" r:id="rId15"/>
    <p:sldId id="294" r:id="rId16"/>
    <p:sldId id="300" r:id="rId17"/>
    <p:sldId id="261" r:id="rId18"/>
    <p:sldId id="437" r:id="rId19"/>
    <p:sldId id="271" r:id="rId20"/>
    <p:sldId id="278" r:id="rId21"/>
    <p:sldId id="262" r:id="rId22"/>
    <p:sldId id="297" r:id="rId23"/>
    <p:sldId id="281" r:id="rId24"/>
    <p:sldId id="439" r:id="rId25"/>
    <p:sldId id="303" r:id="rId26"/>
    <p:sldId id="438" r:id="rId27"/>
    <p:sldId id="263" r:id="rId28"/>
    <p:sldId id="284" r:id="rId29"/>
    <p:sldId id="304" r:id="rId30"/>
    <p:sldId id="288" r:id="rId31"/>
    <p:sldId id="265"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22" autoAdjust="0"/>
  </p:normalViewPr>
  <p:slideViewPr>
    <p:cSldViewPr>
      <p:cViewPr varScale="1">
        <p:scale>
          <a:sx n="51" d="100"/>
          <a:sy n="51" d="100"/>
        </p:scale>
        <p:origin x="87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5446-922E-4EB1-833A-F6C49C894670}" type="datetimeFigureOut">
              <a:rPr lang="en-US" smtClean="0"/>
              <a:t>03/12/2025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5A8C3-FED3-4341-823A-1D64037FB894}" type="slidenum">
              <a:rPr lang="en-US" smtClean="0"/>
              <a:t>‹#›</a:t>
            </a:fld>
            <a:endParaRPr lang="en-US"/>
          </a:p>
        </p:txBody>
      </p:sp>
    </p:spTree>
    <p:extLst>
      <p:ext uri="{BB962C8B-B14F-4D97-AF65-F5344CB8AC3E}">
        <p14:creationId xmlns:p14="http://schemas.microsoft.com/office/powerpoint/2010/main" val="2660046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05A8C3-FED3-4341-823A-1D64037FB894}" type="slidenum">
              <a:rPr lang="en-US" smtClean="0"/>
              <a:t>2</a:t>
            </a:fld>
            <a:endParaRPr lang="en-US"/>
          </a:p>
        </p:txBody>
      </p:sp>
    </p:spTree>
    <p:extLst>
      <p:ext uri="{BB962C8B-B14F-4D97-AF65-F5344CB8AC3E}">
        <p14:creationId xmlns:p14="http://schemas.microsoft.com/office/powerpoint/2010/main" val="3456850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05A8C3-FED3-4341-823A-1D64037FB894}" type="slidenum">
              <a:rPr lang="en-US" smtClean="0"/>
              <a:t>27</a:t>
            </a:fld>
            <a:endParaRPr lang="en-US"/>
          </a:p>
        </p:txBody>
      </p:sp>
    </p:spTree>
    <p:extLst>
      <p:ext uri="{BB962C8B-B14F-4D97-AF65-F5344CB8AC3E}">
        <p14:creationId xmlns:p14="http://schemas.microsoft.com/office/powerpoint/2010/main" val="3845195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627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6298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111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914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636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727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1555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890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603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99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06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2BB488A9-86EA-4D87-B18A-047186A3E8D4}" type="datetimeFigureOut">
              <a:rPr lang="en-US" smtClean="0"/>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AF14CC69-03E0-4D67-2137-BEB4632C6F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7626" y="1"/>
            <a:ext cx="2302346" cy="2302346"/>
          </a:xfrm>
          <a:prstGeom prst="rect">
            <a:avLst/>
          </a:prstGeom>
        </p:spPr>
      </p:pic>
    </p:spTree>
    <p:extLst>
      <p:ext uri="{BB962C8B-B14F-4D97-AF65-F5344CB8AC3E}">
        <p14:creationId xmlns:p14="http://schemas.microsoft.com/office/powerpoint/2010/main" val="90893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419900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B488A9-86EA-4D87-B18A-047186A3E8D4}" type="datetimeFigureOut">
              <a:rPr lang="en-US" smtClean="0"/>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7611243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B488A9-86EA-4D87-B18A-047186A3E8D4}" type="datetimeFigureOut">
              <a:rPr lang="en-US" smtClean="0"/>
              <a:t>03/12/2025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1574333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B488A9-86EA-4D87-B18A-047186A3E8D4}" type="datetimeFigureOut">
              <a:rPr lang="en-US" smtClean="0"/>
              <a:t>03/12/2025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528398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B488A9-86EA-4D87-B18A-047186A3E8D4}" type="datetimeFigureOut">
              <a:rPr lang="en-US" smtClean="0"/>
              <a:t>03/12/2025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1341003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488A9-86EA-4D87-B18A-047186A3E8D4}" type="datetimeFigureOut">
              <a:rPr lang="en-US" smtClean="0"/>
              <a:t>03/12/2025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118436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03/12/2025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416772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2BB488A9-86EA-4D87-B18A-047186A3E8D4}" type="datetimeFigureOut">
              <a:rPr lang="en-US" smtClean="0"/>
              <a:t>03/12/2025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2226009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3297288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488A9-86EA-4D87-B18A-047186A3E8D4}" type="datetimeFigureOut">
              <a:rPr lang="en-US" smtClean="0"/>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69163B-5408-48D6-8436-845CA560EC29}" type="slidenum">
              <a:rPr lang="en-US" smtClean="0"/>
              <a:t>‹#›</a:t>
            </a:fld>
            <a:endParaRPr lang="en-US"/>
          </a:p>
        </p:txBody>
      </p:sp>
    </p:spTree>
    <p:extLst>
      <p:ext uri="{BB962C8B-B14F-4D97-AF65-F5344CB8AC3E}">
        <p14:creationId xmlns:p14="http://schemas.microsoft.com/office/powerpoint/2010/main" val="1399109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795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3596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7730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5073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3084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8302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946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1644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2732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10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3560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448798"/>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94459"/>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14477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38606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1.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3.jpg"/><Relationship Id="rId5" Type="http://schemas.openxmlformats.org/officeDocument/2006/relationships/theme" Target="../theme/theme5.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CD845D7-B56E-CD0D-936A-EB632D7CE4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380953" cy="23809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extLst>
      <p:ext uri="{BB962C8B-B14F-4D97-AF65-F5344CB8AC3E}">
        <p14:creationId xmlns:p14="http://schemas.microsoft.com/office/powerpoint/2010/main" val="3966556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B488A9-86EA-4D87-B18A-047186A3E8D4}" type="datetimeFigureOut">
              <a:rPr lang="en-US" smtClean="0"/>
              <a:t>03/12/2025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469163B-5408-48D6-8436-845CA560EC2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E3485FD3-EB4C-C0C5-C028-A57CAE257D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67626" y="1"/>
            <a:ext cx="2302346" cy="2302346"/>
          </a:xfrm>
          <a:prstGeom prst="rect">
            <a:avLst/>
          </a:prstGeom>
        </p:spPr>
      </p:pic>
    </p:spTree>
    <p:extLst>
      <p:ext uri="{BB962C8B-B14F-4D97-AF65-F5344CB8AC3E}">
        <p14:creationId xmlns:p14="http://schemas.microsoft.com/office/powerpoint/2010/main" val="11389073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990125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355324" y="372718"/>
            <a:ext cx="17577353" cy="9541565"/>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F0BA9AD8-C5E8-525C-4C13-27258AB1825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67000" y="190500"/>
            <a:ext cx="2457152" cy="2457152"/>
          </a:xfrm>
          <a:prstGeom prst="rect">
            <a:avLst/>
          </a:prstGeom>
        </p:spPr>
      </p:pic>
    </p:spTree>
    <p:extLst>
      <p:ext uri="{BB962C8B-B14F-4D97-AF65-F5344CB8AC3E}">
        <p14:creationId xmlns:p14="http://schemas.microsoft.com/office/powerpoint/2010/main" val="39404429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transition spd="slow">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pn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4.jpeg"/><Relationship Id="rId21" Type="http://schemas.openxmlformats.org/officeDocument/2006/relationships/image" Target="../media/image11.svg"/><Relationship Id="rId7" Type="http://schemas.openxmlformats.org/officeDocument/2006/relationships/image" Target="../media/image45.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notesSlide" Target="../notesSlides/notesSlide2.xml"/><Relationship Id="rId16" Type="http://schemas.openxmlformats.org/officeDocument/2006/relationships/image" Target="../media/image50.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9.svg"/><Relationship Id="rId24" Type="http://schemas.openxmlformats.org/officeDocument/2006/relationships/image" Target="../media/image56.png"/><Relationship Id="rId5" Type="http://schemas.openxmlformats.org/officeDocument/2006/relationships/image" Target="../media/image43.svg"/><Relationship Id="rId15" Type="http://schemas.openxmlformats.org/officeDocument/2006/relationships/image" Target="../media/image49.svg"/><Relationship Id="rId23" Type="http://schemas.openxmlformats.org/officeDocument/2006/relationships/image" Target="../media/image55.svg"/><Relationship Id="rId10" Type="http://schemas.openxmlformats.org/officeDocument/2006/relationships/image" Target="../media/image8.png"/><Relationship Id="rId19" Type="http://schemas.openxmlformats.org/officeDocument/2006/relationships/image" Target="../media/image53.svg"/><Relationship Id="rId4" Type="http://schemas.openxmlformats.org/officeDocument/2006/relationships/image" Target="../media/image42.png"/><Relationship Id="rId9" Type="http://schemas.openxmlformats.org/officeDocument/2006/relationships/image" Target="../media/image7.svg"/><Relationship Id="rId14" Type="http://schemas.openxmlformats.org/officeDocument/2006/relationships/image" Target="../media/image48.png"/><Relationship Id="rId22"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endParaRPr lang="en-US"/>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3A398AA3-6ED8-0477-88F3-B382B2BFA2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2600" y="2781300"/>
            <a:ext cx="7422285" cy="6261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85AD96-F469-2C47-95D7-3BE8E4F93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1790700"/>
            <a:ext cx="7467600" cy="4800600"/>
          </a:xfrm>
          <a:prstGeom prst="rect">
            <a:avLst/>
          </a:prstGeom>
        </p:spPr>
      </p:pic>
      <p:sp>
        <p:nvSpPr>
          <p:cNvPr id="4" name="Rectangle 3">
            <a:extLst>
              <a:ext uri="{FF2B5EF4-FFF2-40B4-BE49-F238E27FC236}">
                <a16:creationId xmlns:a16="http://schemas.microsoft.com/office/drawing/2014/main" id="{2A6124E4-8CAB-8304-987C-5351A16526D7}"/>
              </a:ext>
            </a:extLst>
          </p:cNvPr>
          <p:cNvSpPr/>
          <p:nvPr/>
        </p:nvSpPr>
        <p:spPr>
          <a:xfrm>
            <a:off x="4191000" y="7505700"/>
            <a:ext cx="11353800" cy="1524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Hơi thở có mùi hôi</a:t>
            </a:r>
            <a:endParaRPr lang="en-US" sz="4000" dirty="0">
              <a:solidFill>
                <a:schemeClr val="tx1"/>
              </a:solidFill>
            </a:endParaRPr>
          </a:p>
        </p:txBody>
      </p:sp>
    </p:spTree>
    <p:extLst>
      <p:ext uri="{BB962C8B-B14F-4D97-AF65-F5344CB8AC3E}">
        <p14:creationId xmlns:p14="http://schemas.microsoft.com/office/powerpoint/2010/main" val="95999981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46C56E-FBED-5359-706D-CF1ACC1F5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50" y="1257300"/>
            <a:ext cx="8572500" cy="5715000"/>
          </a:xfrm>
          <a:prstGeom prst="rect">
            <a:avLst/>
          </a:prstGeom>
        </p:spPr>
      </p:pic>
      <p:sp>
        <p:nvSpPr>
          <p:cNvPr id="4" name="Rectangle 3">
            <a:extLst>
              <a:ext uri="{FF2B5EF4-FFF2-40B4-BE49-F238E27FC236}">
                <a16:creationId xmlns:a16="http://schemas.microsoft.com/office/drawing/2014/main" id="{F765F4F6-9EF3-E1E3-1243-7FF680AED340}"/>
              </a:ext>
            </a:extLst>
          </p:cNvPr>
          <p:cNvSpPr/>
          <p:nvPr/>
        </p:nvSpPr>
        <p:spPr>
          <a:xfrm>
            <a:off x="4848709" y="7685868"/>
            <a:ext cx="10287000" cy="1371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kern="0">
                <a:solidFill>
                  <a:schemeClr val="tx1"/>
                </a:solidFill>
                <a:effectLst/>
                <a:latin typeface="Times New Roman" panose="02020603050405020304" pitchFamily="18" charset="0"/>
                <a:ea typeface="Calibri" panose="020F0502020204030204" pitchFamily="34" charset="0"/>
              </a:rPr>
              <a:t>Nướu sưng hoặc chảy máu</a:t>
            </a:r>
            <a:endParaRPr lang="en-US" sz="4000">
              <a:solidFill>
                <a:schemeClr val="tx1"/>
              </a:solidFill>
            </a:endParaRPr>
          </a:p>
        </p:txBody>
      </p:sp>
    </p:spTree>
    <p:extLst>
      <p:ext uri="{BB962C8B-B14F-4D97-AF65-F5344CB8AC3E}">
        <p14:creationId xmlns:p14="http://schemas.microsoft.com/office/powerpoint/2010/main" val="324722293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33349B-3346-57DA-6D6E-25D9F0709233}"/>
              </a:ext>
            </a:extLst>
          </p:cNvPr>
          <p:cNvSpPr txBox="1"/>
          <p:nvPr/>
        </p:nvSpPr>
        <p:spPr>
          <a:xfrm>
            <a:off x="609600" y="571500"/>
            <a:ext cx="16687800" cy="8710077"/>
          </a:xfrm>
          <a:prstGeom prst="rect">
            <a:avLst/>
          </a:prstGeom>
          <a:noFill/>
        </p:spPr>
        <p:txBody>
          <a:bodyPr wrap="square">
            <a:spAutoFit/>
          </a:bodyPr>
          <a:lstStyle/>
          <a:p>
            <a:pPr marL="100330" algn="just"/>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Giai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1</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men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đốm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nâu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b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đau</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nhám</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Giai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2 </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ngà</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nhạy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lạnh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ngọt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thoáng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qua.</a:t>
            </a:r>
          </a:p>
          <a:p>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Giai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3</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Viêm</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tủy</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tổn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Lỗ</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nhức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dội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Hôi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miệng</a:t>
            </a:r>
            <a:b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Sưng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nướu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ổ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mủ</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781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ổng hợp hình nền tranh vẽ đầy màu sắc và tuyệt đẹp">
            <a:extLst>
              <a:ext uri="{FF2B5EF4-FFF2-40B4-BE49-F238E27FC236}">
                <a16:creationId xmlns:a16="http://schemas.microsoft.com/office/drawing/2014/main" id="{17B18891-633E-4E2A-D119-285A940CA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18288000" cy="1023778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a:extLst>
              <a:ext uri="{FF2B5EF4-FFF2-40B4-BE49-F238E27FC236}">
                <a16:creationId xmlns:a16="http://schemas.microsoft.com/office/drawing/2014/main" id="{9BBF7DEB-41A3-880B-6D43-399E51B9B6BE}"/>
              </a:ext>
            </a:extLst>
          </p:cNvPr>
          <p:cNvSpPr/>
          <p:nvPr/>
        </p:nvSpPr>
        <p:spPr>
          <a:xfrm>
            <a:off x="4572000" y="342900"/>
            <a:ext cx="9296400" cy="9601200"/>
          </a:xfrm>
          <a:custGeom>
            <a:avLst/>
            <a:gdLst/>
            <a:ahLst/>
            <a:cxnLst/>
            <a:rect l="l" t="t" r="r" b="b"/>
            <a:pathLst>
              <a:path w="6953243" h="6953243">
                <a:moveTo>
                  <a:pt x="0" y="0"/>
                </a:moveTo>
                <a:lnTo>
                  <a:pt x="6953244" y="0"/>
                </a:lnTo>
                <a:lnTo>
                  <a:pt x="6953244" y="6953244"/>
                </a:lnTo>
                <a:lnTo>
                  <a:pt x="0" y="69532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ttsmaker-file-2025-2-13-11-43-31">
            <a:hlinkClick r:id="" action="ppaction://media"/>
            <a:extLst>
              <a:ext uri="{FF2B5EF4-FFF2-40B4-BE49-F238E27FC236}">
                <a16:creationId xmlns:a16="http://schemas.microsoft.com/office/drawing/2014/main" id="{B73293E7-AD68-0E25-983B-45DCB23EB72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9454" t="26182" r="25785" b="50000"/>
          <a:stretch/>
        </p:blipFill>
        <p:spPr>
          <a:xfrm>
            <a:off x="8382000" y="4703933"/>
            <a:ext cx="1143000" cy="879134"/>
          </a:xfrm>
          <a:prstGeom prst="rect">
            <a:avLst/>
          </a:prstGeom>
        </p:spPr>
      </p:pic>
    </p:spTree>
    <p:extLst>
      <p:ext uri="{BB962C8B-B14F-4D97-AF65-F5344CB8AC3E}">
        <p14:creationId xmlns:p14="http://schemas.microsoft.com/office/powerpoint/2010/main" val="221265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96970">
                <p:cTn id="1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E4E94-7F26-4CD9-5483-C35689E70736}"/>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435B6608-3DFC-8717-D2EB-E5C37AF07506}"/>
              </a:ext>
            </a:extLst>
          </p:cNvPr>
          <p:cNvGrpSpPr/>
          <p:nvPr/>
        </p:nvGrpSpPr>
        <p:grpSpPr>
          <a:xfrm>
            <a:off x="-2667000" y="-457200"/>
            <a:ext cx="20935950" cy="10287000"/>
            <a:chOff x="0" y="0"/>
            <a:chExt cx="12192000" cy="6858000"/>
          </a:xfrm>
        </p:grpSpPr>
        <p:pic>
          <p:nvPicPr>
            <p:cNvPr id="4" name="图片 3" descr="背景图案&#10;&#10;描述已自动生成">
              <a:extLst>
                <a:ext uri="{FF2B5EF4-FFF2-40B4-BE49-F238E27FC236}">
                  <a16:creationId xmlns:a16="http://schemas.microsoft.com/office/drawing/2014/main" id="{9260562F-C93E-32FB-CE9B-B4C525EFF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4">
              <a:extLst>
                <a:ext uri="{FF2B5EF4-FFF2-40B4-BE49-F238E27FC236}">
                  <a16:creationId xmlns:a16="http://schemas.microsoft.com/office/drawing/2014/main" id="{B32D8DD8-D3F5-4610-95C4-57D81E39B1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sp>
        <p:nvSpPr>
          <p:cNvPr id="7" name="Content Placeholder 2">
            <a:extLst>
              <a:ext uri="{FF2B5EF4-FFF2-40B4-BE49-F238E27FC236}">
                <a16:creationId xmlns:a16="http://schemas.microsoft.com/office/drawing/2014/main" id="{0095934A-2D00-5A39-AE07-F1ECDE05D294}"/>
              </a:ext>
            </a:extLst>
          </p:cNvPr>
          <p:cNvSpPr txBox="1">
            <a:spLocks/>
          </p:cNvSpPr>
          <p:nvPr/>
        </p:nvSpPr>
        <p:spPr>
          <a:xfrm>
            <a:off x="381000" y="2608234"/>
            <a:ext cx="17887950" cy="5950745"/>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lvl="0" indent="0">
              <a:buNone/>
            </a:pPr>
            <a:r>
              <a:rPr lang="vi-VN" sz="6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Nguyên nhân</a:t>
            </a:r>
            <a:r>
              <a:rPr lang="en-US" sz="6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66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chính</a:t>
            </a:r>
            <a:r>
              <a:rPr lang="vi-VN" sz="6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gây bệnh sâu răng.</a:t>
            </a:r>
          </a:p>
          <a:p>
            <a:pPr marL="0" lvl="0" indent="0">
              <a:buNone/>
            </a:pPr>
            <a:r>
              <a:rPr lang="vi-VN" sz="6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Nguyên nhân làm tăng nguy cơ gây bệnh sâu răng.</a:t>
            </a:r>
            <a:endParaRPr lang="en-US" sz="6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0" indent="0">
              <a:buNone/>
            </a:pPr>
            <a:r>
              <a:rPr lang="en-US" sz="6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Kể</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một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số</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nguyên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nhân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khác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có</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thể</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làm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tăng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nguy</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cơ</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gây</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bệnh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sâu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răng</a:t>
            </a:r>
            <a:r>
              <a:rPr lang="en-US" sz="6600" dirty="0">
                <a:latin typeface="Times New Roman" panose="02020603050405020304" pitchFamily="18" charset="0"/>
                <a:cs typeface="Times New Roman" panose="02020603050405020304" pitchFamily="18" charset="0"/>
              </a:rPr>
              <a:t>.</a:t>
            </a:r>
          </a:p>
          <a:p>
            <a:pPr marL="0" marR="0" lvl="0" indent="0" algn="l" defTabSz="1371600" rtl="0" eaLnBrk="1" fontAlgn="auto" latinLnBrk="0" hangingPunct="1">
              <a:lnSpc>
                <a:spcPct val="115000"/>
              </a:lnSpc>
              <a:spcBef>
                <a:spcPts val="1500"/>
              </a:spcBef>
              <a:spcAft>
                <a:spcPts val="0"/>
              </a:spcAft>
              <a:buClrTx/>
              <a:buSzTx/>
              <a:buFont typeface="Arial" panose="020B0604020202020204" pitchFamily="34" charset="0"/>
              <a:buNone/>
              <a:tabLst/>
              <a:defRPr/>
            </a:pPr>
            <a:endParaRPr kumimoji="0" lang="en-US" sz="4200" b="0" i="0" u="none" strike="noStrike" kern="1200" cap="none" spc="0" normalizeH="0" baseline="0" noProof="0" dirty="0">
              <a:ln>
                <a:noFill/>
              </a:ln>
              <a:solidFill>
                <a:prstClr val="black"/>
              </a:solidFill>
              <a:effectLst/>
              <a:uLnTx/>
              <a:uFillTx/>
              <a:latin typeface="思源黑体 CN"/>
              <a:cs typeface="+mn-cs"/>
            </a:endParaRPr>
          </a:p>
        </p:txBody>
      </p:sp>
      <p:sp>
        <p:nvSpPr>
          <p:cNvPr id="8" name="TextBox 7">
            <a:extLst>
              <a:ext uri="{FF2B5EF4-FFF2-40B4-BE49-F238E27FC236}">
                <a16:creationId xmlns:a16="http://schemas.microsoft.com/office/drawing/2014/main" id="{E135E8BD-D842-498D-5645-0D92ADC7D6C6}"/>
              </a:ext>
            </a:extLst>
          </p:cNvPr>
          <p:cNvSpPr txBox="1"/>
          <p:nvPr/>
        </p:nvSpPr>
        <p:spPr>
          <a:xfrm>
            <a:off x="533400" y="495300"/>
            <a:ext cx="16154400" cy="2123658"/>
          </a:xfrm>
          <a:prstGeom prst="rect">
            <a:avLst/>
          </a:prstGeom>
          <a:noFill/>
        </p:spPr>
        <p:txBody>
          <a:bodyPr wrap="square">
            <a:spAutoFit/>
          </a:bodyPr>
          <a:lstStyle/>
          <a:p>
            <a:pPr lvl="0"/>
            <a:r>
              <a:rPr lang="vi-VN" sz="1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6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sát hình 3</a:t>
            </a:r>
            <a:r>
              <a:rPr lang="en-US" sz="6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vi-VN" sz="6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thảo</a:t>
            </a:r>
            <a:r>
              <a:rPr lang="en-US" sz="6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6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theo</a:t>
            </a:r>
            <a:r>
              <a:rPr lang="en-US" sz="6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nhóm</a:t>
            </a:r>
            <a:r>
              <a:rPr lang="en-US" sz="6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bốn</a:t>
            </a:r>
            <a:r>
              <a:rPr lang="en-US" sz="6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6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câu</a:t>
            </a:r>
            <a:r>
              <a:rPr lang="en-US" sz="6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hỏi</a:t>
            </a:r>
            <a:r>
              <a:rPr lang="en-US" sz="6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6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2062791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09600" y="342899"/>
            <a:ext cx="16725900" cy="2706945"/>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3785652"/>
          </a:xfrm>
          <a:prstGeom prst="rect">
            <a:avLst/>
          </a:prstGeom>
          <a:noFill/>
        </p:spPr>
        <p:txBody>
          <a:bodyPr wrap="square" rtlCol="0">
            <a:spAutoFit/>
          </a:bodyPr>
          <a:lstStyle/>
          <a:p>
            <a:pPr lvl="0"/>
            <a:r>
              <a:rPr lang="vi-VN" sz="4000" b="1" dirty="0">
                <a:solidFill>
                  <a:prstClr val="black"/>
                </a:solidFill>
                <a:latin typeface="Cambria" panose="02040503050406030204" pitchFamily="18" charset="0"/>
                <a:ea typeface="Cambria" panose="02040503050406030204" pitchFamily="18" charset="0"/>
              </a:rPr>
              <a:t>- Quan sát hình 3 và cho biết.</a:t>
            </a:r>
          </a:p>
          <a:p>
            <a:pPr lvl="0"/>
            <a:r>
              <a:rPr lang="vi-VN" sz="4000" dirty="0">
                <a:solidFill>
                  <a:prstClr val="black"/>
                </a:solidFill>
                <a:latin typeface="Cambria" panose="02040503050406030204" pitchFamily="18" charset="0"/>
                <a:ea typeface="Cambria" panose="02040503050406030204" pitchFamily="18" charset="0"/>
              </a:rPr>
              <a:t>+ Nguyên nhân gây bệnh sâu răng.</a:t>
            </a:r>
          </a:p>
          <a:p>
            <a:pPr lvl="0"/>
            <a:r>
              <a:rPr lang="vi-VN" sz="4000" dirty="0">
                <a:solidFill>
                  <a:prstClr val="black"/>
                </a:solidFill>
                <a:latin typeface="Cambria" panose="02040503050406030204" pitchFamily="18" charset="0"/>
                <a:ea typeface="Cambria" panose="02040503050406030204" pitchFamily="18" charset="0"/>
              </a:rPr>
              <a:t>+ Nguyên nhân làm tăng nguy cơ gây bệnh sâu răng.</a:t>
            </a:r>
            <a:endParaRPr lang="en-US" sz="4000" dirty="0">
              <a:solidFill>
                <a:prstClr val="black"/>
              </a:solidFill>
              <a:latin typeface="Cambria" panose="02040503050406030204" pitchFamily="18" charset="0"/>
              <a:ea typeface="Cambria" panose="02040503050406030204" pitchFamily="18" charset="0"/>
            </a:endParaRPr>
          </a:p>
          <a:p>
            <a:r>
              <a:rPr 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răng</a:t>
            </a:r>
            <a:r>
              <a:rPr lang="en-US" sz="4000" dirty="0">
                <a:latin typeface="Times New Roman" panose="02020603050405020304" pitchFamily="18" charset="0"/>
                <a:cs typeface="Times New Roman" panose="02020603050405020304" pitchFamily="18" charset="0"/>
              </a:rPr>
              <a:t>.</a:t>
            </a:r>
          </a:p>
          <a:p>
            <a:pPr lvl="0"/>
            <a:endParaRPr lang="en-US" sz="4000" dirty="0">
              <a:solidFill>
                <a:prstClr val="black"/>
              </a:solidFill>
              <a:latin typeface="Cambria" panose="02040503050406030204" pitchFamily="18" charset="0"/>
              <a:ea typeface="Cambria" panose="02040503050406030204" pitchFamily="18" charset="0"/>
            </a:endParaRPr>
          </a:p>
          <a:p>
            <a:pPr lvl="0"/>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9822AA5-B154-27C2-5930-4BF4221CFCF3}"/>
              </a:ext>
            </a:extLst>
          </p:cNvPr>
          <p:cNvPicPr>
            <a:picLocks noChangeAspect="1"/>
          </p:cNvPicPr>
          <p:nvPr/>
        </p:nvPicPr>
        <p:blipFill>
          <a:blip r:embed="rId3"/>
          <a:stretch>
            <a:fillRect/>
          </a:stretch>
        </p:blipFill>
        <p:spPr>
          <a:xfrm>
            <a:off x="457200" y="3543300"/>
            <a:ext cx="17373600" cy="61938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8084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38200" y="2552700"/>
            <a:ext cx="11506200" cy="4431983"/>
          </a:xfrm>
          <a:prstGeom prst="rect">
            <a:avLst/>
          </a:prstGeom>
        </p:spPr>
        <p:txBody>
          <a:bodyPr wrap="square" lIns="0" tIns="0" rIns="0" bIns="0" rtlCol="0" anchor="t">
            <a:spAutoFit/>
          </a:bodyPr>
          <a:lstStyle/>
          <a:p>
            <a:pPr lvl="0" algn="just"/>
            <a:r>
              <a:rPr lang="vi-VN" sz="4800" dirty="0">
                <a:solidFill>
                  <a:srgbClr val="FF0000"/>
                </a:solidFill>
                <a:latin typeface="Cambria" panose="02040503050406030204" pitchFamily="18" charset="0"/>
                <a:ea typeface="Cambria" panose="02040503050406030204" pitchFamily="18" charset="0"/>
              </a:rPr>
              <a:t>Nguyên nhân chính gây ra bệnh sâu răng là do vi khuẩn, nhưng có rất nhiều nguyên nhân làm tăng cơ hội cho vi khuẩn phá huỷ răng của chúng ta. Vì vậy, chúng ta cần xác định những việc nên làm, không nên làm để bảo vệ răng</a:t>
            </a:r>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ổng hợp hình nền tranh vẽ đầy màu sắc và tuyệt đẹp">
            <a:extLst>
              <a:ext uri="{FF2B5EF4-FFF2-40B4-BE49-F238E27FC236}">
                <a16:creationId xmlns:a16="http://schemas.microsoft.com/office/drawing/2014/main" id="{914BA160-468B-2F72-A5A6-C26DFED141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18288000" cy="1023778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a:extLst>
              <a:ext uri="{FF2B5EF4-FFF2-40B4-BE49-F238E27FC236}">
                <a16:creationId xmlns:a16="http://schemas.microsoft.com/office/drawing/2014/main" id="{D9890E14-7761-5922-F930-D0E0D9B07378}"/>
              </a:ext>
            </a:extLst>
          </p:cNvPr>
          <p:cNvSpPr/>
          <p:nvPr/>
        </p:nvSpPr>
        <p:spPr>
          <a:xfrm>
            <a:off x="4191000" y="190500"/>
            <a:ext cx="10134600" cy="10096500"/>
          </a:xfrm>
          <a:custGeom>
            <a:avLst/>
            <a:gdLst/>
            <a:ahLst/>
            <a:cxnLst/>
            <a:rect l="l" t="t" r="r" b="b"/>
            <a:pathLst>
              <a:path w="6953243" h="6953243">
                <a:moveTo>
                  <a:pt x="0" y="0"/>
                </a:moveTo>
                <a:lnTo>
                  <a:pt x="6953244" y="0"/>
                </a:lnTo>
                <a:lnTo>
                  <a:pt x="6953244" y="6953244"/>
                </a:lnTo>
                <a:lnTo>
                  <a:pt x="0" y="69532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ttsmaker-file-2025-2-13-11-59-0">
            <a:hlinkClick r:id="" action="ppaction://media"/>
            <a:extLst>
              <a:ext uri="{FF2B5EF4-FFF2-40B4-BE49-F238E27FC236}">
                <a16:creationId xmlns:a16="http://schemas.microsoft.com/office/drawing/2014/main" id="{988B8C5C-2AC5-1A7A-AC54-EB40BE350EE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5183" t="24527" r="28625" b="51701"/>
          <a:stretch/>
        </p:blipFill>
        <p:spPr>
          <a:xfrm rot="165500">
            <a:off x="8458200" y="4762500"/>
            <a:ext cx="1066800" cy="990600"/>
          </a:xfrm>
          <a:prstGeom prst="rect">
            <a:avLst/>
          </a:prstGeom>
        </p:spPr>
      </p:pic>
    </p:spTree>
    <p:extLst>
      <p:ext uri="{BB962C8B-B14F-4D97-AF65-F5344CB8AC3E}">
        <p14:creationId xmlns:p14="http://schemas.microsoft.com/office/powerpoint/2010/main" val="99797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100000">
                <p:cTn id="1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with pictures of food and a cartoon&#10;&#10;AI-generated content may be incorrect.">
            <a:extLst>
              <a:ext uri="{FF2B5EF4-FFF2-40B4-BE49-F238E27FC236}">
                <a16:creationId xmlns:a16="http://schemas.microsoft.com/office/drawing/2014/main" id="{3DFB69C8-48D9-0A56-20AD-FAE9F8984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
            <a:ext cx="18135600" cy="10096500"/>
          </a:xfrm>
          <a:prstGeom prst="rect">
            <a:avLst/>
          </a:prstGeom>
        </p:spPr>
      </p:pic>
    </p:spTree>
    <p:extLst>
      <p:ext uri="{BB962C8B-B14F-4D97-AF65-F5344CB8AC3E}">
        <p14:creationId xmlns:p14="http://schemas.microsoft.com/office/powerpoint/2010/main" val="978428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3124200" y="266700"/>
            <a:ext cx="10912363" cy="1219200"/>
            <a:chOff x="-575" y="0"/>
            <a:chExt cx="13838558" cy="2227310"/>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2227310"/>
              <a:chOff x="-127" y="0"/>
              <a:chExt cx="3056685" cy="491972"/>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61259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Hoàn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Table 3">
            <a:extLst>
              <a:ext uri="{FF2B5EF4-FFF2-40B4-BE49-F238E27FC236}">
                <a16:creationId xmlns:a16="http://schemas.microsoft.com/office/drawing/2014/main" id="{89B514D5-29F1-43AE-11DE-042D091E2C2C}"/>
              </a:ext>
            </a:extLst>
          </p:cNvPr>
          <p:cNvGraphicFramePr>
            <a:graphicFrameLocks noGrp="1"/>
          </p:cNvGraphicFramePr>
          <p:nvPr>
            <p:extLst>
              <p:ext uri="{D42A27DB-BD31-4B8C-83A1-F6EECF244321}">
                <p14:modId xmlns:p14="http://schemas.microsoft.com/office/powerpoint/2010/main" val="3769742972"/>
              </p:ext>
            </p:extLst>
          </p:nvPr>
        </p:nvGraphicFramePr>
        <p:xfrm>
          <a:off x="609600" y="2019300"/>
          <a:ext cx="16382999" cy="7238999"/>
        </p:xfrm>
        <a:graphic>
          <a:graphicData uri="http://schemas.openxmlformats.org/drawingml/2006/table">
            <a:tbl>
              <a:tblPr firstRow="1" firstCol="1" bandRow="1">
                <a:tableStyleId>{5C22544A-7EE6-4342-B048-85BDC9FD1C3A}</a:tableStyleId>
              </a:tblPr>
              <a:tblGrid>
                <a:gridCol w="5307169">
                  <a:extLst>
                    <a:ext uri="{9D8B030D-6E8A-4147-A177-3AD203B41FA5}">
                      <a16:colId xmlns:a16="http://schemas.microsoft.com/office/drawing/2014/main" val="4103436489"/>
                    </a:ext>
                  </a:extLst>
                </a:gridCol>
                <a:gridCol w="2384380">
                  <a:extLst>
                    <a:ext uri="{9D8B030D-6E8A-4147-A177-3AD203B41FA5}">
                      <a16:colId xmlns:a16="http://schemas.microsoft.com/office/drawing/2014/main" val="138057256"/>
                    </a:ext>
                  </a:extLst>
                </a:gridCol>
                <a:gridCol w="2076718">
                  <a:extLst>
                    <a:ext uri="{9D8B030D-6E8A-4147-A177-3AD203B41FA5}">
                      <a16:colId xmlns:a16="http://schemas.microsoft.com/office/drawing/2014/main" val="4215080661"/>
                    </a:ext>
                  </a:extLst>
                </a:gridCol>
                <a:gridCol w="6614732">
                  <a:extLst>
                    <a:ext uri="{9D8B030D-6E8A-4147-A177-3AD203B41FA5}">
                      <a16:colId xmlns:a16="http://schemas.microsoft.com/office/drawing/2014/main" val="3049030868"/>
                    </a:ext>
                  </a:extLst>
                </a:gridCol>
              </a:tblGrid>
              <a:tr h="939028">
                <a:tc gridSpan="4">
                  <a:txBody>
                    <a:bodyPr/>
                    <a:lstStyle/>
                    <a:p>
                      <a:pPr marL="0" marR="6985" algn="ctr">
                        <a:lnSpc>
                          <a:spcPct val="120000"/>
                        </a:lnSpc>
                        <a:spcBef>
                          <a:spcPts val="0"/>
                        </a:spcBef>
                        <a:spcAft>
                          <a:spcPts val="0"/>
                        </a:spcAft>
                      </a:pPr>
                      <a:r>
                        <a:rPr lang="en-US" sz="4800" b="1" dirty="0" err="1">
                          <a:solidFill>
                            <a:srgbClr val="002060"/>
                          </a:solidFill>
                          <a:effectLst/>
                          <a:latin typeface="Cambria" panose="02040503050406030204" pitchFamily="18" charset="0"/>
                          <a:ea typeface="Cambria" panose="02040503050406030204" pitchFamily="18" charset="0"/>
                        </a:rPr>
                        <a:t>Biện</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pháp</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phòng</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tránh</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sâu</a:t>
                      </a:r>
                      <a:r>
                        <a:rPr lang="en-US" sz="4800" b="1" dirty="0">
                          <a:solidFill>
                            <a:srgbClr val="002060"/>
                          </a:solidFill>
                          <a:effectLst/>
                          <a:latin typeface="Cambria" panose="02040503050406030204" pitchFamily="18" charset="0"/>
                          <a:ea typeface="Cambria" panose="02040503050406030204" pitchFamily="18" charset="0"/>
                        </a:rPr>
                        <a:t> </a:t>
                      </a:r>
                      <a:r>
                        <a:rPr lang="en-US" sz="4800" b="1" dirty="0" err="1">
                          <a:solidFill>
                            <a:srgbClr val="002060"/>
                          </a:solidFill>
                          <a:effectLst/>
                          <a:latin typeface="Cambria" panose="02040503050406030204" pitchFamily="18" charset="0"/>
                          <a:ea typeface="Cambria" panose="02040503050406030204" pitchFamily="18" charset="0"/>
                        </a:rPr>
                        <a:t>răng</a:t>
                      </a:r>
                      <a:endParaRPr lang="en-US" sz="48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0703363"/>
                  </a:ext>
                </a:extLst>
              </a:tr>
              <a:tr h="1921409">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Việc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làm</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3495"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Không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nên</a:t>
                      </a:r>
                      <a:endParaRPr lang="en-US" sz="3600" b="1"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6985" algn="ctr">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Lí</a:t>
                      </a:r>
                      <a:r>
                        <a:rPr lang="en-US" sz="3600" b="1" dirty="0">
                          <a:solidFill>
                            <a:srgbClr val="002060"/>
                          </a:solidFill>
                          <a:effectLst/>
                          <a:latin typeface="Cambria" panose="02040503050406030204" pitchFamily="18" charset="0"/>
                          <a:ea typeface="Cambria" panose="02040503050406030204" pitchFamily="18" charset="0"/>
                        </a:rPr>
                        <a:t> do</a:t>
                      </a: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1721038"/>
                  </a:ext>
                </a:extLst>
              </a:tr>
              <a:tr h="726156">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 </a:t>
                      </a:r>
                      <a:r>
                        <a:rPr lang="en-US" sz="3600" dirty="0" err="1">
                          <a:solidFill>
                            <a:srgbClr val="002060"/>
                          </a:solidFill>
                          <a:effectLst/>
                          <a:latin typeface="Cambria" panose="02040503050406030204" pitchFamily="18" charset="0"/>
                          <a:ea typeface="Cambria" panose="02040503050406030204" pitchFamily="18" charset="0"/>
                        </a:rPr>
                        <a:t>Ăn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đồ</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ngọt</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buổi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tối</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431300"/>
                  </a:ext>
                </a:extLst>
              </a:tr>
              <a:tr h="109154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b) </a:t>
                      </a:r>
                      <a:r>
                        <a:rPr lang="en-US" sz="3600" dirty="0" err="1">
                          <a:solidFill>
                            <a:srgbClr val="002060"/>
                          </a:solidFill>
                          <a:effectLst/>
                          <a:latin typeface="Cambria" panose="02040503050406030204" pitchFamily="18" charset="0"/>
                          <a:ea typeface="Cambria" panose="02040503050406030204" pitchFamily="18" charset="0"/>
                        </a:rPr>
                        <a:t>Chải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đúng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cách</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5068801"/>
                  </a:ext>
                </a:extLst>
              </a:tr>
              <a:tr h="1091543">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 </a:t>
                      </a:r>
                      <a:r>
                        <a:rPr lang="en-US" sz="3600" dirty="0" err="1">
                          <a:solidFill>
                            <a:srgbClr val="002060"/>
                          </a:solidFill>
                          <a:effectLst/>
                          <a:latin typeface="Cambria" panose="02040503050406030204" pitchFamily="18" charset="0"/>
                          <a:ea typeface="Cambria" panose="02040503050406030204" pitchFamily="18" charset="0"/>
                        </a:rPr>
                        <a:t>Khám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răng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định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kì</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6985" algn="ctr">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60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5387452"/>
                  </a:ext>
                </a:extLst>
              </a:tr>
              <a:tr h="1469320">
                <a:tc>
                  <a:txBody>
                    <a:bodyPr/>
                    <a:lstStyle/>
                    <a:p>
                      <a:pPr marL="0" marR="0">
                        <a:lnSpc>
                          <a:spcPct val="12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d) </a:t>
                      </a:r>
                      <a:r>
                        <a:rPr lang="en-US" sz="3600" dirty="0" err="1">
                          <a:solidFill>
                            <a:srgbClr val="002060"/>
                          </a:solidFill>
                          <a:effectLst/>
                          <a:latin typeface="Cambria" panose="02040503050406030204" pitchFamily="18" charset="0"/>
                          <a:ea typeface="Cambria" panose="02040503050406030204" pitchFamily="18" charset="0"/>
                        </a:rPr>
                        <a:t>Sử</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dụng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đa</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dạng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thực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phẩm</a:t>
                      </a:r>
                      <a:endParaRPr lang="en-US" sz="3600" dirty="0">
                        <a:solidFill>
                          <a:srgbClr val="002060"/>
                        </a:solidFill>
                        <a:effectLst/>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002060"/>
                        </a:solidFill>
                        <a:latin typeface="Cambria" panose="02040503050406030204" pitchFamily="18" charset="0"/>
                        <a:ea typeface="Cambria" panose="02040503050406030204" pitchFamily="18" charset="0"/>
                      </a:endParaRPr>
                    </a:p>
                  </a:txBody>
                  <a:tcPr marL="42917" marR="37016" marT="16094"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4317057"/>
                  </a:ext>
                </a:extLst>
              </a:tr>
            </a:tbl>
          </a:graphicData>
        </a:graphic>
      </p:graphicFrame>
    </p:spTree>
    <p:extLst>
      <p:ext uri="{BB962C8B-B14F-4D97-AF65-F5344CB8AC3E}">
        <p14:creationId xmlns:p14="http://schemas.microsoft.com/office/powerpoint/2010/main" val="85764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ình Tập Đánh Răng Nhạc Thiếu Nhi Có Lời Bé Thích Nhất Karaoke Nhạc Thiếu Nhi_360 (1) (online-video-cutter.com)">
            <a:hlinkClick r:id="" action="ppaction://media"/>
            <a:extLst>
              <a:ext uri="{FF2B5EF4-FFF2-40B4-BE49-F238E27FC236}">
                <a16:creationId xmlns:a16="http://schemas.microsoft.com/office/drawing/2014/main" id="{7B43B1FC-45D0-EB73-0B94-F711532CBD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952499"/>
            <a:ext cx="15832666" cy="8905875"/>
          </a:xfrm>
          <a:prstGeom prst="rect">
            <a:avLst/>
          </a:prstGeom>
        </p:spPr>
      </p:pic>
    </p:spTree>
    <p:extLst>
      <p:ext uri="{BB962C8B-B14F-4D97-AF65-F5344CB8AC3E}">
        <p14:creationId xmlns:p14="http://schemas.microsoft.com/office/powerpoint/2010/main" val="428820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230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ải Răng Đúng Cách Như Thế Nào-">
            <a:hlinkClick r:id="" action="ppaction://media"/>
            <a:extLst>
              <a:ext uri="{FF2B5EF4-FFF2-40B4-BE49-F238E27FC236}">
                <a16:creationId xmlns:a16="http://schemas.microsoft.com/office/drawing/2014/main" id="{E084DBDF-7635-3A85-9F27-C604FD5184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8288000" cy="10287000"/>
          </a:xfrm>
          <a:prstGeom prst="rect">
            <a:avLst/>
          </a:prstGeom>
        </p:spPr>
      </p:pic>
    </p:spTree>
    <p:extLst>
      <p:ext uri="{BB962C8B-B14F-4D97-AF65-F5344CB8AC3E}">
        <p14:creationId xmlns:p14="http://schemas.microsoft.com/office/powerpoint/2010/main" val="136255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760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B213A-C820-94D9-E325-FB4671012E2E}"/>
            </a:ext>
          </a:extLst>
        </p:cNvPr>
        <p:cNvGrpSpPr/>
        <p:nvPr/>
      </p:nvGrpSpPr>
      <p:grpSpPr>
        <a:xfrm>
          <a:off x="0" y="0"/>
          <a:ext cx="0" cy="0"/>
          <a:chOff x="0" y="0"/>
          <a:chExt cx="0" cy="0"/>
        </a:xfrm>
      </p:grpSpPr>
      <p:pic>
        <p:nvPicPr>
          <p:cNvPr id="5122" name="Picture 2" descr="Tổng hợp hình nền tranh vẽ đầy màu sắc và tuyệt đẹp">
            <a:extLst>
              <a:ext uri="{FF2B5EF4-FFF2-40B4-BE49-F238E27FC236}">
                <a16:creationId xmlns:a16="http://schemas.microsoft.com/office/drawing/2014/main" id="{DAC50D74-1408-EE02-3AF3-EDE6EBF5F8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18288000" cy="1023778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a:extLst>
              <a:ext uri="{FF2B5EF4-FFF2-40B4-BE49-F238E27FC236}">
                <a16:creationId xmlns:a16="http://schemas.microsoft.com/office/drawing/2014/main" id="{AD44C5DE-17B0-F932-3052-0017A5F61BB4}"/>
              </a:ext>
            </a:extLst>
          </p:cNvPr>
          <p:cNvSpPr/>
          <p:nvPr/>
        </p:nvSpPr>
        <p:spPr>
          <a:xfrm>
            <a:off x="4343400" y="266700"/>
            <a:ext cx="9753600" cy="9601200"/>
          </a:xfrm>
          <a:custGeom>
            <a:avLst/>
            <a:gdLst/>
            <a:ahLst/>
            <a:cxnLst/>
            <a:rect l="l" t="t" r="r" b="b"/>
            <a:pathLst>
              <a:path w="6953243" h="6953243">
                <a:moveTo>
                  <a:pt x="0" y="0"/>
                </a:moveTo>
                <a:lnTo>
                  <a:pt x="6953244" y="0"/>
                </a:lnTo>
                <a:lnTo>
                  <a:pt x="6953244" y="6953244"/>
                </a:lnTo>
                <a:lnTo>
                  <a:pt x="0" y="69532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ttsmaker-file-2025-2-13-11-44-12">
            <a:hlinkClick r:id="" action="ppaction://media"/>
            <a:extLst>
              <a:ext uri="{FF2B5EF4-FFF2-40B4-BE49-F238E27FC236}">
                <a16:creationId xmlns:a16="http://schemas.microsoft.com/office/drawing/2014/main" id="{1168E12C-05D2-19AB-87B2-9112D82A508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1409" t="25000" r="27851" b="44736"/>
          <a:stretch/>
        </p:blipFill>
        <p:spPr>
          <a:xfrm>
            <a:off x="8382000" y="4705351"/>
            <a:ext cx="1219200" cy="876298"/>
          </a:xfrm>
          <a:prstGeom prst="rect">
            <a:avLst/>
          </a:prstGeom>
        </p:spPr>
      </p:pic>
    </p:spTree>
    <p:extLst>
      <p:ext uri="{BB962C8B-B14F-4D97-AF65-F5344CB8AC3E}">
        <p14:creationId xmlns:p14="http://schemas.microsoft.com/office/powerpoint/2010/main" val="84955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46" name="Picture 2" descr="Hình ảnh Gặp Nha Sĩ PNG Miễn Phí Tải Về - Lovepik">
            <a:extLst>
              <a:ext uri="{FF2B5EF4-FFF2-40B4-BE49-F238E27FC236}">
                <a16:creationId xmlns:a16="http://schemas.microsoft.com/office/drawing/2014/main" id="{35B461A7-B40D-B949-62A1-5D965D5461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1917" y1="24917" x2="67750" y2="67000"/>
                        <a14:foregroundMark x1="61917" y1="15750" x2="73833" y2="22833"/>
                        <a14:foregroundMark x1="73833" y1="22833" x2="73833" y2="22833"/>
                        <a14:foregroundMark x1="39833" y1="36500" x2="44750" y2="51250"/>
                        <a14:foregroundMark x1="68750" y1="42417" x2="72667" y2="55250"/>
                        <a14:foregroundMark x1="52250" y1="44917" x2="57833" y2="48417"/>
                        <a14:foregroundMark x1="57833" y1="48417" x2="58750" y2="48750"/>
                        <a14:foregroundMark x1="59333" y1="80333" x2="63833" y2="80333"/>
                        <a14:foregroundMark x1="67750" y1="82500" x2="70500" y2="81750"/>
                        <a14:foregroundMark x1="61083" y1="16500" x2="60667" y2="20500"/>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952500"/>
            <a:ext cx="9677400" cy="9677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a:extLst>
              <a:ext uri="{FF2B5EF4-FFF2-40B4-BE49-F238E27FC236}">
                <a16:creationId xmlns:a16="http://schemas.microsoft.com/office/drawing/2014/main" id="{5DBC636C-03C9-FEE4-7212-5F73A1793BD8}"/>
              </a:ext>
            </a:extLst>
          </p:cNvPr>
          <p:cNvGrpSpPr/>
          <p:nvPr/>
        </p:nvGrpSpPr>
        <p:grpSpPr>
          <a:xfrm>
            <a:off x="6858000" y="2476500"/>
            <a:ext cx="10912363" cy="6861282"/>
            <a:chOff x="-575" y="0"/>
            <a:chExt cx="13838558" cy="2228376"/>
          </a:xfrm>
        </p:grpSpPr>
        <p:grpSp>
          <p:nvGrpSpPr>
            <p:cNvPr id="5" name="Group 5">
              <a:extLst>
                <a:ext uri="{FF2B5EF4-FFF2-40B4-BE49-F238E27FC236}">
                  <a16:creationId xmlns:a16="http://schemas.microsoft.com/office/drawing/2014/main" id="{C0A89124-2F80-7E06-F938-47630142FCE4}"/>
                </a:ext>
              </a:extLst>
            </p:cNvPr>
            <p:cNvGrpSpPr/>
            <p:nvPr/>
          </p:nvGrpSpPr>
          <p:grpSpPr>
            <a:xfrm>
              <a:off x="-575" y="0"/>
              <a:ext cx="13838558" cy="2227310"/>
              <a:chOff x="-127" y="0"/>
              <a:chExt cx="3056685" cy="491972"/>
            </a:xfrm>
          </p:grpSpPr>
          <p:sp>
            <p:nvSpPr>
              <p:cNvPr id="7" name="Freeform 6">
                <a:extLst>
                  <a:ext uri="{FF2B5EF4-FFF2-40B4-BE49-F238E27FC236}">
                    <a16:creationId xmlns:a16="http://schemas.microsoft.com/office/drawing/2014/main" id="{3B35DF3D-E50E-454A-EFC3-0666562B8E80}"/>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93B36F3D-8BA9-8E54-1CEB-DCACE67D7B74}"/>
                </a:ext>
              </a:extLst>
            </p:cNvPr>
            <p:cNvSpPr txBox="1"/>
            <p:nvPr/>
          </p:nvSpPr>
          <p:spPr>
            <a:xfrm>
              <a:off x="914399" y="102409"/>
              <a:ext cx="12332809" cy="212596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dirty="0">
                  <a:solidFill>
                    <a:prstClr val="black"/>
                  </a:solidFill>
                  <a:latin typeface="Cambria" panose="02040503050406030204" pitchFamily="18" charset="0"/>
                  <a:ea typeface="Cambria" panose="02040503050406030204" pitchFamily="18" charset="0"/>
                </a:rPr>
                <a:t>2 </a:t>
              </a:r>
              <a:r>
                <a:rPr lang="en-US" sz="6000" b="1" dirty="0" err="1">
                  <a:solidFill>
                    <a:prstClr val="black"/>
                  </a:solidFill>
                  <a:latin typeface="Cambria" panose="02040503050406030204" pitchFamily="18" charset="0"/>
                  <a:ea typeface="Cambria" panose="02040503050406030204" pitchFamily="18" charset="0"/>
                </a:rPr>
                <a:t>bạn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sắm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sĩ</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răng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dấu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bệnh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răng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trắng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chấm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đen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lỗ</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hổng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697A1995-AEB1-E499-924A-82DDA9248243}"/>
              </a:ext>
            </a:extLst>
          </p:cNvPr>
          <p:cNvPicPr>
            <a:picLocks noChangeAspect="1"/>
          </p:cNvPicPr>
          <p:nvPr/>
        </p:nvPicPr>
        <p:blipFill>
          <a:blip r:embed="rId5"/>
          <a:stretch>
            <a:fillRect/>
          </a:stretch>
        </p:blipFill>
        <p:spPr>
          <a:xfrm>
            <a:off x="4267200" y="419100"/>
            <a:ext cx="10760373" cy="1926503"/>
          </a:xfrm>
          <a:prstGeom prst="rect">
            <a:avLst/>
          </a:prstGeom>
        </p:spPr>
      </p:pic>
    </p:spTree>
    <p:extLst>
      <p:ext uri="{BB962C8B-B14F-4D97-AF65-F5344CB8AC3E}">
        <p14:creationId xmlns:p14="http://schemas.microsoft.com/office/powerpoint/2010/main" val="117031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D94F5-05E5-1199-FFB8-92192B8BED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48EB4B-16FD-0C59-8C87-9974503F646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46" name="Picture 2" descr="Hình ảnh Gặp Nha Sĩ PNG Miễn Phí Tải Về - Lovepik">
            <a:extLst>
              <a:ext uri="{FF2B5EF4-FFF2-40B4-BE49-F238E27FC236}">
                <a16:creationId xmlns:a16="http://schemas.microsoft.com/office/drawing/2014/main" id="{A51A4F28-B1BB-C142-CA59-4C5774595F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1917" y1="24917" x2="67750" y2="67000"/>
                        <a14:foregroundMark x1="61917" y1="15750" x2="73833" y2="22833"/>
                        <a14:foregroundMark x1="73833" y1="22833" x2="73833" y2="22833"/>
                        <a14:foregroundMark x1="39833" y1="36500" x2="44750" y2="51250"/>
                        <a14:foregroundMark x1="68750" y1="42417" x2="72667" y2="55250"/>
                        <a14:foregroundMark x1="52250" y1="44917" x2="57833" y2="48417"/>
                        <a14:foregroundMark x1="57833" y1="48417" x2="58750" y2="48750"/>
                        <a14:foregroundMark x1="59333" y1="80333" x2="63833" y2="80333"/>
                        <a14:foregroundMark x1="67750" y1="82500" x2="70500" y2="81750"/>
                        <a14:foregroundMark x1="61083" y1="16500" x2="60667" y2="20500"/>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952500"/>
            <a:ext cx="9677400" cy="9677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a:extLst>
              <a:ext uri="{FF2B5EF4-FFF2-40B4-BE49-F238E27FC236}">
                <a16:creationId xmlns:a16="http://schemas.microsoft.com/office/drawing/2014/main" id="{195B9B83-5C60-731D-3B83-845F721E0FD9}"/>
              </a:ext>
            </a:extLst>
          </p:cNvPr>
          <p:cNvGrpSpPr/>
          <p:nvPr/>
        </p:nvGrpSpPr>
        <p:grpSpPr>
          <a:xfrm>
            <a:off x="6858000" y="2123742"/>
            <a:ext cx="10912363" cy="8318751"/>
            <a:chOff x="-575" y="-114567"/>
            <a:chExt cx="13838558" cy="2701726"/>
          </a:xfrm>
        </p:grpSpPr>
        <p:grpSp>
          <p:nvGrpSpPr>
            <p:cNvPr id="5" name="Group 5">
              <a:extLst>
                <a:ext uri="{FF2B5EF4-FFF2-40B4-BE49-F238E27FC236}">
                  <a16:creationId xmlns:a16="http://schemas.microsoft.com/office/drawing/2014/main" id="{C6E67DE9-B9ED-25BD-A71C-C08B9EC94A25}"/>
                </a:ext>
              </a:extLst>
            </p:cNvPr>
            <p:cNvGrpSpPr/>
            <p:nvPr/>
          </p:nvGrpSpPr>
          <p:grpSpPr>
            <a:xfrm>
              <a:off x="-575" y="0"/>
              <a:ext cx="13838558" cy="2227310"/>
              <a:chOff x="-127" y="0"/>
              <a:chExt cx="3056685" cy="491972"/>
            </a:xfrm>
          </p:grpSpPr>
          <p:sp>
            <p:nvSpPr>
              <p:cNvPr id="7" name="Freeform 6">
                <a:extLst>
                  <a:ext uri="{FF2B5EF4-FFF2-40B4-BE49-F238E27FC236}">
                    <a16:creationId xmlns:a16="http://schemas.microsoft.com/office/drawing/2014/main" id="{F7C2E261-3429-9C85-2FA6-4F224BBAE88D}"/>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CD792B0C-3471-DA1C-F67A-259F3CE6DC53}"/>
                </a:ext>
              </a:extLst>
            </p:cNvPr>
            <p:cNvSpPr txBox="1"/>
            <p:nvPr/>
          </p:nvSpPr>
          <p:spPr>
            <a:xfrm>
              <a:off x="675858" y="-114567"/>
              <a:ext cx="12764617" cy="2701726"/>
            </a:xfrm>
            <a:prstGeom prst="rect">
              <a:avLst/>
            </a:prstGeom>
          </p:spPr>
          <p:txBody>
            <a:bodyPr wrap="square" lIns="0" tIns="0" rIns="0" bIns="0" rtlCol="0" anchor="t">
              <a:spAutoFit/>
            </a:bodyPr>
            <a:lstStyle/>
            <a:p>
              <a:pPr algn="just">
                <a:lnSpc>
                  <a:spcPct val="120000"/>
                </a:lnSpc>
              </a:pP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Khám</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răng</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trao</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hòi</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pP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rang</a:t>
              </a:r>
              <a:r>
                <a:rPr lang="en-US" sz="6000" b="1"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pP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súc</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miệng</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ích</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6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6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C5D4D7ED-0CC7-F771-63A6-6D0505D40245}"/>
              </a:ext>
            </a:extLst>
          </p:cNvPr>
          <p:cNvPicPr>
            <a:picLocks noChangeAspect="1"/>
          </p:cNvPicPr>
          <p:nvPr/>
        </p:nvPicPr>
        <p:blipFill>
          <a:blip r:embed="rId5"/>
          <a:stretch>
            <a:fillRect/>
          </a:stretch>
        </p:blipFill>
        <p:spPr>
          <a:xfrm>
            <a:off x="4267200" y="419100"/>
            <a:ext cx="10760373" cy="1926503"/>
          </a:xfrm>
          <a:prstGeom prst="rect">
            <a:avLst/>
          </a:prstGeom>
        </p:spPr>
      </p:pic>
    </p:spTree>
    <p:extLst>
      <p:ext uri="{BB962C8B-B14F-4D97-AF65-F5344CB8AC3E}">
        <p14:creationId xmlns:p14="http://schemas.microsoft.com/office/powerpoint/2010/main" val="75291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38200" y="2552700"/>
            <a:ext cx="11506200" cy="4154984"/>
          </a:xfrm>
          <a:prstGeom prst="rect">
            <a:avLst/>
          </a:prstGeom>
        </p:spPr>
        <p:txBody>
          <a:bodyPr wrap="square" lIns="0" tIns="0" rIns="0" bIns="0" rtlCol="0" anchor="t">
            <a:spAutoFit/>
          </a:bodyPr>
          <a:lstStyle/>
          <a:p>
            <a:pPr lvl="0" algn="just"/>
            <a:r>
              <a:rPr lang="vi-VN" sz="5400" dirty="0">
                <a:solidFill>
                  <a:srgbClr val="FF0000"/>
                </a:solidFill>
                <a:latin typeface="Cambria" panose="02040503050406030204" pitchFamily="18" charset="0"/>
                <a:ea typeface="Cambria" panose="02040503050406030204" pitchFamily="18" charset="0"/>
              </a:rPr>
              <a:t>Việc chăm sóc răng miệng cần được thực hiện đầy đủ và thường xuyên vì hàm răng khoẻ mạnh sẽ giúp cho chúng ta có sức khoẻ tốt, </a:t>
            </a:r>
            <a:r>
              <a:rPr lang="en-US" sz="5400" dirty="0" err="1">
                <a:solidFill>
                  <a:srgbClr val="FF0000"/>
                </a:solidFill>
                <a:latin typeface="Cambria" panose="02040503050406030204" pitchFamily="18" charset="0"/>
                <a:ea typeface="Cambria" panose="02040503050406030204" pitchFamily="18" charset="0"/>
              </a:rPr>
              <a:t>tự</a:t>
            </a:r>
            <a:r>
              <a:rPr lang="en-US" sz="5400" dirty="0">
                <a:solidFill>
                  <a:srgbClr val="FF0000"/>
                </a:solidFill>
                <a:latin typeface="Cambria" panose="02040503050406030204" pitchFamily="18" charset="0"/>
                <a:ea typeface="Cambria" panose="02040503050406030204" pitchFamily="18" charset="0"/>
              </a:rPr>
              <a:t> tin </a:t>
            </a:r>
            <a:r>
              <a:rPr lang="en-US" sz="5400" dirty="0" err="1">
                <a:solidFill>
                  <a:srgbClr val="FF0000"/>
                </a:solidFill>
                <a:latin typeface="Cambria" panose="02040503050406030204" pitchFamily="18" charset="0"/>
                <a:ea typeface="Cambria" panose="02040503050406030204" pitchFamily="18" charset="0"/>
              </a:rPr>
              <a:t>trong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giao</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tiếp</a:t>
            </a:r>
            <a:r>
              <a:rPr lang="en-US" sz="5400" dirty="0">
                <a:solidFill>
                  <a:srgbClr val="FF0000"/>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3C42F1F5-8D44-FA3B-6947-8826356A9A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25200" y="7658100"/>
            <a:ext cx="1981200" cy="1981200"/>
          </a:xfrm>
          <a:prstGeom prst="rect">
            <a:avLst/>
          </a:prstGeom>
        </p:spPr>
      </p:pic>
    </p:spTree>
    <p:extLst>
      <p:ext uri="{BB962C8B-B14F-4D97-AF65-F5344CB8AC3E}">
        <p14:creationId xmlns:p14="http://schemas.microsoft.com/office/powerpoint/2010/main" val="382483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2052912" y="2951608"/>
            <a:ext cx="14182176" cy="4383784"/>
            <a:chOff x="0" y="0"/>
            <a:chExt cx="3735223" cy="1154577"/>
          </a:xfrm>
        </p:grpSpPr>
        <p:sp>
          <p:nvSpPr>
            <p:cNvPr id="4" name="Freeform 4"/>
            <p:cNvSpPr/>
            <p:nvPr/>
          </p:nvSpPr>
          <p:spPr>
            <a:xfrm>
              <a:off x="0" y="0"/>
              <a:ext cx="3735223" cy="1154577"/>
            </a:xfrm>
            <a:custGeom>
              <a:avLst/>
              <a:gdLst/>
              <a:ahLst/>
              <a:cxnLst/>
              <a:rect l="l" t="t" r="r" b="b"/>
              <a:pathLst>
                <a:path w="3735223" h="1154577">
                  <a:moveTo>
                    <a:pt x="27840" y="0"/>
                  </a:moveTo>
                  <a:lnTo>
                    <a:pt x="3707383" y="0"/>
                  </a:lnTo>
                  <a:cubicBezTo>
                    <a:pt x="3714767" y="0"/>
                    <a:pt x="3721848" y="2933"/>
                    <a:pt x="3727069" y="8154"/>
                  </a:cubicBezTo>
                  <a:cubicBezTo>
                    <a:pt x="3732290" y="13375"/>
                    <a:pt x="3735223" y="20457"/>
                    <a:pt x="3735223" y="27840"/>
                  </a:cubicBezTo>
                  <a:lnTo>
                    <a:pt x="3735223" y="1126736"/>
                  </a:lnTo>
                  <a:cubicBezTo>
                    <a:pt x="3735223" y="1134120"/>
                    <a:pt x="3732290" y="1141201"/>
                    <a:pt x="3727069" y="1146422"/>
                  </a:cubicBezTo>
                  <a:cubicBezTo>
                    <a:pt x="3721848" y="1151644"/>
                    <a:pt x="3714767" y="1154577"/>
                    <a:pt x="3707383" y="1154577"/>
                  </a:cubicBezTo>
                  <a:lnTo>
                    <a:pt x="27840" y="1154577"/>
                  </a:lnTo>
                  <a:cubicBezTo>
                    <a:pt x="20457" y="1154577"/>
                    <a:pt x="13375" y="1151644"/>
                    <a:pt x="8154" y="1146422"/>
                  </a:cubicBezTo>
                  <a:cubicBezTo>
                    <a:pt x="2933" y="1141201"/>
                    <a:pt x="0" y="1134120"/>
                    <a:pt x="0" y="1126736"/>
                  </a:cubicBezTo>
                  <a:lnTo>
                    <a:pt x="0" y="27840"/>
                  </a:lnTo>
                  <a:cubicBezTo>
                    <a:pt x="0" y="20457"/>
                    <a:pt x="2933" y="13375"/>
                    <a:pt x="8154" y="8154"/>
                  </a:cubicBezTo>
                  <a:cubicBezTo>
                    <a:pt x="13375" y="2933"/>
                    <a:pt x="20457" y="0"/>
                    <a:pt x="27840"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3735223" cy="119267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3798144">
            <a:off x="16119838" y="3086100"/>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508841">
            <a:off x="-1460191" y="1994174"/>
            <a:ext cx="4545953" cy="4318655"/>
          </a:xfrm>
          <a:custGeom>
            <a:avLst/>
            <a:gdLst/>
            <a:ahLst/>
            <a:cxnLst/>
            <a:rect l="l" t="t" r="r" b="b"/>
            <a:pathLst>
              <a:path w="4545953" h="4318655">
                <a:moveTo>
                  <a:pt x="0" y="0"/>
                </a:moveTo>
                <a:lnTo>
                  <a:pt x="4545953" y="0"/>
                </a:lnTo>
                <a:lnTo>
                  <a:pt x="4545953" y="4318655"/>
                </a:lnTo>
                <a:lnTo>
                  <a:pt x="0" y="4318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53958">
            <a:off x="15244093" y="-237972"/>
            <a:ext cx="3221499" cy="3092639"/>
          </a:xfrm>
          <a:custGeom>
            <a:avLst/>
            <a:gdLst/>
            <a:ahLst/>
            <a:cxnLst/>
            <a:rect l="l" t="t" r="r" b="b"/>
            <a:pathLst>
              <a:path w="3221499" h="3092639">
                <a:moveTo>
                  <a:pt x="0" y="0"/>
                </a:moveTo>
                <a:lnTo>
                  <a:pt x="3221500" y="0"/>
                </a:lnTo>
                <a:lnTo>
                  <a:pt x="3221500" y="3092640"/>
                </a:lnTo>
                <a:lnTo>
                  <a:pt x="0" y="30926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4001750" y="6997999"/>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1339956" flipH="1">
            <a:off x="-369756" y="6168263"/>
            <a:ext cx="2796913" cy="4585103"/>
          </a:xfrm>
          <a:custGeom>
            <a:avLst/>
            <a:gdLst/>
            <a:ahLst/>
            <a:cxnLst/>
            <a:rect l="l" t="t" r="r" b="b"/>
            <a:pathLst>
              <a:path w="2796913" h="4585103">
                <a:moveTo>
                  <a:pt x="2796912" y="0"/>
                </a:moveTo>
                <a:lnTo>
                  <a:pt x="0" y="0"/>
                </a:lnTo>
                <a:lnTo>
                  <a:pt x="0" y="4585103"/>
                </a:lnTo>
                <a:lnTo>
                  <a:pt x="2796912" y="4585103"/>
                </a:lnTo>
                <a:lnTo>
                  <a:pt x="279691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rot="-10540091">
            <a:off x="5867093" y="-1015747"/>
            <a:ext cx="4242787" cy="4374007"/>
          </a:xfrm>
          <a:custGeom>
            <a:avLst/>
            <a:gdLst/>
            <a:ahLst/>
            <a:cxnLst/>
            <a:rect l="l" t="t" r="r" b="b"/>
            <a:pathLst>
              <a:path w="4242787" h="4374007">
                <a:moveTo>
                  <a:pt x="0" y="0"/>
                </a:moveTo>
                <a:lnTo>
                  <a:pt x="4242787" y="0"/>
                </a:lnTo>
                <a:lnTo>
                  <a:pt x="4242787" y="4374006"/>
                </a:lnTo>
                <a:lnTo>
                  <a:pt x="0" y="43740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rot="1705624">
            <a:off x="8751454" y="6929462"/>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a:off x="2001045" y="-334038"/>
            <a:ext cx="3421124" cy="3010589"/>
          </a:xfrm>
          <a:custGeom>
            <a:avLst/>
            <a:gdLst/>
            <a:ahLst/>
            <a:cxnLst/>
            <a:rect l="l" t="t" r="r" b="b"/>
            <a:pathLst>
              <a:path w="3421124" h="3010589">
                <a:moveTo>
                  <a:pt x="0" y="0"/>
                </a:moveTo>
                <a:lnTo>
                  <a:pt x="3421123" y="0"/>
                </a:lnTo>
                <a:lnTo>
                  <a:pt x="3421123" y="3010589"/>
                </a:lnTo>
                <a:lnTo>
                  <a:pt x="0" y="30105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a:off x="10554805" y="-651997"/>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2207269" y="6997999"/>
            <a:ext cx="7001390" cy="5181029"/>
          </a:xfrm>
          <a:custGeom>
            <a:avLst/>
            <a:gdLst/>
            <a:ahLst/>
            <a:cxnLst/>
            <a:rect l="l" t="t" r="r" b="b"/>
            <a:pathLst>
              <a:path w="7001390" h="5181029">
                <a:moveTo>
                  <a:pt x="0" y="0"/>
                </a:moveTo>
                <a:lnTo>
                  <a:pt x="7001390" y="0"/>
                </a:lnTo>
                <a:lnTo>
                  <a:pt x="7001390" y="5181028"/>
                </a:lnTo>
                <a:lnTo>
                  <a:pt x="0" y="51810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65ABA0FA-C771-8141-18C9-49F62521915F}"/>
              </a:ext>
            </a:extLst>
          </p:cNvPr>
          <p:cNvPicPr>
            <a:picLocks noChangeAspect="1"/>
          </p:cNvPicPr>
          <p:nvPr/>
        </p:nvPicPr>
        <p:blipFill>
          <a:blip r:embed="rId24"/>
          <a:stretch>
            <a:fillRect/>
          </a:stretch>
        </p:blipFill>
        <p:spPr>
          <a:xfrm>
            <a:off x="3200400" y="3009900"/>
            <a:ext cx="12436918" cy="46516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8288000" cy="10287000"/>
          </a:xfrm>
          <a:prstGeom prst="rect">
            <a:avLst/>
          </a:prstGeom>
        </p:spPr>
      </p:pic>
      <p:sp>
        <p:nvSpPr>
          <p:cNvPr id="5" name="Rectangle 4"/>
          <p:cNvSpPr/>
          <p:nvPr/>
        </p:nvSpPr>
        <p:spPr>
          <a:xfrm>
            <a:off x="2631232" y="2071396"/>
            <a:ext cx="13282127" cy="568234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17250" dirty="0">
              <a:solidFill>
                <a:srgbClr val="FFC000"/>
              </a:solidFill>
              <a:effectLst>
                <a:outerShdw blurRad="38100" dist="38100" dir="2700000" algn="tl">
                  <a:srgbClr val="000000">
                    <a:alpha val="43137"/>
                  </a:srgbClr>
                </a:outerShdw>
              </a:effectLst>
              <a:latin typeface="iCiel Cadena" panose="02000503000000020004" pitchFamily="50" charset="-93"/>
              <a:cs typeface="Arial" panose="020B0604020202020204" pitchFamily="34" charset="0"/>
            </a:endParaRPr>
          </a:p>
        </p:txBody>
      </p:sp>
      <p:pic>
        <p:nvPicPr>
          <p:cNvPr id="9" name="Picture 8">
            <a:extLst>
              <a:ext uri="{FF2B5EF4-FFF2-40B4-BE49-F238E27FC236}">
                <a16:creationId xmlns:a16="http://schemas.microsoft.com/office/drawing/2014/main" id="{8308BD7F-6AA9-0795-1967-705CCF8B2BD5}"/>
              </a:ext>
            </a:extLst>
          </p:cNvPr>
          <p:cNvPicPr>
            <a:picLocks noChangeAspect="1"/>
          </p:cNvPicPr>
          <p:nvPr/>
        </p:nvPicPr>
        <p:blipFill>
          <a:blip r:embed="rId3"/>
          <a:stretch>
            <a:fillRect/>
          </a:stretch>
        </p:blipFill>
        <p:spPr>
          <a:xfrm>
            <a:off x="2731799" y="3610027"/>
            <a:ext cx="12510077" cy="3209822"/>
          </a:xfrm>
          <a:prstGeom prst="rect">
            <a:avLst/>
          </a:prstGeom>
        </p:spPr>
      </p:pic>
    </p:spTree>
    <p:extLst>
      <p:ext uri="{BB962C8B-B14F-4D97-AF65-F5344CB8AC3E}">
        <p14:creationId xmlns:p14="http://schemas.microsoft.com/office/powerpoint/2010/main" val="165979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B123DD34-D619-8340-39BA-ED89EE3A01CB}"/>
              </a:ext>
            </a:extLst>
          </p:cNvPr>
          <p:cNvGrpSpPr/>
          <p:nvPr/>
        </p:nvGrpSpPr>
        <p:grpSpPr>
          <a:xfrm>
            <a:off x="19050" y="114300"/>
            <a:ext cx="18288000" cy="10287000"/>
            <a:chOff x="0" y="0"/>
            <a:chExt cx="12192000" cy="6858000"/>
          </a:xfrm>
        </p:grpSpPr>
        <p:pic>
          <p:nvPicPr>
            <p:cNvPr id="4" name="图片 3" descr="背景图案&#10;&#10;描述已自动生成">
              <a:extLst>
                <a:ext uri="{FF2B5EF4-FFF2-40B4-BE49-F238E27FC236}">
                  <a16:creationId xmlns:a16="http://schemas.microsoft.com/office/drawing/2014/main" id="{9D8A7912-2804-47E6-B3D7-0DEF6A3F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4">
              <a:extLst>
                <a:ext uri="{FF2B5EF4-FFF2-40B4-BE49-F238E27FC236}">
                  <a16:creationId xmlns:a16="http://schemas.microsoft.com/office/drawing/2014/main" id="{00F80387-61B7-B6BC-FAFF-617F00FBC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sp>
        <p:nvSpPr>
          <p:cNvPr id="5" name="TextBox 4">
            <a:extLst>
              <a:ext uri="{FF2B5EF4-FFF2-40B4-BE49-F238E27FC236}">
                <a16:creationId xmlns:a16="http://schemas.microsoft.com/office/drawing/2014/main" id="{381748B1-1447-30DC-C46C-25977DE5E002}"/>
              </a:ext>
            </a:extLst>
          </p:cNvPr>
          <p:cNvSpPr txBox="1"/>
          <p:nvPr/>
        </p:nvSpPr>
        <p:spPr>
          <a:xfrm>
            <a:off x="1066800" y="239853"/>
            <a:ext cx="14782800" cy="1938992"/>
          </a:xfrm>
          <a:prstGeom prst="rect">
            <a:avLst/>
          </a:prstGeom>
          <a:noFill/>
        </p:spPr>
        <p:txBody>
          <a:bodyPr wrap="square">
            <a:spAutoFit/>
          </a:bodyPr>
          <a:lstStyle/>
          <a:p>
            <a:r>
              <a:rPr lang="en-US" sz="6000" b="1" dirty="0" err="1">
                <a:solidFill>
                  <a:srgbClr val="FF0000"/>
                </a:solidFill>
                <a:latin typeface="Times New Roman" panose="02020603050405020304" pitchFamily="18" charset="0"/>
                <a:cs typeface="Times New Roman" panose="02020603050405020304" pitchFamily="18" charset="0"/>
              </a:rPr>
              <a:t>Đọc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thông</a:t>
            </a:r>
            <a:r>
              <a:rPr lang="en-US" sz="6000" b="1" dirty="0">
                <a:solidFill>
                  <a:srgbClr val="FF0000"/>
                </a:solidFill>
                <a:latin typeface="Times New Roman" panose="02020603050405020304" pitchFamily="18" charset="0"/>
                <a:cs typeface="Times New Roman" panose="02020603050405020304" pitchFamily="18" charset="0"/>
              </a:rPr>
              <a:t> tin </a:t>
            </a:r>
            <a:r>
              <a:rPr lang="en-US" sz="6000" b="1" dirty="0" err="1">
                <a:solidFill>
                  <a:srgbClr val="FF0000"/>
                </a:solidFill>
                <a:latin typeface="Times New Roman" panose="02020603050405020304" pitchFamily="18" charset="0"/>
                <a:cs typeface="Times New Roman" panose="02020603050405020304" pitchFamily="18" charset="0"/>
              </a:rPr>
              <a:t>trang</a:t>
            </a:r>
            <a:r>
              <a:rPr lang="en-US" sz="6000" b="1" dirty="0">
                <a:solidFill>
                  <a:srgbClr val="FF0000"/>
                </a:solidFill>
                <a:latin typeface="Times New Roman" panose="02020603050405020304" pitchFamily="18" charset="0"/>
                <a:cs typeface="Times New Roman" panose="02020603050405020304" pitchFamily="18" charset="0"/>
              </a:rPr>
              <a:t> 72 </a:t>
            </a:r>
            <a:r>
              <a:rPr lang="en-US" sz="6000" b="1" dirty="0" err="1">
                <a:solidFill>
                  <a:srgbClr val="FF0000"/>
                </a:solidFill>
                <a:latin typeface="Times New Roman" panose="02020603050405020304" pitchFamily="18" charset="0"/>
                <a:cs typeface="Times New Roman" panose="02020603050405020304" pitchFamily="18" charset="0"/>
              </a:rPr>
              <a:t>và</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quan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sát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hình</a:t>
            </a:r>
            <a:r>
              <a:rPr lang="en-US" sz="6000" b="1" dirty="0">
                <a:solidFill>
                  <a:srgbClr val="FF0000"/>
                </a:solidFill>
                <a:latin typeface="Times New Roman" panose="02020603050405020304" pitchFamily="18" charset="0"/>
                <a:cs typeface="Times New Roman" panose="02020603050405020304" pitchFamily="18" charset="0"/>
              </a:rPr>
              <a:t> 1 </a:t>
            </a:r>
            <a:r>
              <a:rPr lang="en-US" sz="6000" b="1" dirty="0" err="1">
                <a:solidFill>
                  <a:srgbClr val="FF0000"/>
                </a:solidFill>
                <a:latin typeface="Times New Roman" panose="02020603050405020304" pitchFamily="18" charset="0"/>
                <a:cs typeface="Times New Roman" panose="02020603050405020304" pitchFamily="18" charset="0"/>
              </a:rPr>
              <a:t>trả</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lời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câu</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hỏi</a:t>
            </a:r>
            <a:r>
              <a:rPr lang="en-US" sz="6000" b="1" dirty="0">
                <a:solidFill>
                  <a:srgbClr val="FF0000"/>
                </a:solidFill>
                <a:latin typeface="Times New Roman" panose="02020603050405020304" pitchFamily="18" charset="0"/>
                <a:cs typeface="Times New Roman" panose="02020603050405020304" pitchFamily="18" charset="0"/>
              </a:rPr>
              <a:t>:</a:t>
            </a:r>
            <a:endParaRPr lang="en-US" sz="6000" b="1" dirty="0">
              <a:solidFill>
                <a:srgbClr val="FF0000"/>
              </a:solidFill>
            </a:endParaRPr>
          </a:p>
        </p:txBody>
      </p:sp>
      <p:sp>
        <p:nvSpPr>
          <p:cNvPr id="7" name="Content Placeholder 2">
            <a:extLst>
              <a:ext uri="{FF2B5EF4-FFF2-40B4-BE49-F238E27FC236}">
                <a16:creationId xmlns:a16="http://schemas.microsoft.com/office/drawing/2014/main" id="{AC612014-57F8-0874-9EA3-F79C73C661B5}"/>
              </a:ext>
            </a:extLst>
          </p:cNvPr>
          <p:cNvSpPr txBox="1">
            <a:spLocks/>
          </p:cNvSpPr>
          <p:nvPr/>
        </p:nvSpPr>
        <p:spPr>
          <a:xfrm>
            <a:off x="19050" y="2608234"/>
            <a:ext cx="18249900" cy="5950745"/>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15000"/>
              </a:lnSpc>
              <a:buFont typeface="Arial" panose="020B0604020202020204" pitchFamily="34" charset="0"/>
              <a:buNone/>
            </a:pPr>
            <a:r>
              <a:rPr lang="en-US" sz="6500" dirty="0">
                <a:latin typeface="Times New Roman" panose="02020603050405020304" pitchFamily="18" charset="0"/>
                <a:ea typeface="Times New Roman" panose="02020603050405020304" pitchFamily="18" charset="0"/>
              </a:rPr>
              <a:t>-</a:t>
            </a:r>
            <a:r>
              <a:rPr lang="vi-VN" sz="6500" dirty="0">
                <a:latin typeface="Times New Roman" panose="02020603050405020304" pitchFamily="18" charset="0"/>
                <a:ea typeface="Times New Roman" panose="02020603050405020304" pitchFamily="18" charset="0"/>
              </a:rPr>
              <a:t> Cấu tạo của răng gồm những thành phần </a:t>
            </a:r>
            <a:r>
              <a:rPr lang="en-US" sz="6500" dirty="0" err="1">
                <a:latin typeface="Times New Roman" panose="02020603050405020304" pitchFamily="18" charset="0"/>
                <a:ea typeface="Times New Roman" panose="02020603050405020304" pitchFamily="18" charset="0"/>
              </a:rPr>
              <a:t>chính</a:t>
            </a:r>
            <a:r>
              <a:rPr lang="en-US" sz="6500" dirty="0">
                <a:latin typeface="Times New Roman" panose="02020603050405020304" pitchFamily="18" charset="0"/>
                <a:ea typeface="Times New Roman" panose="02020603050405020304" pitchFamily="18" charset="0"/>
              </a:rPr>
              <a:t> </a:t>
            </a:r>
            <a:r>
              <a:rPr lang="vi-VN" sz="6500" dirty="0">
                <a:latin typeface="Times New Roman" panose="02020603050405020304" pitchFamily="18" charset="0"/>
                <a:ea typeface="Times New Roman" panose="02020603050405020304" pitchFamily="18" charset="0"/>
              </a:rPr>
              <a:t>nào?</a:t>
            </a:r>
            <a:endParaRPr lang="en-US" sz="6500" dirty="0">
              <a:latin typeface="Times New Roman" panose="02020603050405020304" pitchFamily="18" charset="0"/>
              <a:ea typeface="Times New Roman" panose="02020603050405020304" pitchFamily="18" charset="0"/>
            </a:endParaRPr>
          </a:p>
          <a:p>
            <a:pPr marL="0" indent="0" algn="just">
              <a:lnSpc>
                <a:spcPct val="115000"/>
              </a:lnSpc>
              <a:buFont typeface="Arial" panose="020B0604020202020204" pitchFamily="34" charset="0"/>
              <a:buNone/>
            </a:pPr>
            <a:r>
              <a:rPr lang="en-US" sz="6500" dirty="0">
                <a:latin typeface="Times New Roman" panose="02020603050405020304" pitchFamily="18" charset="0"/>
                <a:ea typeface="Calibri" panose="020F0502020204030204" pitchFamily="34" charset="0"/>
              </a:rPr>
              <a:t>- </a:t>
            </a:r>
            <a:r>
              <a:rPr lang="en-US" sz="6500" dirty="0" err="1">
                <a:latin typeface="Times New Roman" panose="02020603050405020304" pitchFamily="18" charset="0"/>
                <a:ea typeface="Calibri" panose="020F0502020204030204" pitchFamily="34" charset="0"/>
              </a:rPr>
              <a:t>Răng</a:t>
            </a:r>
            <a:r>
              <a:rPr lang="en-US" sz="6500" dirty="0">
                <a:latin typeface="Times New Roman" panose="02020603050405020304" pitchFamily="18" charset="0"/>
                <a:ea typeface="Calibri" panose="020F0502020204030204" pitchFamily="34" charset="0"/>
              </a:rPr>
              <a:t> </a:t>
            </a:r>
            <a:r>
              <a:rPr lang="en-US" sz="6500" dirty="0" err="1">
                <a:latin typeface="Times New Roman" panose="02020603050405020304" pitchFamily="18" charset="0"/>
                <a:ea typeface="Calibri" panose="020F0502020204030204" pitchFamily="34" charset="0"/>
              </a:rPr>
              <a:t>bình</a:t>
            </a:r>
            <a:r>
              <a:rPr lang="en-US" sz="6500" dirty="0">
                <a:latin typeface="Times New Roman" panose="02020603050405020304" pitchFamily="18" charset="0"/>
                <a:ea typeface="Calibri" panose="020F0502020204030204" pitchFamily="34" charset="0"/>
              </a:rPr>
              <a:t> </a:t>
            </a:r>
            <a:r>
              <a:rPr lang="en-US" sz="6500" dirty="0" err="1">
                <a:latin typeface="Times New Roman" panose="02020603050405020304" pitchFamily="18" charset="0"/>
                <a:ea typeface="Calibri" panose="020F0502020204030204" pitchFamily="34" charset="0"/>
              </a:rPr>
              <a:t>thường</a:t>
            </a:r>
            <a:r>
              <a:rPr lang="en-US" sz="6500" dirty="0">
                <a:latin typeface="Times New Roman" panose="02020603050405020304" pitchFamily="18" charset="0"/>
                <a:ea typeface="Calibri" panose="020F0502020204030204" pitchFamily="34" charset="0"/>
              </a:rPr>
              <a:t> </a:t>
            </a:r>
            <a:r>
              <a:rPr lang="en-US" sz="6500" dirty="0" err="1">
                <a:latin typeface="Times New Roman" panose="02020603050405020304" pitchFamily="18" charset="0"/>
                <a:ea typeface="Calibri" panose="020F0502020204030204" pitchFamily="34" charset="0"/>
              </a:rPr>
              <a:t>và</a:t>
            </a:r>
            <a:r>
              <a:rPr lang="en-US" sz="6500" dirty="0">
                <a:latin typeface="Times New Roman" panose="02020603050405020304" pitchFamily="18" charset="0"/>
                <a:ea typeface="Calibri" panose="020F0502020204030204" pitchFamily="34" charset="0"/>
              </a:rPr>
              <a:t> </a:t>
            </a:r>
            <a:r>
              <a:rPr lang="en-US" sz="6500" dirty="0" err="1">
                <a:latin typeface="Times New Roman" panose="02020603050405020304" pitchFamily="18" charset="0"/>
                <a:ea typeface="Calibri" panose="020F0502020204030204" pitchFamily="34" charset="0"/>
              </a:rPr>
              <a:t>răng</a:t>
            </a:r>
            <a:r>
              <a:rPr lang="en-US" sz="6500" dirty="0">
                <a:latin typeface="Times New Roman" panose="02020603050405020304" pitchFamily="18" charset="0"/>
                <a:ea typeface="Calibri" panose="020F0502020204030204" pitchFamily="34" charset="0"/>
              </a:rPr>
              <a:t> </a:t>
            </a:r>
            <a:r>
              <a:rPr lang="en-US" sz="6500" dirty="0" err="1">
                <a:latin typeface="Times New Roman" panose="02020603050405020304" pitchFamily="18" charset="0"/>
                <a:ea typeface="Calibri" panose="020F0502020204030204" pitchFamily="34" charset="0"/>
              </a:rPr>
              <a:t>sâu</a:t>
            </a:r>
            <a:r>
              <a:rPr lang="en-US" sz="6500" dirty="0">
                <a:latin typeface="Times New Roman" panose="02020603050405020304" pitchFamily="18" charset="0"/>
                <a:ea typeface="Calibri" panose="020F0502020204030204" pitchFamily="34" charset="0"/>
              </a:rPr>
              <a:t> </a:t>
            </a:r>
            <a:r>
              <a:rPr lang="en-US" sz="6500" dirty="0" err="1">
                <a:latin typeface="Times New Roman" panose="02020603050405020304" pitchFamily="18" charset="0"/>
                <a:ea typeface="Calibri" panose="020F0502020204030204" pitchFamily="34" charset="0"/>
              </a:rPr>
              <a:t>có</a:t>
            </a:r>
            <a:r>
              <a:rPr lang="en-US" sz="6500" dirty="0">
                <a:latin typeface="Times New Roman" panose="02020603050405020304" pitchFamily="18" charset="0"/>
                <a:ea typeface="Calibri" panose="020F0502020204030204" pitchFamily="34" charset="0"/>
              </a:rPr>
              <a:t> </a:t>
            </a:r>
            <a:r>
              <a:rPr lang="en-US" sz="6500" dirty="0" err="1">
                <a:latin typeface="Times New Roman" panose="02020603050405020304" pitchFamily="18" charset="0"/>
                <a:ea typeface="Calibri" panose="020F0502020204030204" pitchFamily="34" charset="0"/>
              </a:rPr>
              <a:t>gì</a:t>
            </a:r>
            <a:r>
              <a:rPr lang="en-US" sz="6500" dirty="0">
                <a:latin typeface="Times New Roman" panose="02020603050405020304" pitchFamily="18" charset="0"/>
                <a:ea typeface="Calibri" panose="020F0502020204030204" pitchFamily="34" charset="0"/>
              </a:rPr>
              <a:t> </a:t>
            </a:r>
            <a:r>
              <a:rPr lang="en-US" sz="6500" dirty="0" err="1">
                <a:latin typeface="Times New Roman" panose="02020603050405020304" pitchFamily="18" charset="0"/>
                <a:ea typeface="Calibri" panose="020F0502020204030204" pitchFamily="34" charset="0"/>
              </a:rPr>
              <a:t>khác</a:t>
            </a:r>
            <a:r>
              <a:rPr lang="en-US" sz="6500" dirty="0">
                <a:latin typeface="Times New Roman" panose="02020603050405020304" pitchFamily="18" charset="0"/>
                <a:ea typeface="Calibri" panose="020F0502020204030204" pitchFamily="34" charset="0"/>
              </a:rPr>
              <a:t> </a:t>
            </a:r>
            <a:r>
              <a:rPr lang="en-US" sz="6500" dirty="0" err="1">
                <a:latin typeface="Times New Roman" panose="02020603050405020304" pitchFamily="18" charset="0"/>
                <a:ea typeface="Calibri" panose="020F0502020204030204" pitchFamily="34" charset="0"/>
              </a:rPr>
              <a:t>nhau</a:t>
            </a:r>
            <a:r>
              <a:rPr lang="en-US" sz="6500" dirty="0">
                <a:latin typeface="Times New Roman" panose="02020603050405020304" pitchFamily="18" charset="0"/>
                <a:ea typeface="Calibri" panose="020F0502020204030204" pitchFamily="34" charset="0"/>
              </a:rPr>
              <a:t>?</a:t>
            </a:r>
            <a:endParaRPr lang="en-US" sz="6500" dirty="0">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US" sz="6500" dirty="0">
                <a:latin typeface="Times New Roman" panose="02020603050405020304" pitchFamily="18" charset="0"/>
                <a:ea typeface="Times New Roman" panose="02020603050405020304" pitchFamily="18" charset="0"/>
              </a:rPr>
              <a:t>-</a:t>
            </a:r>
            <a:r>
              <a:rPr lang="vi-VN" sz="6500" dirty="0">
                <a:latin typeface="Times New Roman" panose="02020603050405020304" pitchFamily="18" charset="0"/>
                <a:ea typeface="Times New Roman" panose="02020603050405020304" pitchFamily="18" charset="0"/>
              </a:rPr>
              <a:t> Nếu không được điều trị bệnh sâu răng kịp thời có thể dẫn đến hậu quả gì?</a:t>
            </a:r>
            <a:endParaRPr lang="en-US" sz="6500" dirty="0">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7439863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C31D5A-36A3-C615-4203-D91DEC24A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19100"/>
            <a:ext cx="18059400" cy="9372600"/>
          </a:xfrm>
          <a:prstGeom prst="rect">
            <a:avLst/>
          </a:prstGeom>
        </p:spPr>
      </p:pic>
    </p:spTree>
    <p:extLst>
      <p:ext uri="{BB962C8B-B14F-4D97-AF65-F5344CB8AC3E}">
        <p14:creationId xmlns:p14="http://schemas.microsoft.com/office/powerpoint/2010/main" val="30741021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327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ổng hợp hình nền tranh vẽ đầy màu sắc và tuyệt đẹp">
            <a:extLst>
              <a:ext uri="{FF2B5EF4-FFF2-40B4-BE49-F238E27FC236}">
                <a16:creationId xmlns:a16="http://schemas.microsoft.com/office/drawing/2014/main" id="{339E166A-2887-C248-8A24-041736C7A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18288000" cy="10237787"/>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2">
            <a:extLst>
              <a:ext uri="{FF2B5EF4-FFF2-40B4-BE49-F238E27FC236}">
                <a16:creationId xmlns:a16="http://schemas.microsoft.com/office/drawing/2014/main" id="{5E034EE7-04A6-6909-E4E1-6AA6120042ED}"/>
              </a:ext>
            </a:extLst>
          </p:cNvPr>
          <p:cNvSpPr/>
          <p:nvPr/>
        </p:nvSpPr>
        <p:spPr>
          <a:xfrm>
            <a:off x="4724400" y="-190500"/>
            <a:ext cx="9448800" cy="10058400"/>
          </a:xfrm>
          <a:custGeom>
            <a:avLst/>
            <a:gdLst/>
            <a:ahLst/>
            <a:cxnLst/>
            <a:rect l="l" t="t" r="r" b="b"/>
            <a:pathLst>
              <a:path w="6953243" h="6953243">
                <a:moveTo>
                  <a:pt x="0" y="0"/>
                </a:moveTo>
                <a:lnTo>
                  <a:pt x="6953244" y="0"/>
                </a:lnTo>
                <a:lnTo>
                  <a:pt x="6953244" y="6953244"/>
                </a:lnTo>
                <a:lnTo>
                  <a:pt x="0" y="69532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ttsmaker-file-2025-2-13-11-42-12">
            <a:hlinkClick r:id="" action="ppaction://media"/>
            <a:extLst>
              <a:ext uri="{FF2B5EF4-FFF2-40B4-BE49-F238E27FC236}">
                <a16:creationId xmlns:a16="http://schemas.microsoft.com/office/drawing/2014/main" id="{CB8B15BA-67AF-D106-9B06-57B5A6DDED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4708" t="23638" r="27361" b="48821"/>
          <a:stretch/>
        </p:blipFill>
        <p:spPr>
          <a:xfrm>
            <a:off x="8614064" y="4472106"/>
            <a:ext cx="1059872" cy="796081"/>
          </a:xfrm>
          <a:prstGeom prst="rect">
            <a:avLst/>
          </a:prstGeom>
        </p:spPr>
      </p:pic>
    </p:spTree>
    <p:extLst>
      <p:ext uri="{BB962C8B-B14F-4D97-AF65-F5344CB8AC3E}">
        <p14:creationId xmlns:p14="http://schemas.microsoft.com/office/powerpoint/2010/main" val="106088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100000">
                <p:cTn id="1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609600" y="342899"/>
            <a:ext cx="16725900" cy="2677299"/>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419100" y="217438"/>
            <a:ext cx="16725900" cy="2585323"/>
          </a:xfrm>
          <a:prstGeom prst="rect">
            <a:avLst/>
          </a:prstGeom>
          <a:noFill/>
        </p:spPr>
        <p:txBody>
          <a:bodyPr wrap="square" rtlCol="0">
            <a:spAutoFit/>
          </a:bodyPr>
          <a:lstStyle/>
          <a:p>
            <a:r>
              <a:rPr lang="vi-VN" sz="5400" b="1" dirty="0">
                <a:latin typeface="Cambria" panose="02040503050406030204" pitchFamily="18" charset="0"/>
                <a:ea typeface="Cambria" panose="02040503050406030204" pitchFamily="18" charset="0"/>
              </a:rPr>
              <a:t>Quan sát hình 2</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và</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thảo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luận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nhóm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đôi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câu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hỏi</a:t>
            </a:r>
            <a:r>
              <a:rPr lang="en-US" sz="5400" b="1" dirty="0">
                <a:latin typeface="Cambria" panose="02040503050406030204" pitchFamily="18" charset="0"/>
                <a:ea typeface="Cambria" panose="02040503050406030204" pitchFamily="18" charset="0"/>
              </a:rPr>
              <a:t>:</a:t>
            </a:r>
            <a:endParaRPr lang="vi-VN" sz="5400" b="1" dirty="0">
              <a:latin typeface="Cambria" panose="02040503050406030204" pitchFamily="18" charset="0"/>
              <a:ea typeface="Cambria" panose="02040503050406030204" pitchFamily="18" charset="0"/>
            </a:endParaRPr>
          </a:p>
          <a:p>
            <a:r>
              <a:rPr lang="vi-VN" sz="5400" dirty="0">
                <a:latin typeface="Cambria" panose="02040503050406030204" pitchFamily="18" charset="0"/>
                <a:ea typeface="Cambria" panose="02040503050406030204" pitchFamily="18" charset="0"/>
              </a:rPr>
              <a:t>- Nêu những dấu hiệu của người bị bệnh sâu răng.</a:t>
            </a:r>
          </a:p>
          <a:p>
            <a:r>
              <a:rPr lang="vi-VN" sz="5400" dirty="0">
                <a:latin typeface="Cambria" panose="02040503050406030204" pitchFamily="18" charset="0"/>
                <a:ea typeface="Cambria" panose="02040503050406030204" pitchFamily="18" charset="0"/>
              </a:rPr>
              <a:t>- Kể những dấu hiệu khác của bệnh sâu răng mà em biết.</a:t>
            </a:r>
            <a:endParaRPr lang="en-US" sz="5400" dirty="0">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80BBD1D1-EFEF-A5EB-B55A-DB8D294F2EAA}"/>
              </a:ext>
            </a:extLst>
          </p:cNvPr>
          <p:cNvPicPr>
            <a:picLocks noChangeAspect="1"/>
          </p:cNvPicPr>
          <p:nvPr/>
        </p:nvPicPr>
        <p:blipFill>
          <a:blip r:embed="rId3"/>
          <a:stretch>
            <a:fillRect/>
          </a:stretch>
        </p:blipFill>
        <p:spPr>
          <a:xfrm>
            <a:off x="3124200" y="3162300"/>
            <a:ext cx="12316326"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7B677C-1100-E184-0CD6-424F2150A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4647" y="571500"/>
            <a:ext cx="11658600" cy="7315200"/>
          </a:xfrm>
          <a:prstGeom prst="rect">
            <a:avLst/>
          </a:prstGeom>
        </p:spPr>
      </p:pic>
      <p:sp>
        <p:nvSpPr>
          <p:cNvPr id="4" name="Rectangle 3">
            <a:extLst>
              <a:ext uri="{FF2B5EF4-FFF2-40B4-BE49-F238E27FC236}">
                <a16:creationId xmlns:a16="http://schemas.microsoft.com/office/drawing/2014/main" id="{9CA4C46B-4706-A63F-3246-1280E41028CE}"/>
              </a:ext>
            </a:extLst>
          </p:cNvPr>
          <p:cNvSpPr/>
          <p:nvPr/>
        </p:nvSpPr>
        <p:spPr>
          <a:xfrm>
            <a:off x="3757047" y="8115300"/>
            <a:ext cx="11353800" cy="1143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kern="0" dirty="0">
                <a:solidFill>
                  <a:schemeClr val="tx1"/>
                </a:solidFill>
                <a:latin typeface="Times New Roman" panose="02020603050405020304" pitchFamily="18" charset="0"/>
                <a:ea typeface="Calibri" panose="020F0502020204030204" pitchFamily="34" charset="0"/>
              </a:rPr>
              <a:t>X</a:t>
            </a:r>
            <a:r>
              <a:rPr lang="en-US" sz="4400" kern="0" dirty="0" err="1">
                <a:solidFill>
                  <a:schemeClr val="tx1"/>
                </a:solidFill>
                <a:effectLst/>
                <a:latin typeface="Times New Roman" panose="02020603050405020304" pitchFamily="18" charset="0"/>
                <a:ea typeface="Calibri" panose="020F0502020204030204" pitchFamily="34" charset="0"/>
              </a:rPr>
              <a:t>uất</a:t>
            </a:r>
            <a:r>
              <a:rPr lang="en-US" sz="4400" kern="0" dirty="0">
                <a:solidFill>
                  <a:schemeClr val="tx1"/>
                </a:solidFill>
                <a:effectLst/>
                <a:latin typeface="Times New Roman" panose="02020603050405020304" pitchFamily="18" charset="0"/>
                <a:ea typeface="Calibri" panose="020F0502020204030204" pitchFamily="34" charset="0"/>
              </a:rPr>
              <a:t> </a:t>
            </a:r>
            <a:r>
              <a:rPr lang="en-US" sz="4400" kern="0" dirty="0" err="1">
                <a:solidFill>
                  <a:schemeClr val="tx1"/>
                </a:solidFill>
                <a:effectLst/>
                <a:latin typeface="Times New Roman" panose="02020603050405020304" pitchFamily="18" charset="0"/>
                <a:ea typeface="Calibri" panose="020F0502020204030204" pitchFamily="34" charset="0"/>
              </a:rPr>
              <a:t>hiện</a:t>
            </a:r>
            <a:r>
              <a:rPr lang="en-US" sz="4400" kern="0" dirty="0">
                <a:solidFill>
                  <a:schemeClr val="tx1"/>
                </a:solidFill>
                <a:effectLst/>
                <a:latin typeface="Times New Roman" panose="02020603050405020304" pitchFamily="18" charset="0"/>
                <a:ea typeface="Calibri" panose="020F0502020204030204" pitchFamily="34" charset="0"/>
              </a:rPr>
              <a:t> </a:t>
            </a:r>
            <a:r>
              <a:rPr lang="en-US" sz="4400" kern="0" dirty="0" err="1">
                <a:solidFill>
                  <a:schemeClr val="tx1"/>
                </a:solidFill>
                <a:effectLst/>
                <a:latin typeface="Times New Roman" panose="02020603050405020304" pitchFamily="18" charset="0"/>
                <a:ea typeface="Calibri" panose="020F0502020204030204" pitchFamily="34" charset="0"/>
              </a:rPr>
              <a:t>của</a:t>
            </a:r>
            <a:r>
              <a:rPr lang="en-US" sz="4400" kern="0" dirty="0">
                <a:solidFill>
                  <a:schemeClr val="tx1"/>
                </a:solidFill>
                <a:effectLst/>
                <a:latin typeface="Times New Roman" panose="02020603050405020304" pitchFamily="18" charset="0"/>
                <a:ea typeface="Calibri" panose="020F0502020204030204" pitchFamily="34" charset="0"/>
              </a:rPr>
              <a:t> </a:t>
            </a:r>
            <a:r>
              <a:rPr lang="en-US" sz="4400" kern="0" dirty="0" err="1">
                <a:solidFill>
                  <a:schemeClr val="tx1"/>
                </a:solidFill>
                <a:effectLst/>
                <a:latin typeface="Times New Roman" panose="02020603050405020304" pitchFamily="18" charset="0"/>
                <a:ea typeface="Calibri" panose="020F0502020204030204" pitchFamily="34" charset="0"/>
              </a:rPr>
              <a:t>những</a:t>
            </a:r>
            <a:r>
              <a:rPr lang="en-US" sz="4400" kern="0" dirty="0">
                <a:solidFill>
                  <a:schemeClr val="tx1"/>
                </a:solidFill>
                <a:effectLst/>
                <a:latin typeface="Times New Roman" panose="02020603050405020304" pitchFamily="18" charset="0"/>
                <a:ea typeface="Calibri" panose="020F0502020204030204" pitchFamily="34" charset="0"/>
              </a:rPr>
              <a:t> </a:t>
            </a:r>
            <a:r>
              <a:rPr lang="en-US" sz="4400" kern="0" dirty="0" err="1">
                <a:solidFill>
                  <a:schemeClr val="tx1"/>
                </a:solidFill>
                <a:effectLst/>
                <a:latin typeface="Times New Roman" panose="02020603050405020304" pitchFamily="18" charset="0"/>
                <a:ea typeface="Calibri" panose="020F0502020204030204" pitchFamily="34" charset="0"/>
              </a:rPr>
              <a:t>đốm</a:t>
            </a:r>
            <a:r>
              <a:rPr lang="en-US" sz="4400" kern="0" dirty="0">
                <a:solidFill>
                  <a:schemeClr val="tx1"/>
                </a:solidFill>
                <a:effectLst/>
                <a:latin typeface="Times New Roman" panose="02020603050405020304" pitchFamily="18" charset="0"/>
                <a:ea typeface="Calibri" panose="020F0502020204030204" pitchFamily="34" charset="0"/>
              </a:rPr>
              <a:t> </a:t>
            </a:r>
            <a:r>
              <a:rPr lang="en-US" sz="4400" kern="0" dirty="0" err="1">
                <a:solidFill>
                  <a:schemeClr val="tx1"/>
                </a:solidFill>
                <a:effectLst/>
                <a:latin typeface="Times New Roman" panose="02020603050405020304" pitchFamily="18" charset="0"/>
                <a:ea typeface="Calibri" panose="020F0502020204030204" pitchFamily="34" charset="0"/>
              </a:rPr>
              <a:t>đen</a:t>
            </a:r>
            <a:r>
              <a:rPr lang="en-US" sz="4400" kern="0" dirty="0">
                <a:solidFill>
                  <a:schemeClr val="tx1"/>
                </a:solidFill>
                <a:effectLst/>
                <a:latin typeface="Times New Roman" panose="02020603050405020304" pitchFamily="18" charset="0"/>
                <a:ea typeface="Calibri" panose="020F0502020204030204" pitchFamily="34" charset="0"/>
              </a:rPr>
              <a:t> </a:t>
            </a:r>
            <a:r>
              <a:rPr lang="en-US" sz="4400" kern="0" dirty="0" err="1">
                <a:solidFill>
                  <a:schemeClr val="tx1"/>
                </a:solidFill>
                <a:effectLst/>
                <a:latin typeface="Times New Roman" panose="02020603050405020304" pitchFamily="18" charset="0"/>
                <a:ea typeface="Calibri" panose="020F0502020204030204" pitchFamily="34" charset="0"/>
              </a:rPr>
              <a:t>trên</a:t>
            </a:r>
            <a:r>
              <a:rPr lang="en-US" sz="4400" kern="0" dirty="0">
                <a:solidFill>
                  <a:schemeClr val="tx1"/>
                </a:solidFill>
                <a:effectLst/>
                <a:latin typeface="Times New Roman" panose="02020603050405020304" pitchFamily="18" charset="0"/>
                <a:ea typeface="Calibri" panose="020F0502020204030204" pitchFamily="34" charset="0"/>
              </a:rPr>
              <a:t> </a:t>
            </a:r>
            <a:r>
              <a:rPr lang="en-US" sz="4400" kern="0" dirty="0" err="1">
                <a:solidFill>
                  <a:schemeClr val="tx1"/>
                </a:solidFill>
                <a:effectLst/>
                <a:latin typeface="Times New Roman" panose="02020603050405020304" pitchFamily="18" charset="0"/>
                <a:ea typeface="Calibri" panose="020F0502020204030204" pitchFamily="34" charset="0"/>
              </a:rPr>
              <a:t>bề</a:t>
            </a:r>
            <a:r>
              <a:rPr lang="en-US" sz="4400" kern="0" dirty="0">
                <a:solidFill>
                  <a:schemeClr val="tx1"/>
                </a:solidFill>
                <a:effectLst/>
                <a:latin typeface="Times New Roman" panose="02020603050405020304" pitchFamily="18" charset="0"/>
                <a:ea typeface="Calibri" panose="020F0502020204030204" pitchFamily="34" charset="0"/>
              </a:rPr>
              <a:t> </a:t>
            </a:r>
            <a:r>
              <a:rPr lang="en-US" sz="4400" kern="0" dirty="0" err="1">
                <a:solidFill>
                  <a:schemeClr val="tx1"/>
                </a:solidFill>
                <a:effectLst/>
                <a:latin typeface="Times New Roman" panose="02020603050405020304" pitchFamily="18" charset="0"/>
                <a:ea typeface="Calibri" panose="020F0502020204030204" pitchFamily="34" charset="0"/>
              </a:rPr>
              <a:t>mặt</a:t>
            </a:r>
            <a:r>
              <a:rPr lang="en-US" sz="4400" kern="0" dirty="0">
                <a:solidFill>
                  <a:schemeClr val="tx1"/>
                </a:solidFill>
                <a:effectLst/>
                <a:latin typeface="Times New Roman" panose="02020603050405020304" pitchFamily="18" charset="0"/>
                <a:ea typeface="Calibri" panose="020F0502020204030204" pitchFamily="34" charset="0"/>
              </a:rPr>
              <a:t> r</a:t>
            </a:r>
            <a:r>
              <a:rPr lang="vi-VN" sz="4400" kern="0" dirty="0">
                <a:solidFill>
                  <a:schemeClr val="tx1"/>
                </a:solidFill>
                <a:effectLst/>
                <a:latin typeface="Times New Roman" panose="02020603050405020304" pitchFamily="18" charset="0"/>
                <a:ea typeface="Calibri" panose="020F0502020204030204" pitchFamily="34" charset="0"/>
              </a:rPr>
              <a:t>ă</a:t>
            </a:r>
            <a:r>
              <a:rPr lang="en-US" sz="4400" kern="0" dirty="0">
                <a:solidFill>
                  <a:schemeClr val="tx1"/>
                </a:solidFill>
                <a:effectLst/>
                <a:latin typeface="Times New Roman" panose="02020603050405020304" pitchFamily="18" charset="0"/>
                <a:ea typeface="Calibri" panose="020F0502020204030204" pitchFamily="34" charset="0"/>
              </a:rPr>
              <a:t>ng </a:t>
            </a:r>
            <a:endParaRPr lang="en-US" sz="4400" dirty="0">
              <a:solidFill>
                <a:schemeClr val="tx1"/>
              </a:solidFill>
            </a:endParaRPr>
          </a:p>
        </p:txBody>
      </p:sp>
    </p:spTree>
    <p:extLst>
      <p:ext uri="{BB962C8B-B14F-4D97-AF65-F5344CB8AC3E}">
        <p14:creationId xmlns:p14="http://schemas.microsoft.com/office/powerpoint/2010/main" val="1194106570"/>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1428</TotalTime>
  <Words>551</Words>
  <Application>Microsoft Office PowerPoint</Application>
  <PresentationFormat>Custom</PresentationFormat>
  <Paragraphs>49</Paragraphs>
  <Slides>27</Slides>
  <Notes>2</Notes>
  <HiddenSlides>0</HiddenSlides>
  <MMClips>6</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27</vt:i4>
      </vt:variant>
    </vt:vector>
  </HeadingPairs>
  <TitlesOfParts>
    <vt:vector size="39" baseType="lpstr">
      <vt:lpstr>Arial</vt:lpstr>
      <vt:lpstr>Calibri</vt:lpstr>
      <vt:lpstr>Calibri Light</vt:lpstr>
      <vt:lpstr>Cambria</vt:lpstr>
      <vt:lpstr>iCiel Cadena</vt:lpstr>
      <vt:lpstr>Times New Roman</vt:lpstr>
      <vt:lpstr>思源黑体 CN</vt:lpstr>
      <vt:lpstr>Office Theme</vt:lpstr>
      <vt:lpstr>1_Office Theme</vt:lpstr>
      <vt:lpstr>2_Office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Thoa Tran</cp:lastModifiedBy>
  <cp:revision>30</cp:revision>
  <dcterms:created xsi:type="dcterms:W3CDTF">2006-08-16T00:00:00Z</dcterms:created>
  <dcterms:modified xsi:type="dcterms:W3CDTF">2025-03-12T14:55:55Z</dcterms:modified>
  <dc:identifier>DAGU8QCx2sU</dc:identifier>
</cp:coreProperties>
</file>