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7" r:id="rId1"/>
  </p:sldMasterIdLst>
  <p:notesMasterIdLst>
    <p:notesMasterId r:id="rId34"/>
  </p:notesMasterIdLst>
  <p:sldIdLst>
    <p:sldId id="343" r:id="rId2"/>
    <p:sldId id="274" r:id="rId3"/>
    <p:sldId id="324" r:id="rId4"/>
    <p:sldId id="318" r:id="rId5"/>
    <p:sldId id="333" r:id="rId6"/>
    <p:sldId id="262" r:id="rId7"/>
    <p:sldId id="336" r:id="rId8"/>
    <p:sldId id="334" r:id="rId9"/>
    <p:sldId id="335" r:id="rId10"/>
    <p:sldId id="299" r:id="rId11"/>
    <p:sldId id="268" r:id="rId12"/>
    <p:sldId id="288" r:id="rId13"/>
    <p:sldId id="302" r:id="rId14"/>
    <p:sldId id="287" r:id="rId15"/>
    <p:sldId id="305" r:id="rId16"/>
    <p:sldId id="320" r:id="rId17"/>
    <p:sldId id="321" r:id="rId18"/>
    <p:sldId id="337" r:id="rId19"/>
    <p:sldId id="309" r:id="rId20"/>
    <p:sldId id="310" r:id="rId21"/>
    <p:sldId id="311" r:id="rId22"/>
    <p:sldId id="312" r:id="rId23"/>
    <p:sldId id="313" r:id="rId24"/>
    <p:sldId id="332" r:id="rId25"/>
    <p:sldId id="316" r:id="rId26"/>
    <p:sldId id="323" r:id="rId27"/>
    <p:sldId id="326" r:id="rId28"/>
    <p:sldId id="319" r:id="rId29"/>
    <p:sldId id="327" r:id="rId30"/>
    <p:sldId id="329" r:id="rId31"/>
    <p:sldId id="330" r:id="rId32"/>
    <p:sldId id="328" r:id="rId33"/>
  </p:sldIdLst>
  <p:sldSz cx="12192000" cy="6858000"/>
  <p:notesSz cx="7104063" cy="10234613"/>
  <p:embeddedFontLst>
    <p:embeddedFont>
      <p:font typeface="等线" panose="02010600030101010101" pitchFamily="2" charset="-122"/>
      <p:regular r:id="rId35"/>
    </p:embeddedFont>
    <p:embeddedFont>
      <p:font typeface=".VnAvant" panose="020B7200000000000000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UTM Avo" panose="02040603050506020204" pitchFamily="18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B88C00"/>
    <a:srgbClr val="FFCE33"/>
    <a:srgbClr val="FEB207"/>
    <a:srgbClr val="FFFF99"/>
    <a:srgbClr val="FF3300"/>
    <a:srgbClr val="C1D33F"/>
    <a:srgbClr val="A0C2FC"/>
    <a:srgbClr val="FB736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 autoAdjust="0"/>
  </p:normalViewPr>
  <p:slideViewPr>
    <p:cSldViewPr snapToGrid="0">
      <p:cViewPr varScale="1">
        <p:scale>
          <a:sx n="63" d="100"/>
          <a:sy n="63" d="100"/>
        </p:scale>
        <p:origin x="8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6D35A7A5-C3F9-4B68-B631-74C63CF42792}" type="datetimeFigureOut">
              <a:rPr lang="zh-CN" altLang="en-US"/>
              <a:pPr>
                <a:defRPr/>
              </a:pPr>
              <a:t>2025/2/7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6554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711200" y="4926013"/>
            <a:ext cx="56832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等线"/>
                <a:ea typeface="等线"/>
                <a:cs typeface="等线"/>
              </a:defRPr>
            </a:lvl1pPr>
          </a:lstStyle>
          <a:p>
            <a:pPr>
              <a:defRPr/>
            </a:pPr>
            <a:fld id="{513A9DCA-FB35-4949-A22B-8D8CE21395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8192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1288" y="768350"/>
            <a:ext cx="6821487" cy="38369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文本占位符 81922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860925"/>
            <a:ext cx="5683250" cy="4605338"/>
          </a:xfrm>
          <a:ln/>
        </p:spPr>
        <p:txBody>
          <a:bodyPr/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68611" name="灯片编号占位符 1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C2EF5F39-30ED-454F-A985-0B9BD347177D}" type="slidenum">
              <a:rPr lang="en-US" altLang="zh-CN" sz="1300" b="0">
                <a:latin typeface="Arial" panose="020B0604020202020204" pitchFamily="34" charset="0"/>
              </a:rPr>
              <a:pPr algn="r" eaLnBrk="1" hangingPunct="1"/>
              <a:t>2</a:t>
            </a:fld>
            <a:endParaRPr lang="en-US" altLang="zh-CN" sz="13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幻灯片图像占位符 68609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文本占位符 68610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1139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07712A18-A023-40AB-B597-238784563ED1}" type="slidenum">
              <a:rPr lang="en-US" altLang="zh-CN" smtClean="0">
                <a:latin typeface="等线" charset="-122"/>
                <a:ea typeface="等线" charset="-122"/>
              </a:rPr>
              <a:pPr/>
              <a:t>17</a:t>
            </a:fld>
            <a:endParaRPr lang="en-US" altLang="zh-CN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4065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B1D8F-9EE8-0A88-CC14-79757F670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幻灯片图像占位符 68609">
            <a:extLst>
              <a:ext uri="{FF2B5EF4-FFF2-40B4-BE49-F238E27FC236}">
                <a16:creationId xmlns:a16="http://schemas.microsoft.com/office/drawing/2014/main" id="{D96E43BA-8B2B-7164-56D6-F4A087A6DEE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文本占位符 68610">
            <a:extLst>
              <a:ext uri="{FF2B5EF4-FFF2-40B4-BE49-F238E27FC236}">
                <a16:creationId xmlns:a16="http://schemas.microsoft.com/office/drawing/2014/main" id="{C5ABFB9C-5267-ED0E-C54F-DD4FE87F980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1139" name="灯片编号占位符 1">
            <a:extLst>
              <a:ext uri="{FF2B5EF4-FFF2-40B4-BE49-F238E27FC236}">
                <a16:creationId xmlns:a16="http://schemas.microsoft.com/office/drawing/2014/main" id="{B0B343C7-95B7-7876-568A-DBFE5C2F9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07712A18-A023-40AB-B597-238784563ED1}" type="slidenum">
              <a:rPr lang="en-US" altLang="zh-CN" smtClean="0">
                <a:latin typeface="等线" charset="-122"/>
                <a:ea typeface="等线" charset="-122"/>
              </a:rPr>
              <a:pPr/>
              <a:t>18</a:t>
            </a:fld>
            <a:endParaRPr lang="en-US" altLang="zh-CN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1934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20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2186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0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8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8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65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17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29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F5929B0B-AC78-476D-BFA9-BA4E83B0834D}" type="slidenum">
              <a:rPr lang="zh-CN" altLang="en-US" smtClean="0">
                <a:latin typeface="等线" charset="-122"/>
                <a:ea typeface="等线" charset="-122"/>
              </a:rPr>
              <a:pPr/>
              <a:t>11</a:t>
            </a:fld>
            <a:endParaRPr lang="zh-CN" altLang="en-US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4995" name="灯片编号占位符 3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D2FF8CD4-8199-42FC-B426-6883FD3A5809}" type="slidenum">
              <a:rPr lang="zh-CN" altLang="en-US" sz="1200" b="0">
                <a:latin typeface="等线" charset="-122"/>
                <a:ea typeface="等线" charset="-122"/>
              </a:rPr>
              <a:pPr algn="r"/>
              <a:t>12</a:t>
            </a:fld>
            <a:endParaRPr lang="zh-CN" altLang="en-US" sz="1200" b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909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2B9D755A-DD60-41E2-B4FD-321EDDC0A0DC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等线" charset="-122"/>
              </a:rPr>
              <a:pPr/>
              <a:t>16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212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122527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742097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2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0980266" y="242846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5F1ECFB-A450-43FF-98EA-515149B90458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9228054-335F-4AD7-9C4B-11F34B8D8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69AD7BE-2EDC-4F89-82C5-6BBFC70E0F9F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947E47F-96C9-4A25-A6B0-472CEC870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ADCA-88BF-4575-8A9D-250DCAAD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9BF677-7D26-44CE-928F-0B74A35B4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098" r:id="rId7"/>
    <p:sldLayoutId id="2147484103" r:id="rId8"/>
    <p:sldLayoutId id="2147484091" r:id="rId9"/>
    <p:sldLayoutId id="214748414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hoc10.vn/doc-sach/tieng-viet-1-2/1/2/20/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juNsEh1Z8c" TargetMode="Externa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3mftBvRmvM" TargetMode="Externa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2/1/2/20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slide" Target="slide10.xml"/><Relationship Id="rId17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slide" Target="slide7.xml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9F593D-4BBE-4139-82BC-3EE13B71F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49"/>
            <a:ext cx="12192000" cy="6778101"/>
          </a:xfrm>
          <a:prstGeom prst="rect">
            <a:avLst/>
          </a:prstGeom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id="{C15801F4-348E-4A86-89DF-B2C1E4FB8A3F}"/>
              </a:ext>
            </a:extLst>
          </p:cNvPr>
          <p:cNvSpPr txBox="1">
            <a:spLocks/>
          </p:cNvSpPr>
          <p:nvPr/>
        </p:nvSpPr>
        <p:spPr>
          <a:xfrm>
            <a:off x="1712685" y="306048"/>
            <a:ext cx="9144000" cy="13989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êu đề phụ 2">
            <a:extLst>
              <a:ext uri="{FF2B5EF4-FFF2-40B4-BE49-F238E27FC236}">
                <a16:creationId xmlns:a16="http://schemas.microsoft.com/office/drawing/2014/main" id="{C5E8CA2F-346F-4137-B11E-6717057F99A2}"/>
              </a:ext>
            </a:extLst>
          </p:cNvPr>
          <p:cNvSpPr txBox="1">
            <a:spLocks/>
          </p:cNvSpPr>
          <p:nvPr/>
        </p:nvSpPr>
        <p:spPr>
          <a:xfrm>
            <a:off x="1950810" y="1971075"/>
            <a:ext cx="9144000" cy="12483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VIỆT 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5F661F7-4050-4DD7-AF20-BD64A0459CEB}"/>
              </a:ext>
            </a:extLst>
          </p:cNvPr>
          <p:cNvSpPr txBox="1">
            <a:spLocks/>
          </p:cNvSpPr>
          <p:nvPr/>
        </p:nvSpPr>
        <p:spPr>
          <a:xfrm>
            <a:off x="3450387" y="3362988"/>
            <a:ext cx="680803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Bài 103: uôi – ươi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62198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6558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3485" y="398943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66564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97121" y="5421527"/>
            <a:ext cx="2963863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400" b="0" dirty="0" err="1">
                <a:latin typeface="+mj-lt"/>
              </a:rPr>
              <a:t>dòng</a:t>
            </a:r>
            <a:r>
              <a:rPr lang="en-US" altLang="en-US" sz="4400" b="0" dirty="0">
                <a:latin typeface="+mj-lt"/>
              </a:rPr>
              <a:t> </a:t>
            </a:r>
            <a:r>
              <a:rPr lang="en-US" altLang="en-US" sz="4400" b="0" dirty="0" err="1">
                <a:latin typeface="+mj-lt"/>
              </a:rPr>
              <a:t>suối</a:t>
            </a:r>
            <a:endParaRPr lang="en-US" altLang="en-US" sz="4400" b="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 descr="Suối Oirase thay sắc bốn mùa tại Aomori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666535"/>
            <a:ext cx="8677275" cy="47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38388" y="4529761"/>
            <a:ext cx="3084512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400" b="0" dirty="0" err="1">
                <a:latin typeface="+mj-lt"/>
              </a:rPr>
              <a:t>quả</a:t>
            </a:r>
            <a:r>
              <a:rPr lang="en-US" altLang="en-US" sz="4400" b="0" dirty="0">
                <a:latin typeface="+mj-lt"/>
              </a:rPr>
              <a:t> </a:t>
            </a:r>
            <a:r>
              <a:rPr lang="en-US" altLang="en-US" sz="4400" b="0" dirty="0" err="1">
                <a:latin typeface="+mj-lt"/>
              </a:rPr>
              <a:t>bưởi</a:t>
            </a:r>
            <a:endParaRPr lang="en-US" altLang="en-US" sz="4400" b="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70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063" y="803388"/>
            <a:ext cx="4105561" cy="321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425688" y="2621594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6718056" y="2651633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7833" y="3041910"/>
            <a:ext cx="343371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96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8201" y="3137894"/>
            <a:ext cx="427771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2407833" y="687767"/>
            <a:ext cx="7152920" cy="1569652"/>
            <a:chOff x="1593845" y="1357993"/>
            <a:chExt cx="5281800" cy="3232919"/>
          </a:xfrm>
        </p:grpSpPr>
        <p:sp>
          <p:nvSpPr>
            <p:cNvPr id="14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/>
            </a:p>
          </p:txBody>
        </p:sp>
        <p:sp>
          <p:nvSpPr>
            <p:cNvPr id="15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6"/>
              <a:ext cx="3624413" cy="633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i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374403" y="1081981"/>
            <a:ext cx="5443194" cy="6042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So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sánh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48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- ư</a:t>
            </a:r>
            <a:r>
              <a:rPr lang="vi-VN" sz="48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CC264-68A0-4684-9FF1-F7EA4CBF147B}"/>
              </a:ext>
            </a:extLst>
          </p:cNvPr>
          <p:cNvSpPr txBox="1"/>
          <p:nvPr/>
        </p:nvSpPr>
        <p:spPr>
          <a:xfrm>
            <a:off x="3091616" y="3037397"/>
            <a:ext cx="22105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accent5"/>
                </a:solidFill>
                <a:latin typeface="UTM Avo" panose="02040603050506020204" pitchFamily="18" charset="0"/>
              </a:rPr>
              <a:t>u</a:t>
            </a:r>
            <a:r>
              <a:rPr lang="vi-VN" sz="9600" dirty="0">
                <a:solidFill>
                  <a:schemeClr val="accent5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chemeClr val="accent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588792-609C-4D0F-AC8A-00075F1D4304}"/>
              </a:ext>
            </a:extLst>
          </p:cNvPr>
          <p:cNvSpPr txBox="1"/>
          <p:nvPr/>
        </p:nvSpPr>
        <p:spPr>
          <a:xfrm>
            <a:off x="7361323" y="3149992"/>
            <a:ext cx="21234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 err="1">
                <a:solidFill>
                  <a:schemeClr val="accent5"/>
                </a:solidFill>
                <a:latin typeface="UTM Avo" panose="02040603050506020204" pitchFamily="18" charset="0"/>
              </a:rPr>
              <a:t>ươ</a:t>
            </a:r>
            <a:endParaRPr lang="en-US" sz="9600" dirty="0">
              <a:solidFill>
                <a:schemeClr val="accent5"/>
              </a:solidFill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67D258D1-E006-5AF6-ADBB-3E20B46537A7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3" name="图片 24">
              <a:extLst>
                <a:ext uri="{FF2B5EF4-FFF2-40B4-BE49-F238E27FC236}">
                  <a16:creationId xmlns:a16="http://schemas.microsoft.com/office/drawing/2014/main" id="{60709260-BE5A-CC92-209B-AF654F416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F9C3B370-808C-B62C-87FF-67857F27B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4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6" grpId="0"/>
      <p:bldP spid="12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0281" y="996524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b="0" dirty="0" err="1">
                <a:solidFill>
                  <a:srgbClr val="008000"/>
                </a:solidFill>
                <a:latin typeface="UTM Avo" panose="02040603050506020204" pitchFamily="18" charset="0"/>
              </a:rPr>
              <a:t>uôi</a:t>
            </a:r>
            <a:endParaRPr lang="en-US" sz="7200" b="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2123" y="996522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b="0" dirty="0">
                <a:solidFill>
                  <a:srgbClr val="FF3300"/>
                </a:solidFill>
                <a:latin typeface="UTM Avo" panose="02040603050506020204" pitchFamily="18" charset="0"/>
              </a:rPr>
              <a:t>­</a:t>
            </a:r>
            <a:r>
              <a:rPr lang="en-US" sz="7200" b="0" dirty="0" err="1">
                <a:solidFill>
                  <a:srgbClr val="FF3300"/>
                </a:solidFill>
                <a:latin typeface="UTM Avo" panose="02040603050506020204" pitchFamily="18" charset="0"/>
              </a:rPr>
              <a:t>ươi</a:t>
            </a:r>
            <a:endParaRPr lang="en-US" sz="7200" b="0" dirty="0">
              <a:solidFill>
                <a:srgbClr val="FF3300"/>
              </a:solidFill>
              <a:latin typeface="UTM Avo" panose="02040603050506020204" pitchFamily="18" charset="0"/>
            </a:endParaRPr>
          </a:p>
        </p:txBody>
      </p:sp>
      <p:sp>
        <p:nvSpPr>
          <p:cNvPr id="146458" name="Line 26"/>
          <p:cNvSpPr>
            <a:spLocks noChangeShapeType="1"/>
          </p:cNvSpPr>
          <p:nvPr/>
        </p:nvSpPr>
        <p:spPr bwMode="auto">
          <a:xfrm flipV="1">
            <a:off x="5880100" y="4094163"/>
            <a:ext cx="1189038" cy="660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59" name="Line 27"/>
          <p:cNvSpPr>
            <a:spLocks noChangeShapeType="1"/>
          </p:cNvSpPr>
          <p:nvPr/>
        </p:nvSpPr>
        <p:spPr bwMode="auto">
          <a:xfrm>
            <a:off x="5837238" y="3294063"/>
            <a:ext cx="1231900" cy="636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AC9B4EA9-7525-EBEC-A12F-BFD2854203FD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3" name="图片 24">
              <a:extLst>
                <a:ext uri="{FF2B5EF4-FFF2-40B4-BE49-F238E27FC236}">
                  <a16:creationId xmlns:a16="http://schemas.microsoft.com/office/drawing/2014/main" id="{61DE12A4-29DD-D5DE-30D4-67EB2A803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CF79CCC0-0E15-5610-8CE3-5A03F2E4B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4644543" y="2857945"/>
            <a:ext cx="1235557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UTM Avo" panose="02040603050506020204" pitchFamily="18" charset="0"/>
              </a:rPr>
              <a:t>uô</a:t>
            </a:r>
            <a:endParaRPr lang="en-US" sz="5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44543" y="4298268"/>
            <a:ext cx="1235557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UTM Avo" panose="02040603050506020204" pitchFamily="18" charset="0"/>
              </a:rPr>
              <a:t>ươ</a:t>
            </a:r>
            <a:endParaRPr lang="en-US" sz="5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68676" y="3494466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endParaRPr lang="en-US" sz="60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6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6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32" y="764270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12375" y="4001875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0877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6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207" y="3883959"/>
            <a:ext cx="274796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6" y="4499032"/>
            <a:ext cx="24780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475664" y="6184474"/>
            <a:ext cx="29337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cưỡi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ngựa</a:t>
            </a:r>
            <a:endParaRPr lang="vi-VN" altLang="en-US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116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64" y="4193749"/>
            <a:ext cx="29337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6145714" y="3876732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b="0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443016" y="2966448"/>
            <a:ext cx="3367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buồng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chuối</a:t>
            </a:r>
            <a:endParaRPr lang="vi-VN" altLang="en-US" sz="2400" b="0" dirty="0">
              <a:solidFill>
                <a:srgbClr val="000000"/>
              </a:solidFill>
            </a:endParaRPr>
          </a:p>
        </p:txBody>
      </p:sp>
      <p:sp>
        <p:nvSpPr>
          <p:cNvPr id="24584" name="TextBox 3"/>
          <p:cNvSpPr txBox="1">
            <a:spLocks noChangeArrowheads="1"/>
          </p:cNvSpPr>
          <p:nvPr/>
        </p:nvSpPr>
        <p:spPr bwMode="auto">
          <a:xfrm>
            <a:off x="4535592" y="2881822"/>
            <a:ext cx="2806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con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muỗi</a:t>
            </a:r>
            <a:endParaRPr lang="vi-VN" altLang="en-US" sz="2400" b="0" dirty="0">
              <a:solidFill>
                <a:srgbClr val="000000"/>
              </a:solidFill>
            </a:endParaRPr>
          </a:p>
        </p:txBody>
      </p:sp>
      <p:sp>
        <p:nvSpPr>
          <p:cNvPr id="24585" name="TextBox 4"/>
          <p:cNvSpPr txBox="1">
            <a:spLocks noChangeArrowheads="1"/>
          </p:cNvSpPr>
          <p:nvPr/>
        </p:nvSpPr>
        <p:spPr bwMode="auto">
          <a:xfrm>
            <a:off x="8188428" y="2874116"/>
            <a:ext cx="4198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tươi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cười</a:t>
            </a:r>
            <a:endParaRPr lang="vi-VN" altLang="en-US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6" name="TextBox 5"/>
          <p:cNvSpPr txBox="1">
            <a:spLocks noChangeArrowheads="1"/>
          </p:cNvSpPr>
          <p:nvPr/>
        </p:nvSpPr>
        <p:spPr bwMode="auto">
          <a:xfrm>
            <a:off x="419393" y="6310822"/>
            <a:ext cx="247808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Đĩa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muỗi</a:t>
            </a:r>
            <a:endParaRPr lang="en-US" altLang="en-US" sz="2400" b="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 flipV="1">
            <a:off x="6798175" y="4311706"/>
            <a:ext cx="1279527" cy="207645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8644627" y="6147734"/>
            <a:ext cx="297973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buông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lưới</a:t>
            </a:r>
            <a:endParaRPr lang="vi-VN" altLang="en-US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>
            <a:off x="2694489" y="3417944"/>
            <a:ext cx="839787" cy="4587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 flipH="1" flipV="1">
            <a:off x="8061823" y="4351392"/>
            <a:ext cx="1139824" cy="207252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 flipH="1">
            <a:off x="2711951" y="4529193"/>
            <a:ext cx="1187450" cy="20639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>
            <a:off x="4488364" y="3335781"/>
            <a:ext cx="1494840" cy="68700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1158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51" y="896994"/>
            <a:ext cx="17097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364" y="1230369"/>
            <a:ext cx="27638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13" y="799362"/>
            <a:ext cx="1738312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 txBox="1"/>
          <p:nvPr/>
        </p:nvSpPr>
        <p:spPr>
          <a:xfrm>
            <a:off x="293262" y="404637"/>
            <a:ext cx="9725450" cy="53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algn="ctr" defTabSz="457200" eaLnBrk="1" hangingPunct="1"/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Tiếng n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à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 có vần </a:t>
            </a:r>
            <a:r>
              <a:rPr lang="en-US" altLang="x-none" sz="2800" b="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uôi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Tiếng n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à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 có vần </a:t>
            </a:r>
            <a:r>
              <a:rPr lang="en-US" altLang="x-none" sz="2800" b="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ươi 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altLang="x-none" sz="2800" b="0" noProof="1">
              <a:solidFill>
                <a:srgbClr val="000000"/>
              </a:solidFill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476164" y="217175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  <a:stCxn id="24585" idx="2"/>
          </p:cNvCxnSpPr>
          <p:nvPr/>
        </p:nvCxnSpPr>
        <p:spPr>
          <a:xfrm flipH="1">
            <a:off x="8547601" y="3335781"/>
            <a:ext cx="1740296" cy="588576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3369176" y="3746557"/>
            <a:ext cx="1187450" cy="7826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1" name="Text Box 19"/>
          <p:cNvSpPr txBox="1">
            <a:spLocks noChangeArrowheads="1"/>
          </p:cNvSpPr>
          <p:nvPr/>
        </p:nvSpPr>
        <p:spPr bwMode="auto">
          <a:xfrm>
            <a:off x="3256464" y="3847393"/>
            <a:ext cx="1404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altLang="en-US" sz="28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592" name="Oval 20"/>
          <p:cNvSpPr>
            <a:spLocks noChangeArrowheads="1"/>
          </p:cNvSpPr>
          <p:nvPr/>
        </p:nvSpPr>
        <p:spPr bwMode="auto">
          <a:xfrm>
            <a:off x="7409364" y="3529069"/>
            <a:ext cx="1139825" cy="7826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225799" y="3636925"/>
            <a:ext cx="1485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uơi</a:t>
            </a:r>
            <a:endParaRPr lang="en-US" altLang="en-US" sz="28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9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151" grpId="0" animBg="1"/>
      <p:bldP spid="24583" grpId="0"/>
      <p:bldP spid="24584" grpId="0"/>
      <p:bldP spid="24585" grpId="0"/>
      <p:bldP spid="24586" grpId="0" animBg="1"/>
      <p:bldP spid="29721" grpId="0" animBg="1"/>
      <p:bldP spid="28" grpId="0" animBg="1"/>
      <p:bldP spid="29718" grpId="0" animBg="1"/>
      <p:bldP spid="29720" grpId="0" animBg="1"/>
      <p:bldP spid="29719" grpId="0" animBg="1"/>
      <p:bldP spid="30" grpId="0" animBg="1"/>
      <p:bldP spid="33" grpId="0"/>
      <p:bldP spid="24590" grpId="0" animBg="1"/>
      <p:bldP spid="24591" grpId="0"/>
      <p:bldP spid="24592" grpId="0" animBg="1"/>
      <p:bldP spid="245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2" y="254079"/>
            <a:ext cx="5614195" cy="634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18" y="427248"/>
            <a:ext cx="5866273" cy="66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58847" y="4535487"/>
            <a:ext cx="34434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dirty="0" err="1">
                <a:latin typeface="UTM Avo" panose="02040603050506020204" pitchFamily="18" charset="0"/>
              </a:rPr>
              <a:t>Tìm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tiếng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có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chứa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vần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altLang="en-US" sz="2800" dirty="0">
                <a:latin typeface="UTM Avo" panose="02040603050506020204" pitchFamily="18" charset="0"/>
              </a:rPr>
              <a:t>?</a:t>
            </a:r>
          </a:p>
          <a:p>
            <a:pPr eaLnBrk="0" hangingPunct="0"/>
            <a:endParaRPr lang="en-US" alt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04" y="1982461"/>
            <a:ext cx="40830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99555" y="5145087"/>
            <a:ext cx="326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800" dirty="0" err="1">
                <a:latin typeface="UTM Avo" panose="02040603050506020204" pitchFamily="18" charset="0"/>
              </a:rPr>
              <a:t>Chú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uội</a:t>
            </a:r>
            <a:endParaRPr lang="en-US" alt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6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B35FFF7-9F8A-64E6-1B57-3A6631DFF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>
            <a:extLst>
              <a:ext uri="{FF2B5EF4-FFF2-40B4-BE49-F238E27FC236}">
                <a16:creationId xmlns:a16="http://schemas.microsoft.com/office/drawing/2014/main" id="{954B9416-DE26-912D-9E0E-3359881B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2" y="254079"/>
            <a:ext cx="5614195" cy="634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>
            <a:extLst>
              <a:ext uri="{FF2B5EF4-FFF2-40B4-BE49-F238E27FC236}">
                <a16:creationId xmlns:a16="http://schemas.microsoft.com/office/drawing/2014/main" id="{A67D136B-FA77-2C8C-4F18-D5FD22BB4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18" y="427248"/>
            <a:ext cx="5866273" cy="66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C6D251-4F7F-DBBF-CB6C-C3A3F89CF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847" y="4535487"/>
            <a:ext cx="34434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vi-VN" altLang="en-US" sz="2800" dirty="0">
                <a:latin typeface="UTM Avo" panose="02040603050506020204" pitchFamily="18" charset="0"/>
              </a:rPr>
              <a:t>Tìm các tiếng có chứa vần 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</a:p>
          <a:p>
            <a:pPr eaLnBrk="0" hangingPunct="0"/>
            <a:endParaRPr lang="vi-VN" altLang="en-US" sz="2800" dirty="0" err="1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1A77E-2B93-1F44-18F8-B6DE89A4D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028" y="4708657"/>
            <a:ext cx="326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vi-VN" altLang="en-US" sz="2800" dirty="0">
                <a:latin typeface="UTM Avo" panose="02040603050506020204" pitchFamily="18" charset="0"/>
              </a:rPr>
              <a:t>T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ưới</a:t>
            </a:r>
            <a:r>
              <a:rPr lang="vi-VN" altLang="en-US" sz="2800" dirty="0">
                <a:latin typeface="UTM Avo" panose="02040603050506020204" pitchFamily="18" charset="0"/>
              </a:rPr>
              <a:t> cây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8BB4F-2586-A15D-229B-9A384D34C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25" y="2324560"/>
            <a:ext cx="3923980" cy="221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44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876106" y="19209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82056" y="1655379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290036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2941983" y="2875004"/>
            <a:ext cx="6604000" cy="11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 dirty="0">
                <a:solidFill>
                  <a:schemeClr val="accent5"/>
                </a:solidFill>
                <a:latin typeface="UTM Avo" panose="02040603050506020204" pitchFamily="18" charset="0"/>
              </a:rPr>
              <a:t>KHỞI ĐỘNG</a:t>
            </a:r>
            <a:endParaRPr lang="en-US" altLang="en-US" sz="6400" dirty="0">
              <a:solidFill>
                <a:schemeClr val="accent5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Google Shape;91;p61">
            <a:hlinkClick r:id="rId5"/>
            <a:extLst>
              <a:ext uri="{FF2B5EF4-FFF2-40B4-BE49-F238E27FC236}">
                <a16:creationId xmlns:a16="http://schemas.microsoft.com/office/drawing/2014/main" id="{F5676506-91C7-F411-4CF9-BF3C7A81CC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4818" y="4088497"/>
            <a:ext cx="1986163" cy="1098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1713"/>
            <a:ext cx="12277725" cy="51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69555" y="1312977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95"/>
          <a:stretch/>
        </p:blipFill>
        <p:spPr bwMode="auto">
          <a:xfrm>
            <a:off x="1163636" y="3419186"/>
            <a:ext cx="9950451" cy="125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8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3">
            <a:extLst>
              <a:ext uri="{FF2B5EF4-FFF2-40B4-BE49-F238E27FC236}">
                <a16:creationId xmlns:a16="http://schemas.microsoft.com/office/drawing/2014/main" id="{702BEF0F-8048-23BE-603F-B59881B6CF57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7ADA7403-9BEE-507D-3443-6F9A07E60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7" name="图片 25">
              <a:extLst>
                <a:ext uri="{FF2B5EF4-FFF2-40B4-BE49-F238E27FC236}">
                  <a16:creationId xmlns:a16="http://schemas.microsoft.com/office/drawing/2014/main" id="{BF1C4021-108D-7969-3E57-4C809C9FD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39B9B2CE-40D3-D9C5-4A8A-AFA8ADA45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229" y="1077495"/>
            <a:ext cx="8181541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8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9D60A-64EC-4453-9726-59E58B9BF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604867"/>
            <a:ext cx="11292114" cy="60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3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80D878-6346-4F06-9FBA-74D2802B8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16" y="655780"/>
            <a:ext cx="10830968" cy="581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3">
            <a:extLst>
              <a:ext uri="{FF2B5EF4-FFF2-40B4-BE49-F238E27FC236}">
                <a16:creationId xmlns:a16="http://schemas.microsoft.com/office/drawing/2014/main" id="{1FCE11CB-65E9-DD78-887E-EFB2505317B2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CF91C600-DD41-8E50-BF3D-4CCBF0422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:a16="http://schemas.microsoft.com/office/drawing/2014/main" id="{0B6253EE-F08B-1421-047F-11460AAB4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1737287F-60CC-DAA5-B5D1-6F1314023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413" y="1079631"/>
            <a:ext cx="6895174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710685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86440" y="3948291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  <p:pic>
        <p:nvPicPr>
          <p:cNvPr id="2" name="Google Shape;91;p61">
            <a:hlinkClick r:id="rId3"/>
            <a:extLst>
              <a:ext uri="{FF2B5EF4-FFF2-40B4-BE49-F238E27FC236}">
                <a16:creationId xmlns:a16="http://schemas.microsoft.com/office/drawing/2014/main" id="{E71FEE0F-5336-CCC0-140F-4FBA9C6317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5974" y="4221549"/>
            <a:ext cx="1512252" cy="836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24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792" b="2798"/>
          <a:stretch/>
        </p:blipFill>
        <p:spPr>
          <a:xfrm>
            <a:off x="1354117" y="477922"/>
            <a:ext cx="9483766" cy="626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445"/>
          <a:stretch/>
        </p:blipFill>
        <p:spPr>
          <a:xfrm>
            <a:off x="486569" y="507920"/>
            <a:ext cx="11371602" cy="6081566"/>
          </a:xfrm>
          <a:prstGeom prst="rect">
            <a:avLst/>
          </a:prstGeom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554772" y="1000272"/>
            <a:ext cx="198393" cy="556002"/>
            <a:chOff x="9338444" y="719956"/>
            <a:chExt cx="189196" cy="536029"/>
          </a:xfrm>
        </p:grpSpPr>
        <p:cxnSp>
          <p:nvCxnSpPr>
            <p:cNvPr id="17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781899" y="3028947"/>
            <a:ext cx="198393" cy="556002"/>
            <a:chOff x="9338444" y="719956"/>
            <a:chExt cx="189196" cy="536029"/>
          </a:xfrm>
        </p:grpSpPr>
        <p:cxnSp>
          <p:nvCxnSpPr>
            <p:cNvPr id="20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505320" y="5595498"/>
            <a:ext cx="198393" cy="556002"/>
            <a:chOff x="9338444" y="719956"/>
            <a:chExt cx="189196" cy="536029"/>
          </a:xfrm>
        </p:grpSpPr>
        <p:cxnSp>
          <p:nvCxnSpPr>
            <p:cNvPr id="2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8904736" y="4816241"/>
            <a:ext cx="198393" cy="556002"/>
            <a:chOff x="9338444" y="719956"/>
            <a:chExt cx="189196" cy="536029"/>
          </a:xfrm>
        </p:grpSpPr>
        <p:cxnSp>
          <p:nvCxnSpPr>
            <p:cNvPr id="2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9932533" y="5838948"/>
            <a:ext cx="198394" cy="556002"/>
            <a:chOff x="9338444" y="719956"/>
            <a:chExt cx="189197" cy="536029"/>
          </a:xfrm>
        </p:grpSpPr>
        <p:cxnSp>
          <p:nvCxnSpPr>
            <p:cNvPr id="2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7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648159" y="1544759"/>
            <a:ext cx="198393" cy="556002"/>
            <a:chOff x="9338444" y="719956"/>
            <a:chExt cx="189196" cy="536029"/>
          </a:xfrm>
        </p:grpSpPr>
        <p:cxnSp>
          <p:nvCxnSpPr>
            <p:cNvPr id="3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088441" y="4003121"/>
            <a:ext cx="198393" cy="556002"/>
            <a:chOff x="9338444" y="719956"/>
            <a:chExt cx="189196" cy="536029"/>
          </a:xfrm>
        </p:grpSpPr>
        <p:cxnSp>
          <p:nvCxnSpPr>
            <p:cNvPr id="3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8697912" y="2831009"/>
            <a:ext cx="198393" cy="556002"/>
            <a:chOff x="9338444" y="719956"/>
            <a:chExt cx="189196" cy="536029"/>
          </a:xfrm>
        </p:grpSpPr>
        <p:cxnSp>
          <p:nvCxnSpPr>
            <p:cNvPr id="3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1972019" y="1555369"/>
            <a:ext cx="11531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7116896" y="3853434"/>
            <a:ext cx="11563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4792337" y="1567291"/>
            <a:ext cx="1630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947451" y="3102816"/>
            <a:ext cx="1454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1733423" y="6171397"/>
            <a:ext cx="16557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190152" y="5639566"/>
            <a:ext cx="1238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9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888921" y="905863"/>
            <a:ext cx="4414157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UTM Avo" panose="02040603050506020204" pitchFamily="18" charset="0"/>
              </a:rPr>
              <a:t>LUYỆN ĐỌC TỪ KHÓ </a:t>
            </a:r>
          </a:p>
        </p:txBody>
      </p:sp>
      <p:grpSp>
        <p:nvGrpSpPr>
          <p:cNvPr id="18436" name="Group 16"/>
          <p:cNvGrpSpPr>
            <a:grpSpLocks/>
          </p:cNvGrpSpPr>
          <p:nvPr/>
        </p:nvGrpSpPr>
        <p:grpSpPr bwMode="auto">
          <a:xfrm>
            <a:off x="1886130" y="1909601"/>
            <a:ext cx="8307055" cy="3402952"/>
            <a:chOff x="6423096" y="1913476"/>
            <a:chExt cx="4127237" cy="3403276"/>
          </a:xfrm>
        </p:grpSpPr>
        <p:sp>
          <p:nvSpPr>
            <p:cNvPr id="18437" name="TextBox 8"/>
            <p:cNvSpPr txBox="1">
              <a:spLocks noChangeArrowheads="1"/>
            </p:cNvSpPr>
            <p:nvPr/>
          </p:nvSpPr>
          <p:spPr bwMode="auto">
            <a:xfrm>
              <a:off x="6423096" y="1913476"/>
              <a:ext cx="1165334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dưới suối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8" name="TextBox 9"/>
            <p:cNvSpPr txBox="1">
              <a:spLocks noChangeArrowheads="1"/>
            </p:cNvSpPr>
            <p:nvPr/>
          </p:nvSpPr>
          <p:spPr bwMode="auto">
            <a:xfrm>
              <a:off x="8872304" y="1913476"/>
              <a:ext cx="1284002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đôi cánh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9" name="TextBox 10"/>
            <p:cNvSpPr txBox="1">
              <a:spLocks noChangeArrowheads="1"/>
            </p:cNvSpPr>
            <p:nvPr/>
          </p:nvSpPr>
          <p:spPr bwMode="auto">
            <a:xfrm>
              <a:off x="6423096" y="3291917"/>
              <a:ext cx="1510984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hó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t trên cây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1" name="TextBox 12"/>
            <p:cNvSpPr txBox="1">
              <a:spLocks noChangeArrowheads="1"/>
            </p:cNvSpPr>
            <p:nvPr/>
          </p:nvSpPr>
          <p:spPr bwMode="auto">
            <a:xfrm>
              <a:off x="9026607" y="3282119"/>
              <a:ext cx="1523726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ay trên trời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3" name="TextBox 14"/>
            <p:cNvSpPr txBox="1">
              <a:spLocks noChangeArrowheads="1"/>
            </p:cNvSpPr>
            <p:nvPr/>
          </p:nvSpPr>
          <p:spPr bwMode="auto">
            <a:xfrm>
              <a:off x="6423096" y="4670359"/>
              <a:ext cx="1362848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x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uống đây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组合 23">
            <a:extLst>
              <a:ext uri="{FF2B5EF4-FFF2-40B4-BE49-F238E27FC236}">
                <a16:creationId xmlns:a16="http://schemas.microsoft.com/office/drawing/2014/main" id="{C3B1C321-6361-5E4F-948D-33E723C713C6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3" name="图片 24">
              <a:extLst>
                <a:ext uri="{FF2B5EF4-FFF2-40B4-BE49-F238E27FC236}">
                  <a16:creationId xmlns:a16="http://schemas.microsoft.com/office/drawing/2014/main" id="{D501E15A-F10B-FBE8-FF62-F2D4D8778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EEA579B5-9FB6-3921-BFAD-11BB29258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64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188685" y="507920"/>
            <a:ext cx="11814629" cy="635008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246969" y="1199243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248557" y="3820658"/>
            <a:ext cx="406400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5560929" y="6142117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5560929" y="2624891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7581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gold flower and lanterns&#10;&#10;Description automatically generated with medium confidence">
            <a:extLst>
              <a:ext uri="{FF2B5EF4-FFF2-40B4-BE49-F238E27FC236}">
                <a16:creationId xmlns:a16="http://schemas.microsoft.com/office/drawing/2014/main" id="{2472B6C8-779B-AD9A-C1E2-1411C0A43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11" y="2340634"/>
            <a:ext cx="8004529" cy="2404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17" y="4251213"/>
            <a:ext cx="2592476" cy="25924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1860" y="115814"/>
            <a:ext cx="3543626" cy="17718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77" y="4023752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70" y="3848122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20" y="2177716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59" y="1739566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229" y="3966654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241" y="3726975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64" y="3918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79" y="4030899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161" y="2340634"/>
            <a:ext cx="495300" cy="438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B5D4A-6FF2-8A51-5312-CDB17738E4D8}"/>
              </a:ext>
            </a:extLst>
          </p:cNvPr>
          <p:cNvSpPr txBox="1"/>
          <p:nvPr/>
        </p:nvSpPr>
        <p:spPr>
          <a:xfrm>
            <a:off x="6494358" y="1900677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UTM Avo" panose="02040603050506020204" pitchFamily="18" charset="0"/>
              </a:rPr>
              <a:t>TRÒ CHƠI</a:t>
            </a:r>
          </a:p>
        </p:txBody>
      </p:sp>
      <p:pic>
        <p:nvPicPr>
          <p:cNvPr id="2" name="[Karaoke guitar] Ngày Xuân Long Phụng Sum Vầy -Bích Phương , Muoi Music _ Mây Guitar">
            <a:hlinkClick r:id="" action="ppaction://media"/>
            <a:extLst>
              <a:ext uri="{FF2B5EF4-FFF2-40B4-BE49-F238E27FC236}">
                <a16:creationId xmlns:a16="http://schemas.microsoft.com/office/drawing/2014/main" id="{72699912-258D-B42C-1D6C-12617DA66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10069" y="-21523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7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3" y="586126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88049" y="4034531"/>
            <a:ext cx="8574814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93932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445"/>
          <a:stretch/>
        </p:blipFill>
        <p:spPr>
          <a:xfrm>
            <a:off x="384723" y="536948"/>
            <a:ext cx="11422554" cy="61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3852046" y="555941"/>
            <a:ext cx="4487907" cy="893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Ghép</a:t>
            </a:r>
            <a:r>
              <a:rPr lang="en-US" sz="32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endParaRPr lang="en-US" sz="32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89215" y="1850442"/>
            <a:ext cx="3127624" cy="8460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1)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đi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chơi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89215" y="3145925"/>
            <a:ext cx="3127624" cy="8565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2)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bơi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dưới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suối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>
            <a:cxnSpLocks/>
            <a:endCxn id="2" idx="1"/>
          </p:cNvCxnSpPr>
          <p:nvPr/>
        </p:nvCxnSpPr>
        <p:spPr>
          <a:xfrm flipV="1">
            <a:off x="4703227" y="2273486"/>
            <a:ext cx="2185988" cy="265347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  <a:endCxn id="13" idx="1"/>
          </p:cNvCxnSpPr>
          <p:nvPr/>
        </p:nvCxnSpPr>
        <p:spPr>
          <a:xfrm>
            <a:off x="4798477" y="2164078"/>
            <a:ext cx="2090738" cy="141013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组合 23">
            <a:extLst>
              <a:ext uri="{FF2B5EF4-FFF2-40B4-BE49-F238E27FC236}">
                <a16:creationId xmlns:a16="http://schemas.microsoft.com/office/drawing/2014/main" id="{02292E4D-B4F6-5E2B-0ABB-C318909C1568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4" name="图片 24">
              <a:extLst>
                <a:ext uri="{FF2B5EF4-FFF2-40B4-BE49-F238E27FC236}">
                  <a16:creationId xmlns:a16="http://schemas.microsoft.com/office/drawing/2014/main" id="{836CFF66-F1E3-ECC6-8738-559DA9130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>
              <a:extLst>
                <a:ext uri="{FF2B5EF4-FFF2-40B4-BE49-F238E27FC236}">
                  <a16:creationId xmlns:a16="http://schemas.microsoft.com/office/drawing/2014/main" id="{79BB8660-1E81-FDF2-B1F0-73AE6DB4B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" name="Title 1"/>
          <p:cNvSpPr txBox="1"/>
          <p:nvPr/>
        </p:nvSpPr>
        <p:spPr>
          <a:xfrm>
            <a:off x="1948103" y="1850443"/>
            <a:ext cx="2856890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		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1948102" y="3145925"/>
            <a:ext cx="2856891" cy="8565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28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1961613" y="4540037"/>
            <a:ext cx="2830721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c)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28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89215" y="4540036"/>
            <a:ext cx="3127624" cy="8460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3) bay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trời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2E7B73-3FBD-E31B-4DD6-7A277B289A34}"/>
              </a:ext>
            </a:extLst>
          </p:cNvPr>
          <p:cNvCxnSpPr>
            <a:cxnSpLocks/>
          </p:cNvCxnSpPr>
          <p:nvPr/>
        </p:nvCxnSpPr>
        <p:spPr>
          <a:xfrm>
            <a:off x="4811136" y="3600224"/>
            <a:ext cx="2090738" cy="141013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1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old flower and lanterns&#10;&#10;Description automatically generated with medium confidence">
            <a:extLst>
              <a:ext uri="{FF2B5EF4-FFF2-40B4-BE49-F238E27FC236}">
                <a16:creationId xmlns:a16="http://schemas.microsoft.com/office/drawing/2014/main" id="{78045882-CA3B-9F38-4F9E-67E4C6521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0B8EC7-FE14-1C1E-756D-0D4F38B0DCD4}"/>
              </a:ext>
            </a:extLst>
          </p:cNvPr>
          <p:cNvSpPr/>
          <p:nvPr/>
        </p:nvSpPr>
        <p:spPr>
          <a:xfrm>
            <a:off x="613732" y="780412"/>
            <a:ext cx="10791476" cy="5483485"/>
          </a:xfrm>
          <a:prstGeom prst="roundRect">
            <a:avLst>
              <a:gd name="adj" fmla="val 7959"/>
            </a:avLst>
          </a:prstGeom>
          <a:solidFill>
            <a:srgbClr val="FFCC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-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Mỗi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bao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lì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xì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tương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ứng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với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1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xong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tài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quay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- 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vào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bao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lì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xì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tương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ứng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rồi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nhận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đồng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xu,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chọn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tiếp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theo.</a:t>
            </a:r>
            <a:endParaRPr lang="en-US" sz="2400" kern="100" dirty="0" err="1">
              <a:solidFill>
                <a:schemeClr val="tx1"/>
              </a:solidFill>
              <a:latin typeface="Aptos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-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Sau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khi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hoàn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thành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các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, 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hoàn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thành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tiếp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tục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bài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học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.</a:t>
            </a:r>
            <a:endParaRPr lang="en-US" sz="2400" kern="100">
              <a:solidFill>
                <a:schemeClr val="tx1"/>
              </a:solidFill>
              <a:effectLst/>
              <a:latin typeface="Aptos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929" y="-176045"/>
            <a:ext cx="3543626" cy="1771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12" y="1037046"/>
            <a:ext cx="2451380" cy="24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and gold chinese lanterns and flowers&#10;&#10;Description automatically generated">
            <a:extLst>
              <a:ext uri="{FF2B5EF4-FFF2-40B4-BE49-F238E27FC236}">
                <a16:creationId xmlns:a16="http://schemas.microsoft.com/office/drawing/2014/main" id="{CA082C1F-AB31-ECDD-6A2D-7B3E3B282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505013" y="-111337"/>
            <a:ext cx="8707293" cy="4882725"/>
          </a:xfrm>
          <a:prstGeom prst="rect">
            <a:avLst/>
          </a:prstGeom>
        </p:spPr>
      </p:pic>
      <p:pic>
        <p:nvPicPr>
          <p:cNvPr id="41" name="1"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64" name="4"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72" y="2181161"/>
            <a:ext cx="607536" cy="1125147"/>
          </a:xfrm>
          <a:prstGeom prst="rect">
            <a:avLst/>
          </a:prstGeom>
        </p:spPr>
      </p:pic>
      <p:pic>
        <p:nvPicPr>
          <p:cNvPr id="59" name="3"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34" y="3551692"/>
            <a:ext cx="603799" cy="1232097"/>
          </a:xfrm>
          <a:prstGeom prst="rect">
            <a:avLst/>
          </a:prstGeom>
        </p:spPr>
      </p:pic>
      <p:pic>
        <p:nvPicPr>
          <p:cNvPr id="66" name="2"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06" y="1452262"/>
            <a:ext cx="585649" cy="11540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777564" y="2133884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515699" y="4386240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440913" y="2833856"/>
            <a:ext cx="454357" cy="4724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54DC38B9-C7A5-4F89-942D-21668710E7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08399" y="133893"/>
            <a:ext cx="1195532" cy="1576316"/>
          </a:xfrm>
          <a:prstGeom prst="rect">
            <a:avLst/>
          </a:prstGeom>
        </p:spPr>
      </p:pic>
      <p:sp>
        <p:nvSpPr>
          <p:cNvPr id="2" name="Oval 1">
            <a:hlinkClick r:id="rId14" action="ppaction://hlinksldjump"/>
            <a:extLst>
              <a:ext uri="{FF2B5EF4-FFF2-40B4-BE49-F238E27FC236}">
                <a16:creationId xmlns:a16="http://schemas.microsoft.com/office/drawing/2014/main" id="{6E8F218B-FDC4-22BC-E402-47C417F92891}"/>
              </a:ext>
            </a:extLst>
          </p:cNvPr>
          <p:cNvSpPr/>
          <p:nvPr/>
        </p:nvSpPr>
        <p:spPr>
          <a:xfrm>
            <a:off x="2924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Oval 2">
            <a:hlinkClick r:id="rId15" action="ppaction://hlinksldjump"/>
            <a:extLst>
              <a:ext uri="{FF2B5EF4-FFF2-40B4-BE49-F238E27FC236}">
                <a16:creationId xmlns:a16="http://schemas.microsoft.com/office/drawing/2014/main" id="{54D575DF-554A-88A1-FC19-9FD880F28A3B}"/>
              </a:ext>
            </a:extLst>
          </p:cNvPr>
          <p:cNvSpPr/>
          <p:nvPr/>
        </p:nvSpPr>
        <p:spPr>
          <a:xfrm>
            <a:off x="12830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Oval 3">
            <a:hlinkClick r:id="rId16" action="ppaction://hlinksldjump"/>
            <a:extLst>
              <a:ext uri="{FF2B5EF4-FFF2-40B4-BE49-F238E27FC236}">
                <a16:creationId xmlns:a16="http://schemas.microsoft.com/office/drawing/2014/main" id="{9451E5FF-70C2-0895-699C-6E39BBB0BEA5}"/>
              </a:ext>
            </a:extLst>
          </p:cNvPr>
          <p:cNvSpPr/>
          <p:nvPr/>
        </p:nvSpPr>
        <p:spPr>
          <a:xfrm>
            <a:off x="22736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" name="Oval 4">
            <a:hlinkClick r:id="rId17" action="ppaction://hlinksldjump"/>
            <a:extLst>
              <a:ext uri="{FF2B5EF4-FFF2-40B4-BE49-F238E27FC236}">
                <a16:creationId xmlns:a16="http://schemas.microsoft.com/office/drawing/2014/main" id="{3B13B4F4-3A24-D580-3D50-8A7898865590}"/>
              </a:ext>
            </a:extLst>
          </p:cNvPr>
          <p:cNvSpPr/>
          <p:nvPr/>
        </p:nvSpPr>
        <p:spPr>
          <a:xfrm>
            <a:off x="32642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7DB72577-D1BD-2011-54C6-0CC1AFC14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1: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Tranh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vẽ gì?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úi cam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0A8F400E-048E-E753-EC8E-252A28A022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44" y="3633196"/>
            <a:ext cx="2550841" cy="2550841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BF6D0C54-34C2-326E-074B-E33F135D9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4" b="92517" l="8000" r="94462">
                        <a14:foregroundMark x1="20308" y1="27211" x2="8000" y2="44558"/>
                        <a14:foregroundMark x1="8000" y1="44558" x2="8923" y2="53741"/>
                        <a14:foregroundMark x1="89231" y1="59184" x2="94462" y2="62585"/>
                        <a14:foregroundMark x1="64000" y1="88776" x2="82462" y2="92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18" y="751218"/>
            <a:ext cx="1998647" cy="180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DD362916-EBB1-D46B-416F-DF76C50B8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663984"/>
            <a:ext cx="9143085" cy="2380202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2: Điền vần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ui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hoặc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vần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ưi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thích hợp vào chỗ chấm.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t… xách </a:t>
              </a:r>
              <a:endPara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734" y="779555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sv-SE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úi -&gt; túi xách</a:t>
            </a: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A3F9FC39-0ABE-19D7-508B-3F0B58991B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72" y="3257416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8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7AD8BCCE-7841-7273-499F-61EDB9694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476260" y="663984"/>
            <a:ext cx="959722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3: Tranh vẽ gì? 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537" y="664733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gọn núi</a:t>
            </a:r>
            <a:endParaRPr lang="vi-VN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CEFCFED-B5E4-CDA7-949D-8B59A6FAD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28" y="3643634"/>
            <a:ext cx="2550841" cy="255084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36731C4-8A9A-E69A-0EF5-5EA3173C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378" y="992601"/>
            <a:ext cx="2533725" cy="141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5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5C0111D9-1354-0B60-CFEA-E0A1120CA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969484" y="663984"/>
            <a:ext cx="10104001" cy="5538512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39341"/>
              <a:ext cx="8824686" cy="189694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4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: Đọc bài: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924" y="344001"/>
            <a:ext cx="1785257" cy="178525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C8C64F7-6A34-1AAE-290C-1F2BDEF2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9757" y="1765840"/>
            <a:ext cx="5892486" cy="3816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E5B40349-2022-9397-B5D2-F385403E05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28" y="3643634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</TotalTime>
  <Words>395</Words>
  <Application>Microsoft Office PowerPoint</Application>
  <PresentationFormat>Widescreen</PresentationFormat>
  <Paragraphs>91</Paragraphs>
  <Slides>32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UTM Avo</vt:lpstr>
      <vt:lpstr>Arial</vt:lpstr>
      <vt:lpstr>Times New Roman</vt:lpstr>
      <vt:lpstr>Calibri Light</vt:lpstr>
      <vt:lpstr>Calibri</vt:lpstr>
      <vt:lpstr>Aptos</vt:lpstr>
      <vt:lpstr>思源黑体 CN Medium</vt:lpstr>
      <vt:lpstr>等线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90</cp:revision>
  <dcterms:created xsi:type="dcterms:W3CDTF">2017-07-24T02:09:30Z</dcterms:created>
  <dcterms:modified xsi:type="dcterms:W3CDTF">2025-02-07T03:13:34Z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