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09" r:id="rId6"/>
    <p:sldMasterId id="2147483721" r:id="rId7"/>
    <p:sldMasterId id="2147483733" r:id="rId8"/>
    <p:sldMasterId id="2147483745" r:id="rId9"/>
    <p:sldMasterId id="2147483757" r:id="rId10"/>
    <p:sldMasterId id="2147483769" r:id="rId11"/>
    <p:sldMasterId id="2147483781" r:id="rId12"/>
    <p:sldMasterId id="2147483793" r:id="rId13"/>
    <p:sldMasterId id="2147483805" r:id="rId14"/>
    <p:sldMasterId id="2147483817" r:id="rId15"/>
    <p:sldMasterId id="2147483829" r:id="rId16"/>
    <p:sldMasterId id="2147483841" r:id="rId17"/>
    <p:sldMasterId id="2147483853" r:id="rId18"/>
  </p:sldMasterIdLst>
  <p:notesMasterIdLst>
    <p:notesMasterId r:id="rId62"/>
  </p:notesMasterIdLst>
  <p:sldIdLst>
    <p:sldId id="2652" r:id="rId19"/>
    <p:sldId id="258" r:id="rId20"/>
    <p:sldId id="2634" r:id="rId21"/>
    <p:sldId id="2635" r:id="rId22"/>
    <p:sldId id="2636" r:id="rId23"/>
    <p:sldId id="2637" r:id="rId24"/>
    <p:sldId id="262" r:id="rId25"/>
    <p:sldId id="259" r:id="rId26"/>
    <p:sldId id="256" r:id="rId27"/>
    <p:sldId id="264" r:id="rId28"/>
    <p:sldId id="265" r:id="rId29"/>
    <p:sldId id="2638" r:id="rId30"/>
    <p:sldId id="2639" r:id="rId31"/>
    <p:sldId id="266" r:id="rId32"/>
    <p:sldId id="292" r:id="rId33"/>
    <p:sldId id="293" r:id="rId34"/>
    <p:sldId id="261" r:id="rId35"/>
    <p:sldId id="2640" r:id="rId36"/>
    <p:sldId id="2643" r:id="rId37"/>
    <p:sldId id="2641" r:id="rId38"/>
    <p:sldId id="2644" r:id="rId39"/>
    <p:sldId id="2642" r:id="rId40"/>
    <p:sldId id="269" r:id="rId41"/>
    <p:sldId id="263" r:id="rId42"/>
    <p:sldId id="268" r:id="rId43"/>
    <p:sldId id="267" r:id="rId44"/>
    <p:sldId id="282" r:id="rId45"/>
    <p:sldId id="299" r:id="rId46"/>
    <p:sldId id="301" r:id="rId47"/>
    <p:sldId id="300" r:id="rId48"/>
    <p:sldId id="305" r:id="rId49"/>
    <p:sldId id="307" r:id="rId50"/>
    <p:sldId id="306" r:id="rId51"/>
    <p:sldId id="2645" r:id="rId52"/>
    <p:sldId id="2646" r:id="rId53"/>
    <p:sldId id="283" r:id="rId54"/>
    <p:sldId id="311" r:id="rId55"/>
    <p:sldId id="2647" r:id="rId56"/>
    <p:sldId id="2648" r:id="rId57"/>
    <p:sldId id="2649" r:id="rId58"/>
    <p:sldId id="2650" r:id="rId59"/>
    <p:sldId id="2651" r:id="rId60"/>
    <p:sldId id="288" r:id="rId6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FF"/>
    <a:srgbClr val="FFCCCC"/>
    <a:srgbClr val="FF99CC"/>
    <a:srgbClr val="CC99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554" autoAdjust="0"/>
  </p:normalViewPr>
  <p:slideViewPr>
    <p:cSldViewPr>
      <p:cViewPr varScale="1">
        <p:scale>
          <a:sx n="52" d="100"/>
          <a:sy n="52" d="100"/>
        </p:scale>
        <p:origin x="85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A488F-630B-4250-8A20-E856B0698531}"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7435D-EA73-4DE0-B4A6-969364F450AB}" type="slidenum">
              <a:rPr lang="en-US" smtClean="0"/>
              <a:t>‹#›</a:t>
            </a:fld>
            <a:endParaRPr lang="en-US"/>
          </a:p>
        </p:txBody>
      </p:sp>
    </p:spTree>
    <p:extLst>
      <p:ext uri="{BB962C8B-B14F-4D97-AF65-F5344CB8AC3E}">
        <p14:creationId xmlns:p14="http://schemas.microsoft.com/office/powerpoint/2010/main" val="333530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70 %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2-3 </a:t>
            </a:r>
            <a:r>
              <a:rPr lang="en-US" sz="1800" dirty="0" err="1">
                <a:effectLst/>
                <a:latin typeface="Times New Roman" panose="02020603050405020304" pitchFamily="18" charset="0"/>
                <a:ea typeface="Calibri" panose="020F0502020204030204" pitchFamily="34" charset="0"/>
              </a:rPr>
              <a:t>lít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1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Sơn</a:t>
            </a:r>
            <a:r>
              <a:rPr lang="en-US" sz="1800" dirty="0">
                <a:effectLst/>
                <a:latin typeface="Times New Roman" panose="02020603050405020304" pitchFamily="18" charset="0"/>
                <a:ea typeface="Calibri" panose="020F0502020204030204" pitchFamily="34" charset="0"/>
              </a:rPr>
              <a:t> La-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thụ</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D37435D-EA73-4DE0-B4A6-969364F450AB}" type="slidenum">
              <a:rPr lang="en-US" smtClean="0"/>
              <a:t>9</a:t>
            </a:fld>
            <a:endParaRPr lang="en-US"/>
          </a:p>
        </p:txBody>
      </p:sp>
    </p:spTree>
    <p:extLst>
      <p:ext uri="{BB962C8B-B14F-4D97-AF65-F5344CB8AC3E}">
        <p14:creationId xmlns:p14="http://schemas.microsoft.com/office/powerpoint/2010/main" val="259268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8328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2370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7315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94617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9179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9077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1936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30909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30472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285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3775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0725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1299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7381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2591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0592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7103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776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54722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865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2/11/2025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640995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8635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61659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16149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30575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7960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35541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849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12649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98889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8288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2/11/2025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6817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34782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0571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4920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7838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4166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446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1705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7307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8858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6941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1247777" y="6884197"/>
            <a:ext cx="15773400" cy="2250281"/>
          </a:xfrm>
        </p:spPr>
        <p:txBody>
          <a:bodyPr/>
          <a:lstStyle>
            <a:lvl1pPr marL="0" indent="0">
              <a:buNone/>
              <a:defRPr sz="3600">
                <a:solidFill>
                  <a:schemeClr val="tx1">
                    <a:tint val="82000"/>
                  </a:schemeClr>
                </a:solidFill>
              </a:defRPr>
            </a:lvl1pPr>
            <a:lvl2pPr marL="685784" indent="0">
              <a:buNone/>
              <a:defRPr sz="3000">
                <a:solidFill>
                  <a:schemeClr val="tx1">
                    <a:tint val="82000"/>
                  </a:schemeClr>
                </a:solidFill>
              </a:defRPr>
            </a:lvl2pPr>
            <a:lvl3pPr marL="1371566" indent="0">
              <a:buNone/>
              <a:defRPr sz="2700">
                <a:solidFill>
                  <a:schemeClr val="tx1">
                    <a:tint val="82000"/>
                  </a:schemeClr>
                </a:solidFill>
              </a:defRPr>
            </a:lvl3pPr>
            <a:lvl4pPr marL="2057349" indent="0">
              <a:buNone/>
              <a:defRPr sz="2400">
                <a:solidFill>
                  <a:schemeClr val="tx1">
                    <a:tint val="82000"/>
                  </a:schemeClr>
                </a:solidFill>
              </a:defRPr>
            </a:lvl4pPr>
            <a:lvl5pPr marL="2743131" indent="0">
              <a:buNone/>
              <a:defRPr sz="2400">
                <a:solidFill>
                  <a:schemeClr val="tx1">
                    <a:tint val="82000"/>
                  </a:schemeClr>
                </a:solidFill>
              </a:defRPr>
            </a:lvl5pPr>
            <a:lvl6pPr marL="3428915" indent="0">
              <a:buNone/>
              <a:defRPr sz="2400">
                <a:solidFill>
                  <a:schemeClr val="tx1">
                    <a:tint val="82000"/>
                  </a:schemeClr>
                </a:solidFill>
              </a:defRPr>
            </a:lvl6pPr>
            <a:lvl7pPr marL="4114697" indent="0">
              <a:buNone/>
              <a:defRPr sz="2400">
                <a:solidFill>
                  <a:schemeClr val="tx1">
                    <a:tint val="82000"/>
                  </a:schemeClr>
                </a:solidFill>
              </a:defRPr>
            </a:lvl7pPr>
            <a:lvl8pPr marL="4800480" indent="0">
              <a:buNone/>
              <a:defRPr sz="2400">
                <a:solidFill>
                  <a:schemeClr val="tx1">
                    <a:tint val="82000"/>
                  </a:schemeClr>
                </a:solidFill>
              </a:defRPr>
            </a:lvl8pPr>
            <a:lvl9pPr marL="5486264"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2/11/2025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95545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4812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30917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8426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22723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6700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93156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5243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98566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78140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4633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2/11/2025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294036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8726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06840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4735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1874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81545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80010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51942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5153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80119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24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2/11/2025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770958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158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4542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6021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3873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0021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304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8281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311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2622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337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2/11/2025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840262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4804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7843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0885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4619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8049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4421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9675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2185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0247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8792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2/11/2025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04302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3417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1533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88975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36509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795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72007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892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5544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3810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770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2/11/2025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534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7952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0668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7213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5514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81829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1847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3483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2998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1421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868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2/11/2025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64003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2/11/2025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7978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2/11/2025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042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0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377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422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11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64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7459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02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2309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57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816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8427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665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994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355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949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691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83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639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2469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391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4139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1891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7380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2394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9847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7060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7868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3189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4738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897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0748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277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4636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926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8867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831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012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514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6664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477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744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0003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72996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682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4365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4169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78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9530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070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5943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863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2842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324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420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49426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199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6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9621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72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31298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62397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7496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4529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2863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48169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3969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98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29498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1951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0368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7113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2388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1322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1270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8406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6854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740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microsoft.com/office/2007/relationships/hdphoto" Target="../media/hdphoto1.wdp"/><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microsoft.com/office/2007/relationships/hdphoto" Target="../media/hdphoto1.wdp"/><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microsoft.com/office/2007/relationships/hdphoto" Target="../media/hdphoto1.wdp"/><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microsoft.com/office/2007/relationships/hdphoto" Target="../media/hdphoto1.wdp"/><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microsoft.com/office/2007/relationships/hdphoto" Target="../media/hdphoto1.wdp"/><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microsoft.com/office/2007/relationships/hdphoto" Target="../media/hdphoto1.wdp"/><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microsoft.com/office/2007/relationships/hdphoto" Target="../media/hdphoto1.wdp"/><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microsoft.com/office/2007/relationships/hdphoto" Target="../media/hdphoto1.wdp"/><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microsoft.com/office/2007/relationships/hdphoto" Target="../media/hdphoto1.wdp"/><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microsoft.com/office/2007/relationships/hdphoto" Target="../media/hdphoto1.wdp"/><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microsoft.com/office/2007/relationships/hdphoto" Target="../media/hdphoto1.wdp"/><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microsoft.com/office/2007/relationships/hdphoto" Target="../media/hdphoto1.wdp"/><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microsoft.com/office/2007/relationships/hdphoto" Target="../media/hdphoto1.wdp"/><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microsoft.com/office/2007/relationships/hdphoto" Target="../media/hdphoto1.wdp"/><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microsoft.com/office/2007/relationships/hdphoto" Target="../media/hdphoto1.wdp"/><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microsoft.com/office/2007/relationships/hdphoto" Target="../media/hdphoto1.wdp"/><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49025332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28661607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97797218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55145482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42748993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0679405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76311571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89291576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98778045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7CFC28-CE08-BD18-4598-DC0274ADC2F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C5AE06-28D5-4F22-973B-2A07B6E547CE}" type="datetimeFigureOut">
              <a:rPr lang="en-US" smtClean="0"/>
              <a:t>2/11/2025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8288000" cy="10358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C404F727-37CC-1518-E31E-864C0C0375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extLst>
      <p:ext uri="{BB962C8B-B14F-4D97-AF65-F5344CB8AC3E}">
        <p14:creationId xmlns:p14="http://schemas.microsoft.com/office/powerpoint/2010/main" val="1023848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389373B9-5F6E-4416-182E-7081DC4E39B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extLst>
      <p:ext uri="{BB962C8B-B14F-4D97-AF65-F5344CB8AC3E}">
        <p14:creationId xmlns:p14="http://schemas.microsoft.com/office/powerpoint/2010/main" val="7215925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242991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884477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3973727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69100257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45171826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97095904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11.svg"/><Relationship Id="rId7" Type="http://schemas.openxmlformats.org/officeDocument/2006/relationships/image" Target="../media/image7.png"/><Relationship Id="rId12"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sv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4.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10.png"/><Relationship Id="rId21" Type="http://schemas.openxmlformats.org/officeDocument/2006/relationships/image" Target="../media/image61.sv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audio" Target="../media/audio3.wav"/><Relationship Id="rId16" Type="http://schemas.openxmlformats.org/officeDocument/2006/relationships/image" Target="../media/image56.sv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25.png"/><Relationship Id="rId15" Type="http://schemas.openxmlformats.org/officeDocument/2006/relationships/image" Target="../media/image55.png"/><Relationship Id="rId23" Type="http://schemas.openxmlformats.org/officeDocument/2006/relationships/image" Target="../media/image63.svg"/><Relationship Id="rId10" Type="http://schemas.openxmlformats.org/officeDocument/2006/relationships/image" Target="../media/image50.svg"/><Relationship Id="rId19" Type="http://schemas.openxmlformats.org/officeDocument/2006/relationships/image" Target="../media/image59.svg"/><Relationship Id="rId4" Type="http://schemas.openxmlformats.org/officeDocument/2006/relationships/image" Target="../media/image11.sv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5.svg"/><Relationship Id="rId7" Type="http://schemas.openxmlformats.org/officeDocument/2006/relationships/image" Target="../media/image18.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66.png"/><Relationship Id="rId4" Type="http://schemas.openxmlformats.org/officeDocument/2006/relationships/image" Target="../media/image15.png"/><Relationship Id="rId9" Type="http://schemas.openxmlformats.org/officeDocument/2006/relationships/image" Target="../media/image40.sv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5.svg"/><Relationship Id="rId7" Type="http://schemas.openxmlformats.org/officeDocument/2006/relationships/image" Target="../media/image18.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67.png"/><Relationship Id="rId4" Type="http://schemas.openxmlformats.org/officeDocument/2006/relationships/image" Target="../media/image15.png"/><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9.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9.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8.png"/><Relationship Id="rId1" Type="http://schemas.openxmlformats.org/officeDocument/2006/relationships/slideLayout" Target="../slideLayouts/slideLayout9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1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9.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8.png"/><Relationship Id="rId1" Type="http://schemas.openxmlformats.org/officeDocument/2006/relationships/slideLayout" Target="../slideLayouts/slideLayout10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9.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8.png"/><Relationship Id="rId1" Type="http://schemas.openxmlformats.org/officeDocument/2006/relationships/slideLayout" Target="../slideLayouts/slideLayout118.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3.png"/><Relationship Id="rId3" Type="http://schemas.openxmlformats.org/officeDocument/2006/relationships/image" Target="../media/image65.svg"/><Relationship Id="rId7" Type="http://schemas.openxmlformats.org/officeDocument/2006/relationships/image" Target="../media/image18.svg"/><Relationship Id="rId12" Type="http://schemas.openxmlformats.org/officeDocument/2006/relationships/image" Target="../media/image82.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1.png"/><Relationship Id="rId5" Type="http://schemas.openxmlformats.org/officeDocument/2006/relationships/image" Target="../media/image16.svg"/><Relationship Id="rId10" Type="http://schemas.openxmlformats.org/officeDocument/2006/relationships/image" Target="../media/image80.png"/><Relationship Id="rId4" Type="http://schemas.openxmlformats.org/officeDocument/2006/relationships/image" Target="../media/image15.png"/><Relationship Id="rId9" Type="http://schemas.openxmlformats.org/officeDocument/2006/relationships/image" Target="../media/image40.svg"/><Relationship Id="rId1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83.png"/><Relationship Id="rId3" Type="http://schemas.openxmlformats.org/officeDocument/2006/relationships/image" Target="../media/image86.svg"/><Relationship Id="rId7" Type="http://schemas.openxmlformats.org/officeDocument/2006/relationships/image" Target="../media/image90.png"/><Relationship Id="rId12"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81.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0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29.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5.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1.svg"/><Relationship Id="rId7" Type="http://schemas.openxmlformats.org/officeDocument/2006/relationships/image" Target="../media/image105.png"/><Relationship Id="rId2" Type="http://schemas.openxmlformats.org/officeDocument/2006/relationships/image" Target="../media/image10.png"/><Relationship Id="rId1" Type="http://schemas.openxmlformats.org/officeDocument/2006/relationships/slideLayout" Target="../slideLayouts/slideLayout140.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51.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62.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41.xml"/><Relationship Id="rId5" Type="http://schemas.openxmlformats.org/officeDocument/2006/relationships/image" Target="../media/image19.pn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12.png"/><Relationship Id="rId2" Type="http://schemas.openxmlformats.org/officeDocument/2006/relationships/image" Target="../media/image10.png"/><Relationship Id="rId1" Type="http://schemas.openxmlformats.org/officeDocument/2006/relationships/slideLayout" Target="../slideLayouts/slideLayout17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84.xml"/></Relationships>
</file>

<file path=ppt/slides/_rels/slide4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13.png"/><Relationship Id="rId2" Type="http://schemas.openxmlformats.org/officeDocument/2006/relationships/image" Target="../media/image10.png"/><Relationship Id="rId1" Type="http://schemas.openxmlformats.org/officeDocument/2006/relationships/slideLayout" Target="../slideLayouts/slideLayout19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52.xml"/><Relationship Id="rId5" Type="http://schemas.openxmlformats.org/officeDocument/2006/relationships/image" Target="../media/image20.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63.xml"/><Relationship Id="rId5" Type="http://schemas.openxmlformats.org/officeDocument/2006/relationships/image" Target="../media/image21.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2E7064-6EEB-E7E7-3D0E-651F340B0BDE}"/>
              </a:ext>
            </a:extLst>
          </p:cNvPr>
          <p:cNvGrpSpPr/>
          <p:nvPr/>
        </p:nvGrpSpPr>
        <p:grpSpPr>
          <a:xfrm>
            <a:off x="-38100" y="0"/>
            <a:ext cx="18364200" cy="10287000"/>
            <a:chOff x="-76200" y="0"/>
            <a:chExt cx="13944600" cy="7772400"/>
          </a:xfrm>
        </p:grpSpPr>
        <p:sp>
          <p:nvSpPr>
            <p:cNvPr id="4" name="Rectangle 3">
              <a:extLst>
                <a:ext uri="{FF2B5EF4-FFF2-40B4-BE49-F238E27FC236}">
                  <a16:creationId xmlns:a16="http://schemas.microsoft.com/office/drawing/2014/main" id="{30182DD5-01F2-36E4-38FC-649A420C5EA9}"/>
                </a:ext>
              </a:extLst>
            </p:cNvPr>
            <p:cNvSpPr/>
            <p:nvPr/>
          </p:nvSpPr>
          <p:spPr>
            <a:xfrm>
              <a:off x="-76200" y="0"/>
              <a:ext cx="139446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015;p32">
              <a:extLst>
                <a:ext uri="{FF2B5EF4-FFF2-40B4-BE49-F238E27FC236}">
                  <a16:creationId xmlns:a16="http://schemas.microsoft.com/office/drawing/2014/main" id="{EC4F96B3-5F56-ED33-CB6E-A4A83AFDE027}"/>
                </a:ext>
              </a:extLst>
            </p:cNvPr>
            <p:cNvSpPr txBox="1">
              <a:spLocks/>
            </p:cNvSpPr>
            <p:nvPr/>
          </p:nvSpPr>
          <p:spPr>
            <a:xfrm>
              <a:off x="491612" y="4990578"/>
              <a:ext cx="13224387" cy="1746087"/>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latin typeface="Times New Roman" panose="02020603050405020304" pitchFamily="18" charset="0"/>
                  <a:cs typeface="Times New Roman" panose="02020603050405020304" pitchFamily="18" charset="0"/>
                </a:rPr>
                <a:t>ĐỌC: NHỮNG BÚP CHÈ </a:t>
              </a:r>
            </a:p>
            <a:p>
              <a:r>
                <a:rPr lang="en-US" sz="8000" dirty="0">
                  <a:latin typeface="Times New Roman" panose="02020603050405020304" pitchFamily="18" charset="0"/>
                  <a:cs typeface="Times New Roman" panose="02020603050405020304" pitchFamily="18" charset="0"/>
                </a:rPr>
                <a:t>TRÊN CÂY CỔ THỤ</a:t>
              </a:r>
              <a:endParaRPr lang="en-US" sz="80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7D5F314-CC3A-AAB0-A856-DAF5FA50820D}"/>
                </a:ext>
              </a:extLst>
            </p:cNvPr>
            <p:cNvSpPr txBox="1"/>
            <p:nvPr/>
          </p:nvSpPr>
          <p:spPr>
            <a:xfrm>
              <a:off x="3253185" y="2534157"/>
              <a:ext cx="7285829" cy="1420688"/>
            </a:xfrm>
            <a:prstGeom prst="rect">
              <a:avLst/>
            </a:prstGeom>
            <a:noFill/>
          </p:spPr>
          <p:txBody>
            <a:bodyPr wrap="none" rtlCol="0">
              <a:spAutoFit/>
            </a:bodyPr>
            <a:lstStyle/>
            <a:p>
              <a:pPr algn="ctr">
                <a:lnSpc>
                  <a:spcPct val="150000"/>
                </a:lnSpc>
              </a:pPr>
              <a:r>
                <a:rPr lang="en-US" sz="8800" dirty="0">
                  <a:solidFill>
                    <a:srgbClr val="C00000"/>
                  </a:solidFill>
                  <a:latin typeface="Times New Roman" panose="02020603050405020304" pitchFamily="18" charset="0"/>
                  <a:cs typeface="Times New Roman" panose="02020603050405020304" pitchFamily="18" charset="0"/>
                </a:rPr>
                <a:t>TIẾNG VIỆT LỚP 5</a:t>
              </a:r>
            </a:p>
          </p:txBody>
        </p:sp>
        <p:sp>
          <p:nvSpPr>
            <p:cNvPr id="7" name="TextBox 1">
              <a:extLst>
                <a:ext uri="{FF2B5EF4-FFF2-40B4-BE49-F238E27FC236}">
                  <a16:creationId xmlns:a16="http://schemas.microsoft.com/office/drawing/2014/main" id="{92974CA5-56C5-15FD-7BD0-6EA99437742A}"/>
                </a:ext>
              </a:extLst>
            </p:cNvPr>
            <p:cNvSpPr txBox="1"/>
            <p:nvPr/>
          </p:nvSpPr>
          <p:spPr>
            <a:xfrm>
              <a:off x="2031330" y="697350"/>
              <a:ext cx="10144953" cy="11394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solidFill>
                    <a:schemeClr val="tx2">
                      <a:lumMod val="50000"/>
                    </a:schemeClr>
                  </a:solidFill>
                  <a:latin typeface="Times New Roman" panose="02020603050405020304" pitchFamily="18" charset="0"/>
                  <a:cs typeface="Times New Roman" panose="02020603050405020304" pitchFamily="18" charset="0"/>
                </a:rPr>
                <a:t>UBND QUẬN HẢI AN</a:t>
              </a:r>
            </a:p>
            <a:p>
              <a:pPr algn="ctr"/>
              <a:r>
                <a:rPr lang="en-US" sz="4800" dirty="0">
                  <a:solidFill>
                    <a:schemeClr val="tx2">
                      <a:lumMod val="50000"/>
                    </a:schemeClr>
                  </a:solidFill>
                  <a:latin typeface="Times New Roman" panose="02020603050405020304" pitchFamily="18" charset="0"/>
                  <a:cs typeface="Times New Roman" panose="02020603050405020304" pitchFamily="18" charset="0"/>
                </a:rPr>
                <a:t>TRƯỜNG TIỂU HỌC ĐẰNG HẢI</a:t>
              </a:r>
            </a:p>
          </p:txBody>
        </p:sp>
      </p:grpSp>
    </p:spTree>
    <p:extLst>
      <p:ext uri="{BB962C8B-B14F-4D97-AF65-F5344CB8AC3E}">
        <p14:creationId xmlns:p14="http://schemas.microsoft.com/office/powerpoint/2010/main" val="2428011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898599B-9FDA-6FE0-3B66-FC8FA9F6999C}"/>
              </a:ext>
            </a:extLst>
          </p:cNvPr>
          <p:cNvPicPr>
            <a:picLocks noChangeAspect="1"/>
          </p:cNvPicPr>
          <p:nvPr/>
        </p:nvPicPr>
        <p:blipFill>
          <a:blip r:embed="rId4"/>
          <a:stretch>
            <a:fillRect/>
          </a:stretch>
        </p:blipFill>
        <p:spPr>
          <a:xfrm>
            <a:off x="4419600" y="3162300"/>
            <a:ext cx="9358171" cy="36274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1905001" y="1565904"/>
            <a:ext cx="14415440"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Freeform 5"/>
          <p:cNvSpPr/>
          <p:nvPr/>
        </p:nvSpPr>
        <p:spPr>
          <a:xfrm>
            <a:off x="643520" y="5222255"/>
            <a:ext cx="6327049" cy="5952699"/>
          </a:xfrm>
          <a:custGeom>
            <a:avLst/>
            <a:gdLst/>
            <a:ahLst/>
            <a:cxnLst/>
            <a:rect l="l" t="t" r="r" b="b"/>
            <a:pathLst>
              <a:path w="6327049" h="5952699">
                <a:moveTo>
                  <a:pt x="0" y="0"/>
                </a:moveTo>
                <a:lnTo>
                  <a:pt x="6327049" y="0"/>
                </a:lnTo>
                <a:lnTo>
                  <a:pt x="6327049" y="5952699"/>
                </a:lnTo>
                <a:lnTo>
                  <a:pt x="0" y="5952699"/>
                </a:lnTo>
                <a:lnTo>
                  <a:pt x="0" y="0"/>
                </a:lnTo>
                <a:close/>
              </a:path>
            </a:pathLst>
          </a:custGeom>
          <a:blipFill>
            <a:blip r:embed="rId4"/>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reeform 6"/>
          <p:cNvSpPr/>
          <p:nvPr/>
        </p:nvSpPr>
        <p:spPr>
          <a:xfrm rot="292895">
            <a:off x="450181" y="867921"/>
            <a:ext cx="6546799" cy="3663328"/>
          </a:xfrm>
          <a:custGeom>
            <a:avLst/>
            <a:gdLst/>
            <a:ahLst/>
            <a:cxnLst/>
            <a:rect l="l" t="t" r="r" b="b"/>
            <a:pathLst>
              <a:path w="5413786" h="4065261">
                <a:moveTo>
                  <a:pt x="0" y="0"/>
                </a:moveTo>
                <a:lnTo>
                  <a:pt x="5413786" y="0"/>
                </a:lnTo>
                <a:lnTo>
                  <a:pt x="5413786" y="4065261"/>
                </a:lnTo>
                <a:lnTo>
                  <a:pt x="0" y="4065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reeform 7"/>
          <p:cNvSpPr/>
          <p:nvPr/>
        </p:nvSpPr>
        <p:spPr>
          <a:xfrm rot="7690065">
            <a:off x="14029891" y="-159421"/>
            <a:ext cx="3868617" cy="5911926"/>
          </a:xfrm>
          <a:custGeom>
            <a:avLst/>
            <a:gdLst/>
            <a:ahLst/>
            <a:cxnLst/>
            <a:rect l="l" t="t" r="r" b="b"/>
            <a:pathLst>
              <a:path w="3868617" h="5911926">
                <a:moveTo>
                  <a:pt x="0" y="0"/>
                </a:moveTo>
                <a:lnTo>
                  <a:pt x="3868617" y="0"/>
                </a:lnTo>
                <a:lnTo>
                  <a:pt x="3868617" y="5911926"/>
                </a:lnTo>
                <a:lnTo>
                  <a:pt x="0" y="5911926"/>
                </a:lnTo>
                <a:lnTo>
                  <a:pt x="0" y="0"/>
                </a:lnTo>
                <a:close/>
              </a:path>
            </a:pathLst>
          </a:custGeom>
          <a:blipFill>
            <a:blip r:embed="rId7"/>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reeform 8"/>
          <p:cNvSpPr/>
          <p:nvPr/>
        </p:nvSpPr>
        <p:spPr>
          <a:xfrm>
            <a:off x="14128288" y="5449726"/>
            <a:ext cx="3723047" cy="5197972"/>
          </a:xfrm>
          <a:custGeom>
            <a:avLst/>
            <a:gdLst/>
            <a:ahLst/>
            <a:cxnLst/>
            <a:rect l="l" t="t" r="r" b="b"/>
            <a:pathLst>
              <a:path w="3723047" h="5197972">
                <a:moveTo>
                  <a:pt x="0" y="0"/>
                </a:moveTo>
                <a:lnTo>
                  <a:pt x="3723047" y="0"/>
                </a:lnTo>
                <a:lnTo>
                  <a:pt x="3723047" y="5197971"/>
                </a:lnTo>
                <a:lnTo>
                  <a:pt x="0" y="5197971"/>
                </a:lnTo>
                <a:lnTo>
                  <a:pt x="0" y="0"/>
                </a:lnTo>
                <a:close/>
              </a:path>
            </a:pathLst>
          </a:custGeom>
          <a:blipFill>
            <a:blip r:embed="rId8"/>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Freeform 13"/>
          <p:cNvSpPr/>
          <p:nvPr/>
        </p:nvSpPr>
        <p:spPr>
          <a:xfrm rot="-5983020">
            <a:off x="-398539" y="-1317819"/>
            <a:ext cx="3681013" cy="3696344"/>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9">
              <a:extLst>
                <a:ext uri="{96DAC541-7B7A-43D3-8B79-37D633B846F1}">
                  <asvg:svgBlip xmlns:asvg="http://schemas.microsoft.com/office/drawing/2016/SVG/main" r:embed="rId10"/>
                </a:ext>
              </a:extLst>
            </a:blip>
            <a:stretch>
              <a:fillRect l="-26797"/>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0BAFA170-4D18-4B6F-B1BD-502A1EDA6757}"/>
              </a:ext>
            </a:extLst>
          </p:cNvPr>
          <p:cNvGrpSpPr/>
          <p:nvPr/>
        </p:nvGrpSpPr>
        <p:grpSpPr>
          <a:xfrm>
            <a:off x="6277423" y="3243734"/>
            <a:ext cx="4094504" cy="2155436"/>
            <a:chOff x="139959" y="1387023"/>
            <a:chExt cx="3172408" cy="1636095"/>
          </a:xfrm>
        </p:grpSpPr>
        <p:sp>
          <p:nvSpPr>
            <p:cNvPr id="15" name="Rectangle: Rounded Corners 14">
              <a:extLst>
                <a:ext uri="{FF2B5EF4-FFF2-40B4-BE49-F238E27FC236}">
                  <a16:creationId xmlns:a16="http://schemas.microsoft.com/office/drawing/2014/main" id="{95433915-E520-4FBC-87EB-2E74E43FB9E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CF513EC8-0E3F-4335-946F-5C803BC1F029}"/>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17" name="Group 16">
            <a:extLst>
              <a:ext uri="{FF2B5EF4-FFF2-40B4-BE49-F238E27FC236}">
                <a16:creationId xmlns:a16="http://schemas.microsoft.com/office/drawing/2014/main" id="{BFFFEB37-9158-465C-A3B1-E2155B76309B}"/>
              </a:ext>
            </a:extLst>
          </p:cNvPr>
          <p:cNvGrpSpPr/>
          <p:nvPr/>
        </p:nvGrpSpPr>
        <p:grpSpPr>
          <a:xfrm>
            <a:off x="10840509" y="3243734"/>
            <a:ext cx="4312687" cy="2155436"/>
            <a:chOff x="4424729" y="3902060"/>
            <a:chExt cx="3397434" cy="1559458"/>
          </a:xfrm>
        </p:grpSpPr>
        <p:sp>
          <p:nvSpPr>
            <p:cNvPr id="18" name="Rectangle: Rounded Corners 20">
              <a:extLst>
                <a:ext uri="{FF2B5EF4-FFF2-40B4-BE49-F238E27FC236}">
                  <a16:creationId xmlns:a16="http://schemas.microsoft.com/office/drawing/2014/main" id="{ECAD8275-F113-443F-B5DE-55B75865E3A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E00F22D1-5759-4C29-B9C8-7F09D4418436}"/>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6C3DD92E-E701-4AC2-9B15-C1361624F7DE}"/>
              </a:ext>
            </a:extLst>
          </p:cNvPr>
          <p:cNvGrpSpPr/>
          <p:nvPr/>
        </p:nvGrpSpPr>
        <p:grpSpPr>
          <a:xfrm>
            <a:off x="8653988" y="5947742"/>
            <a:ext cx="4578256" cy="1873454"/>
            <a:chOff x="8110962" y="1828720"/>
            <a:chExt cx="3329164" cy="1371679"/>
          </a:xfrm>
        </p:grpSpPr>
        <p:sp>
          <p:nvSpPr>
            <p:cNvPr id="21" name="Rectangle: Rounded Corners 26">
              <a:extLst>
                <a:ext uri="{FF2B5EF4-FFF2-40B4-BE49-F238E27FC236}">
                  <a16:creationId xmlns:a16="http://schemas.microsoft.com/office/drawing/2014/main" id="{A2B0EED7-E76C-44C4-BAC0-4799D11C48A0}"/>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B9284BB-AD3F-4B1B-A7C9-C7CB101CF7E1}"/>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00079BB6-C9D2-485A-8025-8FC95517D558}"/>
              </a:ext>
            </a:extLst>
          </p:cNvPr>
          <p:cNvPicPr>
            <a:picLocks noChangeAspect="1"/>
          </p:cNvPicPr>
          <p:nvPr/>
        </p:nvPicPr>
        <p:blipFill>
          <a:blip r:embed="rId14"/>
          <a:stretch>
            <a:fillRect/>
          </a:stretch>
        </p:blipFill>
        <p:spPr>
          <a:xfrm>
            <a:off x="510586" y="1687713"/>
            <a:ext cx="6479035" cy="1937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325111-BF40-BD21-D78C-2D08D58EECE9}"/>
              </a:ext>
            </a:extLst>
          </p:cNvPr>
          <p:cNvPicPr>
            <a:picLocks noChangeAspect="1"/>
          </p:cNvPicPr>
          <p:nvPr/>
        </p:nvPicPr>
        <p:blipFill>
          <a:blip r:embed="rId4"/>
          <a:stretch>
            <a:fillRect/>
          </a:stretch>
        </p:blipFill>
        <p:spPr>
          <a:xfrm>
            <a:off x="4495800" y="1028700"/>
            <a:ext cx="10047079" cy="1072989"/>
          </a:xfrm>
          <a:prstGeom prst="rect">
            <a:avLst/>
          </a:prstGeom>
        </p:spPr>
      </p:pic>
      <p:sp>
        <p:nvSpPr>
          <p:cNvPr id="7" name="TextBox 6">
            <a:extLst>
              <a:ext uri="{FF2B5EF4-FFF2-40B4-BE49-F238E27FC236}">
                <a16:creationId xmlns:a16="http://schemas.microsoft.com/office/drawing/2014/main" id="{DA489B37-B313-3E7D-C4E6-0A061EBED46F}"/>
              </a:ext>
            </a:extLst>
          </p:cNvPr>
          <p:cNvSpPr txBox="1"/>
          <p:nvPr/>
        </p:nvSpPr>
        <p:spPr>
          <a:xfrm>
            <a:off x="1447800" y="1790700"/>
            <a:ext cx="15773400" cy="7417415"/>
          </a:xfrm>
          <a:prstGeom prst="rect">
            <a:avLst/>
          </a:prstGeom>
          <a:noFill/>
        </p:spPr>
        <p:txBody>
          <a:bodyPr wrap="square" rtlCol="0">
            <a:spAutoFit/>
          </a:bodyPr>
          <a:lstStyle/>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Tôi có một cậu bạn người Mông tên là Thào A Sùng. Mỗi lần gặp cậu, tôi lại được nghe cậu kể về bản làng Tà Xùa quê hương cậu, về những cây chè cổ thụ cao lớn ở đó với giọng tự hào. Cậu luôn trăn trở vì còn ít người biết đến chè Tà Xùa.</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Một lần, huyện tôi tổ chức cuộc thi "Bảy sắc cầu vồng" giữa các trường. Chúng tôi gặp nhau trong một trận đấu. Chỉ còn câu hỏi cuối cùng khi tỉ số đang nghiêng về trường tôi.</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Quê hương Bắc Yên của chúng ta có loại chè rất ngon. Em biết gì về loại chè ấy?</a:t>
            </a:r>
          </a:p>
          <a:p>
            <a:pPr algn="just"/>
            <a:r>
              <a:rPr lang="vi-VN" sz="3400" b="0" i="0" dirty="0">
                <a:solidFill>
                  <a:srgbClr val="000000"/>
                </a:solidFill>
                <a:effectLst/>
                <a:latin typeface="Cambria" panose="02040503050406030204" pitchFamily="18" charset="0"/>
                <a:ea typeface="Cambria" panose="02040503050406030204" pitchFamily="18" charset="0"/>
              </a:rPr>
              <a:t>Tim tôi đập mạnh. Đèn bên đội Thào A Sùng loé sáng. Cậu từ từ đứng lên.</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Thưa cô,... Đó là chè ở Tà Xùa quê em ạ.</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Đúng rồi! Em biết những gì về chè Tà Xùa?</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Chè Tà Xùa được làm từ những búp chè to, dưới lá có lớp lông tơ mịn, trắng như tuyết, mọc trên những cây cổ thụ cao lớn. Nước chè khi pha có màu vàng ánh xanh, thơm ngan ngát. Mẹ em bảo khi uống, vị ban đầu sẽ hơi chát, sau đó đọng lại là vị ngọt. Chè ngon, nhưng cây chè còn ít, nên không được nhiều người biết đến ạ.</a:t>
            </a:r>
          </a:p>
        </p:txBody>
      </p:sp>
    </p:spTree>
    <p:extLst>
      <p:ext uri="{BB962C8B-B14F-4D97-AF65-F5344CB8AC3E}">
        <p14:creationId xmlns:p14="http://schemas.microsoft.com/office/powerpoint/2010/main" val="147187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DA489B37-B313-3E7D-C4E6-0A061EBED46F}"/>
              </a:ext>
            </a:extLst>
          </p:cNvPr>
          <p:cNvSpPr txBox="1"/>
          <p:nvPr/>
        </p:nvSpPr>
        <p:spPr>
          <a:xfrm>
            <a:off x="1371600" y="1333500"/>
            <a:ext cx="15773400" cy="8094524"/>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Em có ước mơ nào cho chè Tà Xùa không?</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Cậu cười, ánh mắt tràn ngập khát khao.</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Em ước làm kĩ sư nông nghiệp để giúp bản trồng được nhiều chè hơn. Em sẽ mang chè Tà Xùa đi khắp thế giới.</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Hội trường rộ tiếng vỗ tay. Trong phút chốc, chúng tôi như quên mất cuộc thi, chỉ xôn xao hỏi nhau về cây chè quê hương.</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Buổi tối, Thào A Sùng đến nhà tôi chơi. Mẹ tôi nói ngày mai sẽ đến Tà Xùa để mua chè. Mẹ bảo cứ nghĩ đến chén nước chè trong veo, hương thiên nhiên nồng nàn, nóng đến sưởi ấm bàn tay là muốn đến Tà Xùa ngay.</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Thào A Sùng cười thật tươi. Trong mắt cậu, tôi như thấy những đồi chè bạt ngàn, thân cây đẫm sương còn ngọn vươn cao đón nắng.</a:t>
            </a:r>
          </a:p>
          <a:p>
            <a:pPr algn="r"/>
            <a:r>
              <a:rPr lang="vi-VN" sz="4000" dirty="0">
                <a:latin typeface="Cambria" panose="02040503050406030204" pitchFamily="18" charset="0"/>
                <a:ea typeface="Cambria" panose="02040503050406030204" pitchFamily="18" charset="0"/>
              </a:rPr>
              <a:t>(</a:t>
            </a:r>
            <a:r>
              <a:rPr lang="vi-VN" sz="4000" i="1" dirty="0">
                <a:latin typeface="Cambria" panose="02040503050406030204" pitchFamily="18" charset="0"/>
                <a:ea typeface="Cambria" panose="02040503050406030204" pitchFamily="18" charset="0"/>
              </a:rPr>
              <a:t>Theo</a:t>
            </a:r>
            <a:r>
              <a:rPr lang="vi-VN" sz="4000" dirty="0">
                <a:latin typeface="Cambria" panose="02040503050406030204" pitchFamily="18" charset="0"/>
                <a:ea typeface="Cambria" panose="02040503050406030204" pitchFamily="18" charset="0"/>
              </a:rPr>
              <a:t> Nguyễn Hương)</a:t>
            </a:r>
          </a:p>
        </p:txBody>
      </p:sp>
    </p:spTree>
    <p:extLst>
      <p:ext uri="{BB962C8B-B14F-4D97-AF65-F5344CB8AC3E}">
        <p14:creationId xmlns:p14="http://schemas.microsoft.com/office/powerpoint/2010/main" val="2210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051875" y="1683847"/>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rot="4534512">
            <a:off x="14596665" y="2171997"/>
            <a:ext cx="2544160" cy="1644164"/>
          </a:xfrm>
          <a:custGeom>
            <a:avLst/>
            <a:gdLst/>
            <a:ahLst/>
            <a:cxnLst/>
            <a:rect l="l" t="t" r="r" b="b"/>
            <a:pathLst>
              <a:path w="2544160" h="1644164">
                <a:moveTo>
                  <a:pt x="0" y="0"/>
                </a:moveTo>
                <a:lnTo>
                  <a:pt x="2544161" y="0"/>
                </a:lnTo>
                <a:lnTo>
                  <a:pt x="2544161" y="1644163"/>
                </a:lnTo>
                <a:lnTo>
                  <a:pt x="0" y="1644163"/>
                </a:lnTo>
                <a:lnTo>
                  <a:pt x="0" y="0"/>
                </a:lnTo>
                <a:close/>
              </a:path>
            </a:pathLst>
          </a:custGeom>
          <a:blipFill>
            <a:blip r:embed="rId5"/>
            <a:stretch>
              <a:fillRect/>
            </a:stretch>
          </a:blipFill>
        </p:spPr>
        <p:txBody>
          <a:bodyPr/>
          <a:lstStyle/>
          <a:p>
            <a:endParaRPr lang="en-US"/>
          </a:p>
        </p:txBody>
      </p:sp>
      <p:grpSp>
        <p:nvGrpSpPr>
          <p:cNvPr id="29" name="Group 28">
            <a:extLst>
              <a:ext uri="{FF2B5EF4-FFF2-40B4-BE49-F238E27FC236}">
                <a16:creationId xmlns:a16="http://schemas.microsoft.com/office/drawing/2014/main" id="{290CD8E4-F419-4376-90D2-85F6373CAD2D}"/>
              </a:ext>
            </a:extLst>
          </p:cNvPr>
          <p:cNvGrpSpPr/>
          <p:nvPr/>
        </p:nvGrpSpPr>
        <p:grpSpPr>
          <a:xfrm>
            <a:off x="1414973" y="1370469"/>
            <a:ext cx="15049541" cy="1361214"/>
            <a:chOff x="1215855" y="790800"/>
            <a:chExt cx="18760291" cy="1361214"/>
          </a:xfrm>
        </p:grpSpPr>
        <p:sp>
          <p:nvSpPr>
            <p:cNvPr id="30" name="TextBox 29">
              <a:extLst>
                <a:ext uri="{FF2B5EF4-FFF2-40B4-BE49-F238E27FC236}">
                  <a16:creationId xmlns:a16="http://schemas.microsoft.com/office/drawing/2014/main" id="{87F73BA4-4383-43E0-AD1A-B831F162D5DF}"/>
                </a:ext>
              </a:extLst>
            </p:cNvPr>
            <p:cNvSpPr txBox="1"/>
            <p:nvPr/>
          </p:nvSpPr>
          <p:spPr>
            <a:xfrm>
              <a:off x="1907774" y="926145"/>
              <a:ext cx="18068372" cy="1225868"/>
            </a:xfrm>
            <a:prstGeom prst="roundRect">
              <a:avLst/>
            </a:prstGeom>
            <a:solidFill>
              <a:srgbClr val="CCFFFF"/>
            </a:solidFill>
            <a:ln w="38100">
              <a:solidFill>
                <a:srgbClr val="0070C0"/>
              </a:solidFill>
            </a:ln>
          </p:spPr>
          <p:txBody>
            <a:bodyPr wrap="square" rtlCol="0">
              <a:spAutoFit/>
            </a:bodyPr>
            <a:lstStyle/>
            <a:p>
              <a:pPr algn="ct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Bài</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đọc</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được</a:t>
              </a:r>
              <a:r>
                <a:rPr lang="en-US" sz="6600" b="1" dirty="0">
                  <a:latin typeface="Calibri" panose="020F0502020204030204" pitchFamily="34" charset="0"/>
                  <a:ea typeface="Roboto" panose="02000000000000000000" pitchFamily="2" charset="0"/>
                  <a:cs typeface="Calibri" panose="020F0502020204030204" pitchFamily="34" charset="0"/>
                </a:rPr>
                <a:t> chia </a:t>
              </a:r>
              <a:r>
                <a:rPr lang="en-US" sz="6600" b="1" dirty="0" err="1">
                  <a:latin typeface="Calibri" panose="020F0502020204030204" pitchFamily="34" charset="0"/>
                  <a:ea typeface="Roboto" panose="02000000000000000000" pitchFamily="2" charset="0"/>
                  <a:cs typeface="Calibri" panose="020F0502020204030204" pitchFamily="34" charset="0"/>
                </a:rPr>
                <a:t>làm</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mấy</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đoạn</a:t>
              </a:r>
              <a:r>
                <a:rPr lang="en-US" sz="6600" b="1" dirty="0">
                  <a:latin typeface="Calibri" panose="020F0502020204030204" pitchFamily="34" charset="0"/>
                  <a:ea typeface="Roboto" panose="02000000000000000000" pitchFamily="2" charset="0"/>
                  <a:cs typeface="Calibri" panose="020F0502020204030204" pitchFamily="34" charset="0"/>
                </a:rPr>
                <a:t>?</a:t>
              </a:r>
            </a:p>
          </p:txBody>
        </p:sp>
        <p:pic>
          <p:nvPicPr>
            <p:cNvPr id="31" name="Picture 30">
              <a:extLst>
                <a:ext uri="{FF2B5EF4-FFF2-40B4-BE49-F238E27FC236}">
                  <a16:creationId xmlns:a16="http://schemas.microsoft.com/office/drawing/2014/main" id="{EE109C47-4863-4893-9B95-E9DF53715F30}"/>
                </a:ext>
              </a:extLst>
            </p:cNvPr>
            <p:cNvPicPr>
              <a:picLocks noChangeAspect="1"/>
            </p:cNvPicPr>
            <p:nvPr/>
          </p:nvPicPr>
          <p:blipFill>
            <a:blip r:embed="rId6"/>
            <a:stretch>
              <a:fillRect/>
            </a:stretch>
          </p:blipFill>
          <p:spPr>
            <a:xfrm>
              <a:off x="1215855" y="790800"/>
              <a:ext cx="1668974" cy="1361214"/>
            </a:xfrm>
            <a:prstGeom prst="rect">
              <a:avLst/>
            </a:prstGeom>
          </p:spPr>
        </p:pic>
      </p:grpSp>
      <p:grpSp>
        <p:nvGrpSpPr>
          <p:cNvPr id="38" name="Group 37">
            <a:extLst>
              <a:ext uri="{FF2B5EF4-FFF2-40B4-BE49-F238E27FC236}">
                <a16:creationId xmlns:a16="http://schemas.microsoft.com/office/drawing/2014/main" id="{5CE64A3E-C59B-4C7C-B2F4-514631BD63EA}"/>
              </a:ext>
            </a:extLst>
          </p:cNvPr>
          <p:cNvGrpSpPr/>
          <p:nvPr/>
        </p:nvGrpSpPr>
        <p:grpSpPr>
          <a:xfrm>
            <a:off x="2372194" y="3449113"/>
            <a:ext cx="13034027" cy="2189954"/>
            <a:chOff x="1748773" y="2920501"/>
            <a:chExt cx="13034027" cy="2189954"/>
          </a:xfrm>
        </p:grpSpPr>
        <p:sp>
          <p:nvSpPr>
            <p:cNvPr id="5" name="Freeform 5"/>
            <p:cNvSpPr/>
            <p:nvPr/>
          </p:nvSpPr>
          <p:spPr>
            <a:xfrm>
              <a:off x="1748773" y="3182594"/>
              <a:ext cx="13034027" cy="1927861"/>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a:off x="2128104" y="2920501"/>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3" name="Freeform 13"/>
            <p:cNvSpPr/>
            <p:nvPr/>
          </p:nvSpPr>
          <p:spPr>
            <a:xfrm>
              <a:off x="12987352" y="3138565"/>
              <a:ext cx="1144919" cy="1207013"/>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2" name="Rectangle 31">
              <a:extLst>
                <a:ext uri="{FF2B5EF4-FFF2-40B4-BE49-F238E27FC236}">
                  <a16:creationId xmlns:a16="http://schemas.microsoft.com/office/drawing/2014/main" id="{DCF5B3E5-39D7-40C5-9A2A-6A2556D5DA35}"/>
                </a:ext>
              </a:extLst>
            </p:cNvPr>
            <p:cNvSpPr/>
            <p:nvPr/>
          </p:nvSpPr>
          <p:spPr>
            <a:xfrm>
              <a:off x="2229079" y="3072748"/>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1</a:t>
              </a:r>
              <a:endParaRPr lang="en-US" sz="4400" dirty="0">
                <a:latin typeface="Cambria" panose="02040503050406030204" pitchFamily="18" charset="0"/>
                <a:ea typeface="Cambria" panose="02040503050406030204" pitchFamily="18" charset="0"/>
              </a:endParaRPr>
            </a:p>
          </p:txBody>
        </p:sp>
        <p:sp>
          <p:nvSpPr>
            <p:cNvPr id="33" name="Rectangle 32">
              <a:extLst>
                <a:ext uri="{FF2B5EF4-FFF2-40B4-BE49-F238E27FC236}">
                  <a16:creationId xmlns:a16="http://schemas.microsoft.com/office/drawing/2014/main" id="{9D08039F-6C45-4A8B-8AB1-9750DDEBD5DF}"/>
                </a:ext>
              </a:extLst>
            </p:cNvPr>
            <p:cNvSpPr/>
            <p:nvPr/>
          </p:nvSpPr>
          <p:spPr>
            <a:xfrm>
              <a:off x="4784897" y="3294272"/>
              <a:ext cx="9997903" cy="997709"/>
            </a:xfrm>
            <a:prstGeom prst="rect">
              <a:avLst/>
            </a:prstGeom>
          </p:spPr>
          <p:txBody>
            <a:bodyPr wrap="square">
              <a:spAutoFit/>
            </a:bodyPr>
            <a:lstStyle/>
            <a:p>
              <a:pPr marL="0" marR="0" algn="just">
                <a:lnSpc>
                  <a:spcPct val="120000"/>
                </a:lnSpc>
                <a:spcBef>
                  <a:spcPts val="0"/>
                </a:spcBef>
                <a:spcAft>
                  <a:spcPts val="0"/>
                </a:spcAft>
              </a:pPr>
              <a:r>
                <a:rPr lang="en-US" sz="5400" dirty="0" err="1">
                  <a:effectLst/>
                  <a:latin typeface="Cambria" panose="02040503050406030204" pitchFamily="18" charset="0"/>
                  <a:ea typeface="Cambria" panose="02040503050406030204" pitchFamily="18" charset="0"/>
                </a:rPr>
                <a:t>Từ</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đầu</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đến</a:t>
              </a:r>
              <a:r>
                <a:rPr lang="en-US" sz="5400"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chè</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Tà</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Xùa</a:t>
              </a:r>
              <a:r>
                <a:rPr lang="en-US" sz="5400" dirty="0">
                  <a:effectLst/>
                  <a:latin typeface="Cambria" panose="02040503050406030204" pitchFamily="18" charset="0"/>
                  <a:ea typeface="Cambria" panose="02040503050406030204" pitchFamily="18" charset="0"/>
                </a:rPr>
                <a:t>.</a:t>
              </a:r>
            </a:p>
          </p:txBody>
        </p:sp>
      </p:grpSp>
      <p:grpSp>
        <p:nvGrpSpPr>
          <p:cNvPr id="39" name="Group 38">
            <a:extLst>
              <a:ext uri="{FF2B5EF4-FFF2-40B4-BE49-F238E27FC236}">
                <a16:creationId xmlns:a16="http://schemas.microsoft.com/office/drawing/2014/main" id="{7A7214B5-86E0-47D6-BCC1-F2F123D4535F}"/>
              </a:ext>
            </a:extLst>
          </p:cNvPr>
          <p:cNvGrpSpPr/>
          <p:nvPr/>
        </p:nvGrpSpPr>
        <p:grpSpPr>
          <a:xfrm>
            <a:off x="2610231" y="5640817"/>
            <a:ext cx="13034777" cy="2373844"/>
            <a:chOff x="2052813" y="4714475"/>
            <a:chExt cx="13034777" cy="2373844"/>
          </a:xfrm>
        </p:grpSpPr>
        <p:sp>
          <p:nvSpPr>
            <p:cNvPr id="6" name="Freeform 6"/>
            <p:cNvSpPr/>
            <p:nvPr/>
          </p:nvSpPr>
          <p:spPr>
            <a:xfrm>
              <a:off x="2226564" y="5177200"/>
              <a:ext cx="12556235" cy="1911119"/>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2052813" y="4821714"/>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5"/>
            <p:cNvSpPr/>
            <p:nvPr/>
          </p:nvSpPr>
          <p:spPr>
            <a:xfrm>
              <a:off x="13893426" y="4714475"/>
              <a:ext cx="1194164" cy="1649048"/>
            </a:xfrm>
            <a:custGeom>
              <a:avLst/>
              <a:gdLst/>
              <a:ahLst/>
              <a:cxnLst/>
              <a:rect l="l" t="t" r="r" b="b"/>
              <a:pathLst>
                <a:path w="1538067" h="2229083">
                  <a:moveTo>
                    <a:pt x="0" y="0"/>
                  </a:moveTo>
                  <a:lnTo>
                    <a:pt x="1538067" y="0"/>
                  </a:lnTo>
                  <a:lnTo>
                    <a:pt x="1538067" y="2229083"/>
                  </a:lnTo>
                  <a:lnTo>
                    <a:pt x="0" y="2229083"/>
                  </a:lnTo>
                  <a:lnTo>
                    <a:pt x="0" y="0"/>
                  </a:lnTo>
                  <a:close/>
                </a:path>
              </a:pathLst>
            </a:custGeom>
            <a:blipFill>
              <a:blip r:embed="rId1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4" name="Rectangle 33">
              <a:extLst>
                <a:ext uri="{FF2B5EF4-FFF2-40B4-BE49-F238E27FC236}">
                  <a16:creationId xmlns:a16="http://schemas.microsoft.com/office/drawing/2014/main" id="{E362D821-3708-4489-985B-564A81461ADE}"/>
                </a:ext>
              </a:extLst>
            </p:cNvPr>
            <p:cNvSpPr/>
            <p:nvPr/>
          </p:nvSpPr>
          <p:spPr>
            <a:xfrm>
              <a:off x="2197936" y="5030803"/>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a:t>
              </a:r>
              <a:r>
                <a:rPr lang="vi-VN" sz="4400" b="1" dirty="0">
                  <a:latin typeface="Cambria" panose="02040503050406030204" pitchFamily="18" charset="0"/>
                  <a:ea typeface="Cambria" panose="02040503050406030204" pitchFamily="18" charset="0"/>
                  <a:cs typeface="Calibri" panose="020F0502020204030204" pitchFamily="34" charset="0"/>
                </a:rPr>
                <a:t>2</a:t>
              </a:r>
              <a:endParaRPr lang="en-US" sz="44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47D8CC1C-168C-4707-80ED-AF53A0C42AE7}"/>
                </a:ext>
              </a:extLst>
            </p:cNvPr>
            <p:cNvSpPr/>
            <p:nvPr/>
          </p:nvSpPr>
          <p:spPr>
            <a:xfrm>
              <a:off x="4395582" y="5436358"/>
              <a:ext cx="9997903" cy="923330"/>
            </a:xfrm>
            <a:prstGeom prst="rect">
              <a:avLst/>
            </a:prstGeom>
          </p:spPr>
          <p:txBody>
            <a:bodyPr wrap="square">
              <a:spAutoFit/>
            </a:bodyPr>
            <a:lstStyle/>
            <a:p>
              <a:r>
                <a:rPr lang="en-US" sz="5400" dirty="0" err="1">
                  <a:effectLst/>
                  <a:latin typeface="Cambria" panose="02040503050406030204" pitchFamily="18" charset="0"/>
                  <a:ea typeface="Cambria" panose="02040503050406030204" pitchFamily="18" charset="0"/>
                </a:rPr>
                <a:t>Tiếp</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theo</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đến</a:t>
              </a:r>
              <a:r>
                <a:rPr lang="en-US" sz="5400" dirty="0">
                  <a:effectLst/>
                  <a:latin typeface="Cambria" panose="02040503050406030204" pitchFamily="18" charset="0"/>
                  <a:ea typeface="Cambria" panose="02040503050406030204" pitchFamily="18" charset="0"/>
                </a:rPr>
                <a:t> … </a:t>
              </a:r>
              <a:r>
                <a:rPr lang="en-US" sz="5400" i="1" dirty="0" err="1">
                  <a:effectLst/>
                  <a:latin typeface="Cambria" panose="02040503050406030204" pitchFamily="18" charset="0"/>
                  <a:ea typeface="Cambria" panose="02040503050406030204" pitchFamily="18" charset="0"/>
                </a:rPr>
                <a:t>đi</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khắp</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thế</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giới</a:t>
              </a:r>
              <a:endParaRPr lang="en-US" sz="19900" i="1"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75F056A7-7444-4CCB-A6D4-899C639EEF37}"/>
              </a:ext>
            </a:extLst>
          </p:cNvPr>
          <p:cNvGrpSpPr/>
          <p:nvPr/>
        </p:nvGrpSpPr>
        <p:grpSpPr>
          <a:xfrm>
            <a:off x="2751525" y="8202221"/>
            <a:ext cx="13093986" cy="1705937"/>
            <a:chOff x="2128103" y="6687141"/>
            <a:chExt cx="13093986" cy="1705937"/>
          </a:xfrm>
        </p:grpSpPr>
        <p:sp>
          <p:nvSpPr>
            <p:cNvPr id="8" name="Freeform 8"/>
            <p:cNvSpPr/>
            <p:nvPr/>
          </p:nvSpPr>
          <p:spPr>
            <a:xfrm>
              <a:off x="2740079" y="7064556"/>
              <a:ext cx="12042719" cy="1284097"/>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2128103" y="6687141"/>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6"/>
            <p:cNvSpPr/>
            <p:nvPr/>
          </p:nvSpPr>
          <p:spPr>
            <a:xfrm flipH="1">
              <a:off x="13703936" y="7246298"/>
              <a:ext cx="1518153" cy="1146780"/>
            </a:xfrm>
            <a:custGeom>
              <a:avLst/>
              <a:gdLst/>
              <a:ahLst/>
              <a:cxnLst/>
              <a:rect l="l" t="t" r="r" b="b"/>
              <a:pathLst>
                <a:path w="2128722" h="1973906">
                  <a:moveTo>
                    <a:pt x="2128722" y="0"/>
                  </a:moveTo>
                  <a:lnTo>
                    <a:pt x="0" y="0"/>
                  </a:lnTo>
                  <a:lnTo>
                    <a:pt x="0" y="1973906"/>
                  </a:lnTo>
                  <a:lnTo>
                    <a:pt x="2128722" y="1973906"/>
                  </a:lnTo>
                  <a:lnTo>
                    <a:pt x="2128722"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6" name="Rectangle 35">
              <a:extLst>
                <a:ext uri="{FF2B5EF4-FFF2-40B4-BE49-F238E27FC236}">
                  <a16:creationId xmlns:a16="http://schemas.microsoft.com/office/drawing/2014/main" id="{177BECCA-D8BB-4D54-A1CD-28FC10E6A262}"/>
                </a:ext>
              </a:extLst>
            </p:cNvPr>
            <p:cNvSpPr/>
            <p:nvPr/>
          </p:nvSpPr>
          <p:spPr>
            <a:xfrm>
              <a:off x="2262505" y="6901830"/>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a:t>
              </a:r>
              <a:r>
                <a:rPr lang="vi-VN" sz="4400" b="1" dirty="0">
                  <a:latin typeface="Cambria" panose="02040503050406030204" pitchFamily="18" charset="0"/>
                  <a:ea typeface="Cambria" panose="02040503050406030204" pitchFamily="18" charset="0"/>
                  <a:cs typeface="Calibri" panose="020F0502020204030204" pitchFamily="34" charset="0"/>
                </a:rPr>
                <a:t>3</a:t>
              </a:r>
              <a:endParaRPr lang="en-US" sz="4400" dirty="0">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62C4E58C-680C-4FE1-8CAC-C559733C1534}"/>
                </a:ext>
              </a:extLst>
            </p:cNvPr>
            <p:cNvSpPr/>
            <p:nvPr/>
          </p:nvSpPr>
          <p:spPr>
            <a:xfrm>
              <a:off x="4730548" y="7139269"/>
              <a:ext cx="9997903" cy="1015663"/>
            </a:xfrm>
            <a:prstGeom prst="rect">
              <a:avLst/>
            </a:prstGeom>
          </p:spPr>
          <p:txBody>
            <a:bodyPr wrap="square">
              <a:spAutoFit/>
            </a:bodyPr>
            <a:lstStyle/>
            <a:p>
              <a:r>
                <a:rPr lang="vi-VN" sz="6000" dirty="0">
                  <a:latin typeface="Cambria" panose="02040503050406030204" pitchFamily="18" charset="0"/>
                  <a:ea typeface="Cambria" panose="02040503050406030204" pitchFamily="18" charset="0"/>
                  <a:cs typeface="Calibri" panose="020F0502020204030204" pitchFamily="34" charset="0"/>
                </a:rPr>
                <a:t>Đoạn còn lại</a:t>
              </a:r>
              <a:endParaRPr lang="en-US" sz="6000"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fltVal val="0"/>
                                          </p:val>
                                        </p:tav>
                                        <p:tav tm="100000">
                                          <p:val>
                                            <p:strVal val="#ppt_w"/>
                                          </p:val>
                                        </p:tav>
                                      </p:tavLst>
                                    </p:anim>
                                    <p:anim calcmode="lin" valueType="num">
                                      <p:cBhvr>
                                        <p:cTn id="22" dur="1000" fill="hold"/>
                                        <p:tgtEl>
                                          <p:spTgt spid="39"/>
                                        </p:tgtEl>
                                        <p:attrNameLst>
                                          <p:attrName>ppt_h</p:attrName>
                                        </p:attrNameLst>
                                      </p:cBhvr>
                                      <p:tavLst>
                                        <p:tav tm="0">
                                          <p:val>
                                            <p:fltVal val="0"/>
                                          </p:val>
                                        </p:tav>
                                        <p:tav tm="100000">
                                          <p:val>
                                            <p:strVal val="#ppt_h"/>
                                          </p:val>
                                        </p:tav>
                                      </p:tavLst>
                                    </p:anim>
                                    <p:anim calcmode="lin" valueType="num">
                                      <p:cBhvr>
                                        <p:cTn id="23" dur="1000" fill="hold"/>
                                        <p:tgtEl>
                                          <p:spTgt spid="39"/>
                                        </p:tgtEl>
                                        <p:attrNameLst>
                                          <p:attrName>style.rotation</p:attrName>
                                        </p:attrNameLst>
                                      </p:cBhvr>
                                      <p:tavLst>
                                        <p:tav tm="0">
                                          <p:val>
                                            <p:fltVal val="90"/>
                                          </p:val>
                                        </p:tav>
                                        <p:tav tm="100000">
                                          <p:val>
                                            <p:fltVal val="0"/>
                                          </p:val>
                                        </p:tav>
                                      </p:tavLst>
                                    </p:anim>
                                    <p:animEffect transition="in" filter="fade">
                                      <p:cBhvr>
                                        <p:cTn id="24" dur="10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fltVal val="0"/>
                                          </p:val>
                                        </p:tav>
                                        <p:tav tm="100000">
                                          <p:val>
                                            <p:strVal val="#ppt_w"/>
                                          </p:val>
                                        </p:tav>
                                      </p:tavLst>
                                    </p:anim>
                                    <p:anim calcmode="lin" valueType="num">
                                      <p:cBhvr>
                                        <p:cTn id="30" dur="1000" fill="hold"/>
                                        <p:tgtEl>
                                          <p:spTgt spid="40"/>
                                        </p:tgtEl>
                                        <p:attrNameLst>
                                          <p:attrName>ppt_h</p:attrName>
                                        </p:attrNameLst>
                                      </p:cBhvr>
                                      <p:tavLst>
                                        <p:tav tm="0">
                                          <p:val>
                                            <p:fltVal val="0"/>
                                          </p:val>
                                        </p:tav>
                                        <p:tav tm="100000">
                                          <p:val>
                                            <p:strVal val="#ppt_h"/>
                                          </p:val>
                                        </p:tav>
                                      </p:tavLst>
                                    </p:anim>
                                    <p:anim calcmode="lin" valueType="num">
                                      <p:cBhvr>
                                        <p:cTn id="31" dur="1000" fill="hold"/>
                                        <p:tgtEl>
                                          <p:spTgt spid="40"/>
                                        </p:tgtEl>
                                        <p:attrNameLst>
                                          <p:attrName>style.rotation</p:attrName>
                                        </p:attrNameLst>
                                      </p:cBhvr>
                                      <p:tavLst>
                                        <p:tav tm="0">
                                          <p:val>
                                            <p:fltVal val="90"/>
                                          </p:val>
                                        </p:tav>
                                        <p:tav tm="100000">
                                          <p:val>
                                            <p:fltVal val="0"/>
                                          </p:val>
                                        </p:tav>
                                      </p:tavLst>
                                    </p:anim>
                                    <p:animEffect transition="in" filter="fade">
                                      <p:cBhvr>
                                        <p:cTn id="3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9208554" y="764886"/>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bản</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làng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4D8CF68-72B8-9C95-CCC9-8CC336F93A94}"/>
              </a:ext>
            </a:extLst>
          </p:cNvPr>
          <p:cNvSpPr/>
          <p:nvPr/>
        </p:nvSpPr>
        <p:spPr>
          <a:xfrm>
            <a:off x="9236628" y="2584003"/>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nông</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nghiệp</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E5555C99-4733-259B-8DB2-0E27EBEC03F0}"/>
              </a:ext>
            </a:extLst>
          </p:cNvPr>
          <p:cNvSpPr/>
          <p:nvPr/>
        </p:nvSpPr>
        <p:spPr>
          <a:xfrm>
            <a:off x="9208554" y="4569191"/>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đẫm</a:t>
            </a:r>
            <a:r>
              <a:rPr lang="en-US" sz="8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a:t>
            </a:r>
            <a:r>
              <a:rPr lang="en-US" sz="80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sương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C4B6B81E-386B-4FDC-4E23-4742DDC19303}"/>
              </a:ext>
            </a:extLst>
          </p:cNvPr>
          <p:cNvSpPr/>
          <p:nvPr/>
        </p:nvSpPr>
        <p:spPr>
          <a:xfrm>
            <a:off x="9240639" y="6598098"/>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loại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chè</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30E58A5E-B417-556F-DE3F-73519EF90EBD}"/>
              </a:ext>
            </a:extLst>
          </p:cNvPr>
          <p:cNvSpPr/>
          <p:nvPr/>
        </p:nvSpPr>
        <p:spPr>
          <a:xfrm>
            <a:off x="9172213" y="8373497"/>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loé</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sáng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99C06C5-D731-91F8-6877-328EA3F61114}"/>
              </a:ext>
            </a:extLst>
          </p:cNvPr>
          <p:cNvPicPr>
            <a:picLocks noChangeAspect="1"/>
          </p:cNvPicPr>
          <p:nvPr/>
        </p:nvPicPr>
        <p:blipFill>
          <a:blip r:embed="rId10"/>
          <a:stretch>
            <a:fillRect/>
          </a:stretch>
        </p:blipFill>
        <p:spPr>
          <a:xfrm>
            <a:off x="1066800" y="1943100"/>
            <a:ext cx="7888908" cy="2560542"/>
          </a:xfrm>
          <a:prstGeom prst="rect">
            <a:avLst/>
          </a:prstGeom>
        </p:spPr>
      </p:pic>
    </p:spTree>
    <p:extLst>
      <p:ext uri="{BB962C8B-B14F-4D97-AF65-F5344CB8AC3E}">
        <p14:creationId xmlns:p14="http://schemas.microsoft.com/office/powerpoint/2010/main" val="295856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85954" y="819175"/>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7315201" y="2057400"/>
            <a:ext cx="10515600" cy="5600700"/>
          </a:xfrm>
          <a:prstGeom prst="roundRect">
            <a:avLst>
              <a:gd name="adj" fmla="val 1102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Mẹ bảo</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cứ nghĩ đến chén nước chè trong veo,</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hương thiên nhiên nồng nàn,</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nóng đến sưởi ấm bàn tay</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là muốn đến Tà Xùa ngay</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70F6044-9A4E-69D5-D57A-426659506577}"/>
              </a:ext>
            </a:extLst>
          </p:cNvPr>
          <p:cNvPicPr>
            <a:picLocks noChangeAspect="1"/>
          </p:cNvPicPr>
          <p:nvPr/>
        </p:nvPicPr>
        <p:blipFill>
          <a:blip r:embed="rId10"/>
          <a:stretch>
            <a:fillRect/>
          </a:stretch>
        </p:blipFill>
        <p:spPr>
          <a:xfrm>
            <a:off x="30582" y="2182537"/>
            <a:ext cx="7888908" cy="2560542"/>
          </a:xfrm>
          <a:prstGeom prst="rect">
            <a:avLst/>
          </a:prstGeom>
        </p:spPr>
      </p:pic>
    </p:spTree>
    <p:extLst>
      <p:ext uri="{BB962C8B-B14F-4D97-AF65-F5344CB8AC3E}">
        <p14:creationId xmlns:p14="http://schemas.microsoft.com/office/powerpoint/2010/main" val="85846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endParaRPr lang="en-US"/>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416320"/>
            </a:xfrm>
            <a:prstGeom prst="rect">
              <a:avLst/>
            </a:prstGeom>
            <a:noFill/>
          </p:spPr>
          <p:txBody>
            <a:bodyPr wrap="square">
              <a:spAutoFit/>
            </a:bodyPr>
            <a:lstStyle/>
            <a:p>
              <a:pPr algn="ctr"/>
              <a:r>
                <a:rPr lang="en-US" sz="7200" dirty="0" err="1">
                  <a:solidFill>
                    <a:schemeClr val="tx2">
                      <a:lumMod val="75000"/>
                    </a:schemeClr>
                  </a:solidFill>
                  <a:latin typeface="Calibri" panose="020F0502020204030204" pitchFamily="34" charset="0"/>
                  <a:cs typeface="Calibri" panose="020F0502020204030204" pitchFamily="34" charset="0"/>
                </a:rPr>
                <a:t>băn</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khoăn</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không</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yên</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lòng</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vì</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đang</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có</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điều</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phải</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suy</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nghĩ</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nhiều</a:t>
              </a:r>
              <a:r>
                <a:rPr lang="en-US" sz="7200" dirty="0">
                  <a:solidFill>
                    <a:schemeClr val="tx2">
                      <a:lumMod val="75000"/>
                    </a:schemeClr>
                  </a:solidFill>
                  <a:latin typeface="Calibri" panose="020F0502020204030204" pitchFamily="34" charset="0"/>
                  <a:cs typeface="Calibri" panose="020F0502020204030204" pitchFamily="34" charset="0"/>
                </a:rPr>
                <a:t>.</a:t>
              </a:r>
              <a:endParaRPr lang="vi-VN" sz="7200" dirty="0">
                <a:solidFill>
                  <a:schemeClr val="tx2">
                    <a:lumMod val="75000"/>
                  </a:schemeClr>
                </a:solidFill>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8" cy="1107996"/>
            </a:xfrm>
            <a:prstGeom prst="rect">
              <a:avLst/>
            </a:prstGeom>
            <a:noFill/>
          </p:spPr>
          <p:txBody>
            <a:bodyPr wrap="square">
              <a:spAutoFit/>
            </a:bodyPr>
            <a:lstStyle/>
            <a:p>
              <a:pPr algn="ctr"/>
              <a:r>
                <a:rPr lang="en-US" sz="6600" b="1" dirty="0" err="1">
                  <a:latin typeface="Calibri" panose="020F0502020204030204" pitchFamily="34" charset="0"/>
                  <a:cs typeface="Calibri" panose="020F0502020204030204" pitchFamily="34" charset="0"/>
                </a:rPr>
                <a:t>Trăn</a:t>
              </a:r>
              <a:r>
                <a:rPr lang="en-US" sz="6600" b="1" dirty="0">
                  <a:latin typeface="Calibri" panose="020F0502020204030204" pitchFamily="34" charset="0"/>
                  <a:cs typeface="Calibri" panose="020F0502020204030204" pitchFamily="34" charset="0"/>
                </a:rPr>
                <a:t> </a:t>
              </a:r>
              <a:r>
                <a:rPr lang="en-US" sz="6600" b="1" dirty="0" err="1">
                  <a:latin typeface="Calibri" panose="020F0502020204030204" pitchFamily="34" charset="0"/>
                  <a:cs typeface="Calibri" panose="020F0502020204030204" pitchFamily="34" charset="0"/>
                </a:rPr>
                <a:t>trở</a:t>
              </a:r>
              <a:endParaRPr lang="vi-VN" sz="6600" b="1" dirty="0">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79960" y="4076700"/>
              <a:ext cx="7604271" cy="4465197"/>
            </a:xfrm>
            <a:prstGeom prst="rect">
              <a:avLst/>
            </a:prstGeom>
            <a:noFill/>
          </p:spPr>
          <p:txBody>
            <a:bodyPr wrap="square">
              <a:spAutoFit/>
            </a:bodyPr>
            <a:lstStyle/>
            <a:p>
              <a:pPr marL="0" marR="0" algn="ctr">
                <a:lnSpc>
                  <a:spcPct val="120000"/>
                </a:lnSpc>
                <a:spcBef>
                  <a:spcPts val="0"/>
                </a:spcBef>
                <a:spcAft>
                  <a:spcPts val="0"/>
                </a:spcAft>
              </a:pPr>
              <a:r>
                <a:rPr lang="vi-VN" sz="4800" dirty="0">
                  <a:effectLst/>
                  <a:latin typeface="Calibri" panose="020F0502020204030204" pitchFamily="34" charset="0"/>
                  <a:ea typeface="Calibri" panose="020F0502020204030204" pitchFamily="34" charset="0"/>
                  <a:cs typeface="Calibri" panose="020F0502020204030204" pitchFamily="34" charset="0"/>
                </a:rPr>
                <a:t>một cuộc thi kiến thức dành cho học sinh </a:t>
              </a:r>
              <a:r>
                <a:rPr lang="en-US" sz="4800" dirty="0">
                  <a:effectLst/>
                  <a:latin typeface="Calibri" panose="020F0502020204030204" pitchFamily="34" charset="0"/>
                  <a:ea typeface="Calibri" panose="020F0502020204030204" pitchFamily="34" charset="0"/>
                  <a:cs typeface="Calibri" panose="020F0502020204030204" pitchFamily="34" charset="0"/>
                </a:rPr>
                <a:t>T</a:t>
              </a:r>
              <a:r>
                <a:rPr lang="vi-VN" sz="4800" dirty="0">
                  <a:effectLst/>
                  <a:latin typeface="Calibri" panose="020F0502020204030204" pitchFamily="34" charset="0"/>
                  <a:ea typeface="Calibri" panose="020F0502020204030204" pitchFamily="34" charset="0"/>
                  <a:cs typeface="Calibri" panose="020F0502020204030204" pitchFamily="34" charset="0"/>
                </a:rPr>
                <a:t>rung học phổ thông toàn quốc được tổ chức trong khoảng thời gian từ </a:t>
              </a:r>
              <a:r>
                <a:rPr lang="en-US" sz="4800" dirty="0" err="1">
                  <a:effectLst/>
                  <a:latin typeface="Calibri" panose="020F0502020204030204" pitchFamily="34" charset="0"/>
                  <a:ea typeface="Calibri" panose="020F0502020204030204" pitchFamily="34" charset="0"/>
                  <a:cs typeface="Calibri" panose="020F0502020204030204" pitchFamily="34" charset="0"/>
                </a:rPr>
                <a:t>năm</a:t>
              </a:r>
              <a:r>
                <a:rPr lang="en-US" sz="4800" dirty="0">
                  <a:effectLst/>
                  <a:latin typeface="Calibri" panose="020F0502020204030204" pitchFamily="34" charset="0"/>
                  <a:ea typeface="Calibri" panose="020F0502020204030204" pitchFamily="34" charset="0"/>
                  <a:cs typeface="Calibri" panose="020F0502020204030204" pitchFamily="34" charset="0"/>
                </a:rPr>
                <a:t> </a:t>
              </a:r>
              <a:r>
                <a:rPr lang="vi-VN" sz="4800" dirty="0">
                  <a:effectLst/>
                  <a:latin typeface="Calibri" panose="020F0502020204030204" pitchFamily="34" charset="0"/>
                  <a:ea typeface="Calibri" panose="020F0502020204030204" pitchFamily="34" charset="0"/>
                  <a:cs typeface="Calibri" panose="020F0502020204030204" pitchFamily="34" charset="0"/>
                </a:rPr>
                <a:t>1996 đến </a:t>
              </a:r>
              <a:r>
                <a:rPr lang="en-US" sz="4800" dirty="0" err="1">
                  <a:effectLst/>
                  <a:latin typeface="Calibri" panose="020F0502020204030204" pitchFamily="34" charset="0"/>
                  <a:ea typeface="Calibri" panose="020F0502020204030204" pitchFamily="34" charset="0"/>
                  <a:cs typeface="Calibri" panose="020F0502020204030204" pitchFamily="34" charset="0"/>
                </a:rPr>
                <a:t>năm</a:t>
              </a:r>
              <a:r>
                <a:rPr lang="vi-VN" sz="4800" dirty="0">
                  <a:effectLst/>
                  <a:latin typeface="Calibri" panose="020F0502020204030204" pitchFamily="34" charset="0"/>
                  <a:ea typeface="Calibri" panose="020F0502020204030204" pitchFamily="34" charset="0"/>
                  <a:cs typeface="Calibri" panose="020F0502020204030204" pitchFamily="34" charset="0"/>
                </a:rPr>
                <a:t> 1998. </a:t>
              </a:r>
              <a:endParaRPr lang="en-US" sz="48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7772400" y="495300"/>
            <a:ext cx="8077200" cy="24828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11523" y="1247828"/>
              <a:ext cx="7155908" cy="24482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dirty="0">
                  <a:effectLst/>
                  <a:latin typeface="Calibri" panose="020F0502020204030204" pitchFamily="34" charset="0"/>
                  <a:ea typeface="Calibri" panose="020F0502020204030204" pitchFamily="34" charset="0"/>
                  <a:cs typeface="Calibri" panose="020F0502020204030204" pitchFamily="34" charset="0"/>
                </a:rPr>
                <a:t>Cuộc thi </a:t>
              </a:r>
              <a:r>
                <a:rPr lang="en-US" sz="6600" dirty="0">
                  <a:effectLst/>
                  <a:latin typeface="Calibri" panose="020F0502020204030204" pitchFamily="34" charset="0"/>
                  <a:ea typeface="Calibri" panose="020F0502020204030204" pitchFamily="34" charset="0"/>
                  <a:cs typeface="Calibri" panose="020F0502020204030204" pitchFamily="34" charset="0"/>
                </a:rPr>
                <a:t>“</a:t>
              </a:r>
              <a:r>
                <a:rPr lang="vi-VN" sz="6600" dirty="0">
                  <a:effectLst/>
                  <a:latin typeface="Calibri" panose="020F0502020204030204" pitchFamily="34" charset="0"/>
                  <a:ea typeface="Calibri" panose="020F0502020204030204" pitchFamily="34" charset="0"/>
                  <a:cs typeface="Calibri" panose="020F0502020204030204" pitchFamily="34" charset="0"/>
                </a:rPr>
                <a:t>7 sắc cầu v</a:t>
              </a:r>
              <a:r>
                <a:rPr lang="en-US" sz="6600" dirty="0">
                  <a:effectLst/>
                  <a:latin typeface="Calibri" panose="020F0502020204030204" pitchFamily="34" charset="0"/>
                  <a:ea typeface="Calibri" panose="020F0502020204030204" pitchFamily="34" charset="0"/>
                  <a:cs typeface="Calibri" panose="020F0502020204030204" pitchFamily="34" charset="0"/>
                </a:rPr>
                <a:t>ồ</a:t>
              </a:r>
              <a:r>
                <a:rPr lang="vi-VN" sz="6600" dirty="0">
                  <a:effectLst/>
                  <a:latin typeface="Calibri" panose="020F0502020204030204" pitchFamily="34" charset="0"/>
                  <a:ea typeface="Calibri" panose="020F0502020204030204" pitchFamily="34" charset="0"/>
                  <a:cs typeface="Calibri" panose="020F0502020204030204" pitchFamily="34" charset="0"/>
                </a:rPr>
                <a:t>ng</a:t>
              </a:r>
              <a:r>
                <a:rPr lang="en-US" sz="6600" dirty="0">
                  <a:effectLst/>
                  <a:latin typeface="Calibri" panose="020F0502020204030204" pitchFamily="34" charset="0"/>
                  <a:ea typeface="Calibri" panose="020F0502020204030204" pitchFamily="34" charset="0"/>
                  <a:cs typeface="Calibri" panose="020F0502020204030204" pitchFamily="34" charset="0"/>
                </a:rPr>
                <a:t>” </a:t>
              </a:r>
              <a:endParaRPr kumimoji="0" lang="vi-VN" sz="3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283290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330C31-2F02-F467-E8E5-A38D114F5520}"/>
              </a:ext>
            </a:extLst>
          </p:cNvPr>
          <p:cNvPicPr>
            <a:picLocks noChangeAspect="1"/>
          </p:cNvPicPr>
          <p:nvPr/>
        </p:nvPicPr>
        <p:blipFill>
          <a:blip r:embed="rId2"/>
          <a:stretch>
            <a:fillRect/>
          </a:stretch>
        </p:blipFill>
        <p:spPr>
          <a:xfrm>
            <a:off x="0" y="26476"/>
            <a:ext cx="18288000" cy="10260524"/>
          </a:xfrm>
          <a:prstGeom prst="rect">
            <a:avLst/>
          </a:prstGeom>
        </p:spPr>
      </p:pic>
    </p:spTree>
    <p:extLst>
      <p:ext uri="{BB962C8B-B14F-4D97-AF65-F5344CB8AC3E}">
        <p14:creationId xmlns:p14="http://schemas.microsoft.com/office/powerpoint/2010/main" val="665046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858963" y="487951"/>
            <a:ext cx="11847351"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5"/>
            <a:stretch>
              <a:fillRect/>
            </a:stretch>
          </a:blipFill>
        </p:spPr>
        <p:txBody>
          <a:bodyPr/>
          <a:lstStyle/>
          <a:p>
            <a:endParaRPr lang="en-US"/>
          </a:p>
        </p:txBody>
      </p:sp>
      <p:sp>
        <p:nvSpPr>
          <p:cNvPr id="8" name="Freeform 8"/>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1E96192F-0637-4530-AA02-312E18A01A94}"/>
              </a:ext>
            </a:extLst>
          </p:cNvPr>
          <p:cNvGrpSpPr/>
          <p:nvPr/>
        </p:nvGrpSpPr>
        <p:grpSpPr>
          <a:xfrm>
            <a:off x="4742557" y="2172720"/>
            <a:ext cx="7979347" cy="5444953"/>
            <a:chOff x="5250002" y="6585059"/>
            <a:chExt cx="13208091" cy="9520407"/>
          </a:xfrm>
        </p:grpSpPr>
        <p:sp>
          <p:nvSpPr>
            <p:cNvPr id="12" name="TextBox 11">
              <a:extLst>
                <a:ext uri="{FF2B5EF4-FFF2-40B4-BE49-F238E27FC236}">
                  <a16:creationId xmlns:a16="http://schemas.microsoft.com/office/drawing/2014/main" id="{E31EB14E-1D74-41AA-A666-7C78026E11E4}"/>
                </a:ext>
              </a:extLst>
            </p:cNvPr>
            <p:cNvSpPr txBox="1"/>
            <p:nvPr/>
          </p:nvSpPr>
          <p:spPr>
            <a:xfrm>
              <a:off x="5250005" y="6585061"/>
              <a:ext cx="13208088" cy="9520405"/>
            </a:xfrm>
            <a:prstGeom prst="rect">
              <a:avLst/>
            </a:prstGeom>
            <a:noFill/>
          </p:spPr>
          <p:txBody>
            <a:bodyPr wrap="square" rtlCol="0">
              <a:spAutoFit/>
            </a:bodyPr>
            <a:lstStyle/>
            <a:p>
              <a:pPr algn="ctr">
                <a:lnSpc>
                  <a:spcPct val="130000"/>
                </a:lnSpc>
              </a:pPr>
              <a:r>
                <a:rPr lang="en-US" sz="13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Khởi</a:t>
              </a:r>
              <a:r>
                <a:rPr lang="en-US"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a:p>
              <a:pPr algn="ctr">
                <a:lnSpc>
                  <a:spcPct val="130000"/>
                </a:lnSpc>
              </a:pPr>
              <a:r>
                <a:rPr lang="en-US" sz="13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động</a:t>
              </a:r>
              <a:endParaRPr lang="en-US"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3" name="TextBox 12">
              <a:extLst>
                <a:ext uri="{FF2B5EF4-FFF2-40B4-BE49-F238E27FC236}">
                  <a16:creationId xmlns:a16="http://schemas.microsoft.com/office/drawing/2014/main" id="{41B0AD4F-9F2C-4526-872A-AD3F0DA4215A}"/>
                </a:ext>
              </a:extLst>
            </p:cNvPr>
            <p:cNvSpPr txBox="1"/>
            <p:nvPr/>
          </p:nvSpPr>
          <p:spPr>
            <a:xfrm>
              <a:off x="5250002" y="6585059"/>
              <a:ext cx="13208091" cy="9520405"/>
            </a:xfrm>
            <a:prstGeom prst="rect">
              <a:avLst/>
            </a:prstGeom>
            <a:noFill/>
          </p:spPr>
          <p:txBody>
            <a:bodyPr wrap="square" rtlCol="0">
              <a:spAutoFit/>
            </a:bodyPr>
            <a:lstStyle/>
            <a:p>
              <a:pPr algn="ctr">
                <a:lnSpc>
                  <a:spcPct val="130000"/>
                </a:lnSpc>
              </a:pP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K</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13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ở</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endParaRPr>
            </a:p>
            <a:p>
              <a:pPr algn="ctr">
                <a:lnSpc>
                  <a:spcPct val="130000"/>
                </a:lnSpc>
              </a:pPr>
              <a:r>
                <a:rPr lang="en-US" sz="13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416320"/>
            </a:xfrm>
            <a:prstGeom prst="rect">
              <a:avLst/>
            </a:prstGeom>
            <a:noFill/>
          </p:spPr>
          <p:txBody>
            <a:bodyPr wrap="square">
              <a:spAutoFit/>
            </a:bodyPr>
            <a:lstStyle/>
            <a:p>
              <a:pPr marL="0" marR="0" algn="ctr">
                <a:spcBef>
                  <a:spcPts val="0"/>
                </a:spcBef>
                <a:spcAft>
                  <a:spcPts val="0"/>
                </a:spcAft>
              </a:pPr>
              <a:r>
                <a:rPr lang="vi-VN" sz="7200" dirty="0">
                  <a:effectLst/>
                  <a:latin typeface="Calibri" panose="020F0502020204030204" pitchFamily="34" charset="0"/>
                  <a:ea typeface="Calibri" panose="020F0502020204030204" pitchFamily="34" charset="0"/>
                  <a:cs typeface="Calibri" panose="020F0502020204030204" pitchFamily="34" charset="0"/>
                </a:rPr>
                <a:t>một xã vùng cao thuộc huyện </a:t>
              </a:r>
              <a:r>
                <a:rPr lang="en-US" sz="7200" dirty="0">
                  <a:effectLst/>
                  <a:latin typeface="Calibri" panose="020F0502020204030204" pitchFamily="34" charset="0"/>
                  <a:ea typeface="Calibri" panose="020F0502020204030204" pitchFamily="34" charset="0"/>
                  <a:cs typeface="Calibri" panose="020F0502020204030204" pitchFamily="34" charset="0"/>
                </a:rPr>
                <a:t>B</a:t>
              </a:r>
              <a:r>
                <a:rPr lang="vi-VN" sz="7200" dirty="0">
                  <a:effectLst/>
                  <a:latin typeface="Calibri" panose="020F0502020204030204" pitchFamily="34" charset="0"/>
                  <a:ea typeface="Calibri" panose="020F0502020204030204" pitchFamily="34" charset="0"/>
                  <a:cs typeface="Calibri" panose="020F0502020204030204" pitchFamily="34" charset="0"/>
                </a:rPr>
                <a:t>ắc </a:t>
              </a:r>
              <a:r>
                <a:rPr lang="en-US" sz="7200" dirty="0">
                  <a:effectLst/>
                  <a:latin typeface="Calibri" panose="020F0502020204030204" pitchFamily="34" charset="0"/>
                  <a:ea typeface="Calibri" panose="020F0502020204030204" pitchFamily="34" charset="0"/>
                  <a:cs typeface="Calibri" panose="020F0502020204030204" pitchFamily="34" charset="0"/>
                </a:rPr>
                <a:t>Y</a:t>
              </a:r>
              <a:r>
                <a:rPr lang="vi-VN" sz="7200" dirty="0">
                  <a:effectLst/>
                  <a:latin typeface="Calibri" panose="020F0502020204030204" pitchFamily="34" charset="0"/>
                  <a:ea typeface="Calibri" panose="020F0502020204030204" pitchFamily="34" charset="0"/>
                  <a:cs typeface="Calibri" panose="020F0502020204030204" pitchFamily="34" charset="0"/>
                </a:rPr>
                <a:t>ên, tỉnh Sơn La.</a:t>
              </a:r>
              <a:endParaRPr lang="en-US" sz="72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Tà-xùa</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153038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 lịch Tà Xùa: Trải nghiệm thiên đường mây độc đáo giữa vùng cao Bắc Yên">
            <a:extLst>
              <a:ext uri="{FF2B5EF4-FFF2-40B4-BE49-F238E27FC236}">
                <a16:creationId xmlns:a16="http://schemas.microsoft.com/office/drawing/2014/main" id="{CB32FBC4-2CBA-DE91-AE6F-0639091D3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5" y="0"/>
            <a:ext cx="18299625"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4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Nhiều vô kể và trải ra trên một diện tích rộng.</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Bạt</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ngàn</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1799524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00"/>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00"/>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00" dirty="0"/>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sz="1600"/>
          </a:p>
        </p:txBody>
      </p:sp>
      <p:sp>
        <p:nvSpPr>
          <p:cNvPr id="26" name="Freeform 26"/>
          <p:cNvSpPr/>
          <p:nvPr/>
        </p:nvSpPr>
        <p:spPr>
          <a:xfrm rot="-5983020" flipH="1" flipV="1">
            <a:off x="15030801" y="7923343"/>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sz="1600"/>
          </a:p>
        </p:txBody>
      </p:sp>
      <p:grpSp>
        <p:nvGrpSpPr>
          <p:cNvPr id="27" name="Group 26">
            <a:extLst>
              <a:ext uri="{FF2B5EF4-FFF2-40B4-BE49-F238E27FC236}">
                <a16:creationId xmlns:a16="http://schemas.microsoft.com/office/drawing/2014/main" id="{929AB755-08D4-49A8-94CA-AA03EC484B52}"/>
              </a:ext>
            </a:extLst>
          </p:cNvPr>
          <p:cNvGrpSpPr/>
          <p:nvPr/>
        </p:nvGrpSpPr>
        <p:grpSpPr>
          <a:xfrm>
            <a:off x="9350978" y="505778"/>
            <a:ext cx="8327423" cy="4185610"/>
            <a:chOff x="2742973" y="1255651"/>
            <a:chExt cx="4657705" cy="2530788"/>
          </a:xfrm>
        </p:grpSpPr>
        <p:sp>
          <p:nvSpPr>
            <p:cNvPr id="28" name="Rectangle: Rounded Corners 6">
              <a:extLst>
                <a:ext uri="{FF2B5EF4-FFF2-40B4-BE49-F238E27FC236}">
                  <a16:creationId xmlns:a16="http://schemas.microsoft.com/office/drawing/2014/main" id="{730AC37D-5AA0-4360-BEB9-F25FABC730D5}"/>
                </a:ext>
              </a:extLst>
            </p:cNvPr>
            <p:cNvSpPr/>
            <p:nvPr/>
          </p:nvSpPr>
          <p:spPr>
            <a:xfrm>
              <a:off x="2765926" y="1724298"/>
              <a:ext cx="4634752" cy="2062141"/>
            </a:xfrm>
            <a:custGeom>
              <a:avLst/>
              <a:gdLst>
                <a:gd name="connsiteX0" fmla="*/ 0 w 4634752"/>
                <a:gd name="connsiteY0" fmla="*/ 415975 h 2062141"/>
                <a:gd name="connsiteX1" fmla="*/ 415975 w 4634752"/>
                <a:gd name="connsiteY1" fmla="*/ 0 h 2062141"/>
                <a:gd name="connsiteX2" fmla="*/ 1087803 w 4634752"/>
                <a:gd name="connsiteY2" fmla="*/ 0 h 2062141"/>
                <a:gd name="connsiteX3" fmla="*/ 1797660 w 4634752"/>
                <a:gd name="connsiteY3" fmla="*/ 0 h 2062141"/>
                <a:gd name="connsiteX4" fmla="*/ 2507516 w 4634752"/>
                <a:gd name="connsiteY4" fmla="*/ 0 h 2062141"/>
                <a:gd name="connsiteX5" fmla="*/ 3103288 w 4634752"/>
                <a:gd name="connsiteY5" fmla="*/ 0 h 2062141"/>
                <a:gd name="connsiteX6" fmla="*/ 3623005 w 4634752"/>
                <a:gd name="connsiteY6" fmla="*/ 0 h 2062141"/>
                <a:gd name="connsiteX7" fmla="*/ 4218777 w 4634752"/>
                <a:gd name="connsiteY7" fmla="*/ 0 h 2062141"/>
                <a:gd name="connsiteX8" fmla="*/ 4634752 w 4634752"/>
                <a:gd name="connsiteY8" fmla="*/ 415975 h 2062141"/>
                <a:gd name="connsiteX9" fmla="*/ 4634752 w 4634752"/>
                <a:gd name="connsiteY9" fmla="*/ 994165 h 2062141"/>
                <a:gd name="connsiteX10" fmla="*/ 4634752 w 4634752"/>
                <a:gd name="connsiteY10" fmla="*/ 1646166 h 2062141"/>
                <a:gd name="connsiteX11" fmla="*/ 4218777 w 4634752"/>
                <a:gd name="connsiteY11" fmla="*/ 2062141 h 2062141"/>
                <a:gd name="connsiteX12" fmla="*/ 3546949 w 4634752"/>
                <a:gd name="connsiteY12" fmla="*/ 2062141 h 2062141"/>
                <a:gd name="connsiteX13" fmla="*/ 3027232 w 4634752"/>
                <a:gd name="connsiteY13" fmla="*/ 2062141 h 2062141"/>
                <a:gd name="connsiteX14" fmla="*/ 2393432 w 4634752"/>
                <a:gd name="connsiteY14" fmla="*/ 2062141 h 2062141"/>
                <a:gd name="connsiteX15" fmla="*/ 1759632 w 4634752"/>
                <a:gd name="connsiteY15" fmla="*/ 2062141 h 2062141"/>
                <a:gd name="connsiteX16" fmla="*/ 1125831 w 4634752"/>
                <a:gd name="connsiteY16" fmla="*/ 2062141 h 2062141"/>
                <a:gd name="connsiteX17" fmla="*/ 415975 w 4634752"/>
                <a:gd name="connsiteY17" fmla="*/ 2062141 h 2062141"/>
                <a:gd name="connsiteX18" fmla="*/ 0 w 4634752"/>
                <a:gd name="connsiteY18" fmla="*/ 1646166 h 2062141"/>
                <a:gd name="connsiteX19" fmla="*/ 0 w 4634752"/>
                <a:gd name="connsiteY19" fmla="*/ 1031071 h 2062141"/>
                <a:gd name="connsiteX20" fmla="*/ 0 w 4634752"/>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34752" h="2062141" fill="none" extrusionOk="0">
                  <a:moveTo>
                    <a:pt x="0" y="415975"/>
                  </a:moveTo>
                  <a:cubicBezTo>
                    <a:pt x="18688" y="226813"/>
                    <a:pt x="134079" y="-19607"/>
                    <a:pt x="415975" y="0"/>
                  </a:cubicBezTo>
                  <a:cubicBezTo>
                    <a:pt x="660352" y="2149"/>
                    <a:pt x="846936" y="6836"/>
                    <a:pt x="1087803" y="0"/>
                  </a:cubicBezTo>
                  <a:cubicBezTo>
                    <a:pt x="1328670" y="-6836"/>
                    <a:pt x="1471689" y="9266"/>
                    <a:pt x="1797660" y="0"/>
                  </a:cubicBezTo>
                  <a:cubicBezTo>
                    <a:pt x="2123631" y="-9266"/>
                    <a:pt x="2236977" y="34247"/>
                    <a:pt x="2507516" y="0"/>
                  </a:cubicBezTo>
                  <a:cubicBezTo>
                    <a:pt x="2778055" y="-34247"/>
                    <a:pt x="2806200" y="29675"/>
                    <a:pt x="3103288" y="0"/>
                  </a:cubicBezTo>
                  <a:cubicBezTo>
                    <a:pt x="3400376" y="-29675"/>
                    <a:pt x="3419653" y="-10465"/>
                    <a:pt x="3623005" y="0"/>
                  </a:cubicBezTo>
                  <a:cubicBezTo>
                    <a:pt x="3826357" y="10465"/>
                    <a:pt x="4016541" y="22556"/>
                    <a:pt x="4218777" y="0"/>
                  </a:cubicBezTo>
                  <a:cubicBezTo>
                    <a:pt x="4443622" y="39853"/>
                    <a:pt x="4629466" y="180386"/>
                    <a:pt x="4634752" y="415975"/>
                  </a:cubicBezTo>
                  <a:cubicBezTo>
                    <a:pt x="4646217" y="627764"/>
                    <a:pt x="4637461" y="790027"/>
                    <a:pt x="4634752" y="994165"/>
                  </a:cubicBezTo>
                  <a:cubicBezTo>
                    <a:pt x="4632044" y="1198303"/>
                    <a:pt x="4651981" y="1415720"/>
                    <a:pt x="4634752" y="1646166"/>
                  </a:cubicBezTo>
                  <a:cubicBezTo>
                    <a:pt x="4610165" y="1863061"/>
                    <a:pt x="4451378" y="2084154"/>
                    <a:pt x="4218777" y="2062141"/>
                  </a:cubicBezTo>
                  <a:cubicBezTo>
                    <a:pt x="3944952" y="2069606"/>
                    <a:pt x="3778005" y="2083695"/>
                    <a:pt x="3546949" y="2062141"/>
                  </a:cubicBezTo>
                  <a:cubicBezTo>
                    <a:pt x="3315893" y="2040587"/>
                    <a:pt x="3215091" y="2052167"/>
                    <a:pt x="3027232" y="2062141"/>
                  </a:cubicBezTo>
                  <a:cubicBezTo>
                    <a:pt x="2839373" y="2072115"/>
                    <a:pt x="2688250" y="2074613"/>
                    <a:pt x="2393432" y="2062141"/>
                  </a:cubicBezTo>
                  <a:cubicBezTo>
                    <a:pt x="2098614" y="2049669"/>
                    <a:pt x="1926681" y="2031754"/>
                    <a:pt x="1759632" y="2062141"/>
                  </a:cubicBezTo>
                  <a:cubicBezTo>
                    <a:pt x="1592583" y="2092528"/>
                    <a:pt x="1350689" y="2081195"/>
                    <a:pt x="1125831" y="2062141"/>
                  </a:cubicBezTo>
                  <a:cubicBezTo>
                    <a:pt x="900973" y="2043087"/>
                    <a:pt x="690724" y="2091250"/>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634752" h="2062141" stroke="0" extrusionOk="0">
                  <a:moveTo>
                    <a:pt x="0" y="415975"/>
                  </a:moveTo>
                  <a:cubicBezTo>
                    <a:pt x="184" y="191865"/>
                    <a:pt x="203938" y="31629"/>
                    <a:pt x="415975" y="0"/>
                  </a:cubicBezTo>
                  <a:cubicBezTo>
                    <a:pt x="674646" y="-16858"/>
                    <a:pt x="775140" y="30157"/>
                    <a:pt x="1087803" y="0"/>
                  </a:cubicBezTo>
                  <a:cubicBezTo>
                    <a:pt x="1400466" y="-30157"/>
                    <a:pt x="1427301" y="-2463"/>
                    <a:pt x="1645548" y="0"/>
                  </a:cubicBezTo>
                  <a:cubicBezTo>
                    <a:pt x="1863796" y="2463"/>
                    <a:pt x="2080169" y="-26135"/>
                    <a:pt x="2203292" y="0"/>
                  </a:cubicBezTo>
                  <a:cubicBezTo>
                    <a:pt x="2326415" y="26135"/>
                    <a:pt x="2624742" y="6358"/>
                    <a:pt x="2875120" y="0"/>
                  </a:cubicBezTo>
                  <a:cubicBezTo>
                    <a:pt x="3125498" y="-6358"/>
                    <a:pt x="3192045" y="-12696"/>
                    <a:pt x="3470893" y="0"/>
                  </a:cubicBezTo>
                  <a:cubicBezTo>
                    <a:pt x="3749741" y="12696"/>
                    <a:pt x="3942928" y="-5008"/>
                    <a:pt x="4218777" y="0"/>
                  </a:cubicBezTo>
                  <a:cubicBezTo>
                    <a:pt x="4452577" y="-12332"/>
                    <a:pt x="4662448" y="213568"/>
                    <a:pt x="4634752" y="415975"/>
                  </a:cubicBezTo>
                  <a:cubicBezTo>
                    <a:pt x="4625232" y="613914"/>
                    <a:pt x="4610023" y="755025"/>
                    <a:pt x="4634752" y="1006467"/>
                  </a:cubicBezTo>
                  <a:cubicBezTo>
                    <a:pt x="4659481" y="1257909"/>
                    <a:pt x="4610433" y="1399852"/>
                    <a:pt x="4634752" y="1646166"/>
                  </a:cubicBezTo>
                  <a:cubicBezTo>
                    <a:pt x="4642734" y="1823691"/>
                    <a:pt x="4456517" y="2063814"/>
                    <a:pt x="4218777" y="2062141"/>
                  </a:cubicBezTo>
                  <a:cubicBezTo>
                    <a:pt x="4041928" y="2037205"/>
                    <a:pt x="3817791" y="2044813"/>
                    <a:pt x="3661033" y="2062141"/>
                  </a:cubicBezTo>
                  <a:cubicBezTo>
                    <a:pt x="3504275" y="2079469"/>
                    <a:pt x="3242087" y="2062818"/>
                    <a:pt x="3103288" y="2062141"/>
                  </a:cubicBezTo>
                  <a:cubicBezTo>
                    <a:pt x="2964490" y="2061464"/>
                    <a:pt x="2707899" y="2065655"/>
                    <a:pt x="2431460" y="2062141"/>
                  </a:cubicBezTo>
                  <a:cubicBezTo>
                    <a:pt x="2155021" y="2058627"/>
                    <a:pt x="2005005" y="2096476"/>
                    <a:pt x="1721604" y="2062141"/>
                  </a:cubicBezTo>
                  <a:cubicBezTo>
                    <a:pt x="1438203" y="2027806"/>
                    <a:pt x="1399637" y="2052248"/>
                    <a:pt x="1125831" y="2062141"/>
                  </a:cubicBezTo>
                  <a:cubicBezTo>
                    <a:pt x="852025" y="2072034"/>
                    <a:pt x="562507" y="2084494"/>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025525" lvl="1" algn="just">
                <a:lnSpc>
                  <a:spcPct val="120000"/>
                </a:lnSpc>
              </a:pPr>
              <a:r>
                <a:rPr lang="en-US" sz="4800" b="0" i="0" dirty="0" err="1">
                  <a:solidFill>
                    <a:srgbClr val="000000"/>
                  </a:solidFill>
                  <a:effectLst/>
                </a:rPr>
                <a:t>Phân</a:t>
              </a:r>
              <a:r>
                <a:rPr lang="en-US" sz="4800" b="0" i="0" dirty="0">
                  <a:solidFill>
                    <a:srgbClr val="000000"/>
                  </a:solidFill>
                  <a:effectLst/>
                </a:rPr>
                <a:t> </a:t>
              </a:r>
              <a:r>
                <a:rPr lang="en-US" sz="4800" b="0" i="0" dirty="0" err="1">
                  <a:solidFill>
                    <a:srgbClr val="000000"/>
                  </a:solidFill>
                  <a:effectLst/>
                </a:rPr>
                <a:t>công</a:t>
              </a:r>
              <a:r>
                <a:rPr lang="en-US" sz="4800" b="0" i="0" dirty="0">
                  <a:solidFill>
                    <a:srgbClr val="000000"/>
                  </a:solidFill>
                  <a:effectLst/>
                </a:rPr>
                <a:t> </a:t>
              </a:r>
              <a:r>
                <a:rPr lang="en-US" sz="4800" b="0" i="0" dirty="0" err="1">
                  <a:solidFill>
                    <a:srgbClr val="000000"/>
                  </a:solidFill>
                  <a:effectLst/>
                </a:rPr>
                <a:t>đọc</a:t>
              </a:r>
              <a:r>
                <a:rPr lang="en-US" sz="4800" b="0" i="0" dirty="0">
                  <a:solidFill>
                    <a:srgbClr val="000000"/>
                  </a:solidFill>
                  <a:effectLst/>
                </a:rPr>
                <a:t> </a:t>
              </a:r>
              <a:r>
                <a:rPr lang="en-US" sz="4800" b="0" i="0" dirty="0" err="1">
                  <a:solidFill>
                    <a:srgbClr val="000000"/>
                  </a:solidFill>
                  <a:effectLst/>
                </a:rPr>
                <a:t>theo</a:t>
              </a:r>
              <a:r>
                <a:rPr lang="en-US" sz="4800" b="0" i="0" dirty="0">
                  <a:solidFill>
                    <a:srgbClr val="000000"/>
                  </a:solidFill>
                  <a:effectLst/>
                </a:rPr>
                <a:t> </a:t>
              </a:r>
              <a:r>
                <a:rPr lang="en-US" sz="4800" b="0" i="0" dirty="0" err="1">
                  <a:solidFill>
                    <a:srgbClr val="000000"/>
                  </a:solidFill>
                  <a:effectLst/>
                </a:rPr>
                <a:t>đoạn</a:t>
              </a:r>
              <a:r>
                <a:rPr lang="en-US" sz="4800" b="0" i="0" dirty="0">
                  <a:solidFill>
                    <a:srgbClr val="000000"/>
                  </a:solidFill>
                  <a:effectLst/>
                </a:rPr>
                <a:t>.</a:t>
              </a:r>
            </a:p>
            <a:p>
              <a:pPr marL="1025525" lvl="1" algn="just">
                <a:lnSpc>
                  <a:spcPct val="120000"/>
                </a:lnSpc>
              </a:pPr>
              <a:r>
                <a:rPr lang="en-US" sz="4800" b="0" i="0" dirty="0" err="1">
                  <a:solidFill>
                    <a:srgbClr val="000000"/>
                  </a:solidFill>
                  <a:effectLst/>
                </a:rPr>
                <a:t>Tất</a:t>
              </a:r>
              <a:r>
                <a:rPr lang="en-US" sz="4800" b="0" i="0" dirty="0">
                  <a:solidFill>
                    <a:srgbClr val="000000"/>
                  </a:solidFill>
                  <a:effectLst/>
                </a:rPr>
                <a:t> </a:t>
              </a:r>
              <a:r>
                <a:rPr lang="en-US" sz="4800" b="0" i="0" dirty="0" err="1">
                  <a:solidFill>
                    <a:srgbClr val="000000"/>
                  </a:solidFill>
                  <a:effectLst/>
                </a:rPr>
                <a:t>cả</a:t>
              </a:r>
              <a:r>
                <a:rPr lang="en-US" sz="4800" b="0" i="0" dirty="0">
                  <a:solidFill>
                    <a:srgbClr val="000000"/>
                  </a:solidFill>
                  <a:effectLst/>
                </a:rPr>
                <a:t> </a:t>
              </a:r>
              <a:r>
                <a:rPr lang="en-US" sz="4800" b="0" i="0" dirty="0" err="1">
                  <a:solidFill>
                    <a:srgbClr val="000000"/>
                  </a:solidFill>
                  <a:effectLst/>
                </a:rPr>
                <a:t>thành</a:t>
              </a:r>
              <a:r>
                <a:rPr lang="en-US" sz="4800" b="0" i="0" dirty="0">
                  <a:solidFill>
                    <a:srgbClr val="000000"/>
                  </a:solidFill>
                  <a:effectLst/>
                </a:rPr>
                <a:t> </a:t>
              </a:r>
              <a:r>
                <a:rPr lang="en-US" sz="4800" b="0" i="0" dirty="0" err="1">
                  <a:solidFill>
                    <a:srgbClr val="000000"/>
                  </a:solidFill>
                  <a:effectLst/>
                </a:rPr>
                <a:t>viên</a:t>
              </a:r>
              <a:r>
                <a:rPr lang="en-US" sz="4800" b="0" i="0" dirty="0">
                  <a:solidFill>
                    <a:srgbClr val="000000"/>
                  </a:solidFill>
                  <a:effectLst/>
                </a:rPr>
                <a:t> </a:t>
              </a:r>
              <a:r>
                <a:rPr lang="en-US" sz="4800" b="0" i="0" dirty="0" err="1">
                  <a:solidFill>
                    <a:srgbClr val="000000"/>
                  </a:solidFill>
                  <a:effectLst/>
                </a:rPr>
                <a:t>đều</a:t>
              </a:r>
              <a:r>
                <a:rPr lang="en-US" sz="4800" b="0" i="0" dirty="0">
                  <a:solidFill>
                    <a:srgbClr val="000000"/>
                  </a:solidFill>
                  <a:effectLst/>
                </a:rPr>
                <a:t> </a:t>
              </a:r>
              <a:r>
                <a:rPr lang="en-US" sz="4800" b="0" i="0" dirty="0" err="1">
                  <a:solidFill>
                    <a:srgbClr val="000000"/>
                  </a:solidFill>
                  <a:effectLst/>
                </a:rPr>
                <a:t>đọc</a:t>
              </a:r>
              <a:r>
                <a:rPr lang="en-US" sz="4800" b="0" i="0" dirty="0">
                  <a:solidFill>
                    <a:srgbClr val="000000"/>
                  </a:solidFill>
                  <a:effectLst/>
                </a:rPr>
                <a:t>.</a:t>
              </a:r>
            </a:p>
            <a:p>
              <a:pPr marL="1025525" lvl="1" algn="just">
                <a:lnSpc>
                  <a:spcPct val="120000"/>
                </a:lnSpc>
              </a:pPr>
              <a:r>
                <a:rPr lang="en-US" sz="4800" dirty="0" err="1">
                  <a:solidFill>
                    <a:srgbClr val="000000"/>
                  </a:solidFill>
                </a:rPr>
                <a:t>Giải</a:t>
              </a:r>
              <a:r>
                <a:rPr lang="en-US" sz="4800" dirty="0">
                  <a:solidFill>
                    <a:srgbClr val="000000"/>
                  </a:solidFill>
                </a:rPr>
                <a:t> </a:t>
              </a:r>
              <a:r>
                <a:rPr lang="en-US" sz="4800" dirty="0" err="1">
                  <a:solidFill>
                    <a:srgbClr val="000000"/>
                  </a:solidFill>
                </a:rPr>
                <a:t>nghĩa</a:t>
              </a:r>
              <a:r>
                <a:rPr lang="en-US" sz="4800" dirty="0">
                  <a:solidFill>
                    <a:srgbClr val="000000"/>
                  </a:solidFill>
                </a:rPr>
                <a:t> </a:t>
              </a:r>
              <a:r>
                <a:rPr lang="en-US" sz="4800" dirty="0" err="1">
                  <a:solidFill>
                    <a:srgbClr val="000000"/>
                  </a:solidFill>
                </a:rPr>
                <a:t>từ</a:t>
              </a:r>
              <a:r>
                <a:rPr lang="en-US" sz="4800" dirty="0">
                  <a:solidFill>
                    <a:srgbClr val="000000"/>
                  </a:solidFill>
                </a:rPr>
                <a:t> </a:t>
              </a:r>
              <a:r>
                <a:rPr lang="en-US" sz="4800" dirty="0" err="1">
                  <a:solidFill>
                    <a:srgbClr val="000000"/>
                  </a:solidFill>
                </a:rPr>
                <a:t>cùng</a:t>
              </a:r>
              <a:r>
                <a:rPr lang="en-US" sz="4800" dirty="0">
                  <a:solidFill>
                    <a:srgbClr val="000000"/>
                  </a:solidFill>
                </a:rPr>
                <a:t> </a:t>
              </a:r>
              <a:r>
                <a:rPr lang="en-US" sz="4800" dirty="0" err="1">
                  <a:solidFill>
                    <a:srgbClr val="000000"/>
                  </a:solidFill>
                </a:rPr>
                <a:t>nhau</a:t>
              </a:r>
              <a:r>
                <a:rPr lang="en-US" sz="4800" dirty="0">
                  <a:solidFill>
                    <a:srgbClr val="000000"/>
                  </a:solidFill>
                </a:rPr>
                <a:t>.</a:t>
              </a:r>
              <a:r>
                <a:rPr lang="en-US" sz="4800" b="0" i="0" dirty="0">
                  <a:solidFill>
                    <a:srgbClr val="000000"/>
                  </a:solidFill>
                  <a:effectLst/>
                </a:rPr>
                <a:t> </a:t>
              </a:r>
              <a:endParaRPr lang="vi-VN" sz="4800" b="0" i="0" dirty="0">
                <a:solidFill>
                  <a:srgbClr val="000000"/>
                </a:solidFill>
                <a:effectLst/>
              </a:endParaRPr>
            </a:p>
          </p:txBody>
        </p:sp>
        <p:sp>
          <p:nvSpPr>
            <p:cNvPr id="29" name="Rectangle: Rounded Corners 28">
              <a:extLst>
                <a:ext uri="{FF2B5EF4-FFF2-40B4-BE49-F238E27FC236}">
                  <a16:creationId xmlns:a16="http://schemas.microsoft.com/office/drawing/2014/main" id="{C7121125-7850-40BE-B7AD-29B273D1EBE0}"/>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30" name="Picture 29">
              <a:extLst>
                <a:ext uri="{FF2B5EF4-FFF2-40B4-BE49-F238E27FC236}">
                  <a16:creationId xmlns:a16="http://schemas.microsoft.com/office/drawing/2014/main" id="{D3D33B8F-FF4E-409D-9D48-773F8016F4F2}"/>
                </a:ext>
              </a:extLst>
            </p:cNvPr>
            <p:cNvPicPr>
              <a:picLocks noChangeAspect="1"/>
            </p:cNvPicPr>
            <p:nvPr/>
          </p:nvPicPr>
          <p:blipFill>
            <a:blip r:embed="rId10"/>
            <a:stretch>
              <a:fillRect/>
            </a:stretch>
          </p:blipFill>
          <p:spPr>
            <a:xfrm flipH="1">
              <a:off x="2742973" y="1934585"/>
              <a:ext cx="570472" cy="570472"/>
            </a:xfrm>
            <a:prstGeom prst="rect">
              <a:avLst/>
            </a:prstGeom>
          </p:spPr>
        </p:pic>
        <p:pic>
          <p:nvPicPr>
            <p:cNvPr id="31" name="Picture 30">
              <a:extLst>
                <a:ext uri="{FF2B5EF4-FFF2-40B4-BE49-F238E27FC236}">
                  <a16:creationId xmlns:a16="http://schemas.microsoft.com/office/drawing/2014/main" id="{8896BAF0-F752-4B9C-AD62-BDC81FED62D1}"/>
                </a:ext>
              </a:extLst>
            </p:cNvPr>
            <p:cNvPicPr>
              <a:picLocks noChangeAspect="1"/>
            </p:cNvPicPr>
            <p:nvPr/>
          </p:nvPicPr>
          <p:blipFill>
            <a:blip r:embed="rId10"/>
            <a:stretch>
              <a:fillRect/>
            </a:stretch>
          </p:blipFill>
          <p:spPr>
            <a:xfrm flipH="1">
              <a:off x="2742974" y="2575652"/>
              <a:ext cx="570471" cy="570471"/>
            </a:xfrm>
            <a:prstGeom prst="rect">
              <a:avLst/>
            </a:prstGeom>
          </p:spPr>
        </p:pic>
        <p:pic>
          <p:nvPicPr>
            <p:cNvPr id="32" name="Picture 31">
              <a:extLst>
                <a:ext uri="{FF2B5EF4-FFF2-40B4-BE49-F238E27FC236}">
                  <a16:creationId xmlns:a16="http://schemas.microsoft.com/office/drawing/2014/main" id="{F220719F-0D76-4049-8A5D-18A5733A2CFF}"/>
                </a:ext>
              </a:extLst>
            </p:cNvPr>
            <p:cNvPicPr>
              <a:picLocks noChangeAspect="1"/>
            </p:cNvPicPr>
            <p:nvPr/>
          </p:nvPicPr>
          <p:blipFill>
            <a:blip r:embed="rId10"/>
            <a:stretch>
              <a:fillRect/>
            </a:stretch>
          </p:blipFill>
          <p:spPr>
            <a:xfrm flipH="1">
              <a:off x="2781595" y="3146123"/>
              <a:ext cx="570470" cy="570470"/>
            </a:xfrm>
            <a:prstGeom prst="rect">
              <a:avLst/>
            </a:prstGeom>
          </p:spPr>
        </p:pic>
      </p:grpSp>
      <p:grpSp>
        <p:nvGrpSpPr>
          <p:cNvPr id="33" name="Group 32">
            <a:extLst>
              <a:ext uri="{FF2B5EF4-FFF2-40B4-BE49-F238E27FC236}">
                <a16:creationId xmlns:a16="http://schemas.microsoft.com/office/drawing/2014/main" id="{402B1FD6-E002-4C13-8D7D-CAB240732D06}"/>
              </a:ext>
            </a:extLst>
          </p:cNvPr>
          <p:cNvGrpSpPr/>
          <p:nvPr/>
        </p:nvGrpSpPr>
        <p:grpSpPr>
          <a:xfrm>
            <a:off x="7938611" y="5039177"/>
            <a:ext cx="10196989" cy="4742045"/>
            <a:chOff x="5189220" y="3812803"/>
            <a:chExt cx="5445754" cy="2437071"/>
          </a:xfrm>
        </p:grpSpPr>
        <p:grpSp>
          <p:nvGrpSpPr>
            <p:cNvPr id="34" name="Group 33">
              <a:extLst>
                <a:ext uri="{FF2B5EF4-FFF2-40B4-BE49-F238E27FC236}">
                  <a16:creationId xmlns:a16="http://schemas.microsoft.com/office/drawing/2014/main" id="{C7FE1958-0DF6-4E00-AD7E-839E5CE8D95C}"/>
                </a:ext>
              </a:extLst>
            </p:cNvPr>
            <p:cNvGrpSpPr/>
            <p:nvPr/>
          </p:nvGrpSpPr>
          <p:grpSpPr>
            <a:xfrm>
              <a:off x="5189220" y="3812803"/>
              <a:ext cx="5445754" cy="2437071"/>
              <a:chOff x="3323320" y="1250854"/>
              <a:chExt cx="5445754" cy="2437071"/>
            </a:xfrm>
          </p:grpSpPr>
          <p:sp>
            <p:nvSpPr>
              <p:cNvPr id="44" name="Rectangle: Rounded Corners 12">
                <a:extLst>
                  <a:ext uri="{FF2B5EF4-FFF2-40B4-BE49-F238E27FC236}">
                    <a16:creationId xmlns:a16="http://schemas.microsoft.com/office/drawing/2014/main" id="{FC563179-3BF9-4100-9AD2-F011D51E0712}"/>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800" dirty="0">
                    <a:solidFill>
                      <a:srgbClr val="000000"/>
                    </a:solidFill>
                  </a:rPr>
                  <a:t>1. </a:t>
                </a:r>
                <a:r>
                  <a:rPr lang="en-US" sz="4800" dirty="0" err="1">
                    <a:solidFill>
                      <a:srgbClr val="000000"/>
                    </a:solidFill>
                  </a:rPr>
                  <a:t>Đọc</a:t>
                </a:r>
                <a:r>
                  <a:rPr lang="en-US" sz="4800" dirty="0">
                    <a:solidFill>
                      <a:srgbClr val="000000"/>
                    </a:solidFill>
                  </a:rPr>
                  <a:t> </a:t>
                </a:r>
                <a:r>
                  <a:rPr lang="en-US" sz="4800" dirty="0" err="1">
                    <a:solidFill>
                      <a:srgbClr val="000000"/>
                    </a:solidFill>
                  </a:rPr>
                  <a:t>đúng</a:t>
                </a:r>
                <a:r>
                  <a:rPr lang="en-US" sz="4800" dirty="0">
                    <a:solidFill>
                      <a:srgbClr val="000000"/>
                    </a:solidFill>
                  </a:rPr>
                  <a:t>.</a:t>
                </a:r>
              </a:p>
              <a:p>
                <a:pPr algn="just">
                  <a:lnSpc>
                    <a:spcPct val="110000"/>
                  </a:lnSpc>
                </a:pPr>
                <a:r>
                  <a:rPr lang="en-US" sz="4800" dirty="0">
                    <a:solidFill>
                      <a:srgbClr val="000000"/>
                    </a:solidFill>
                  </a:rPr>
                  <a:t>2. </a:t>
                </a:r>
                <a:r>
                  <a:rPr lang="en-US" sz="4800" dirty="0" err="1">
                    <a:solidFill>
                      <a:srgbClr val="000000"/>
                    </a:solidFill>
                  </a:rPr>
                  <a:t>Đọc</a:t>
                </a:r>
                <a:r>
                  <a:rPr lang="en-US" sz="4800" dirty="0">
                    <a:solidFill>
                      <a:srgbClr val="000000"/>
                    </a:solidFill>
                  </a:rPr>
                  <a:t> to, </a:t>
                </a:r>
                <a:r>
                  <a:rPr lang="en-US" sz="4800" dirty="0" err="1">
                    <a:solidFill>
                      <a:srgbClr val="000000"/>
                    </a:solidFill>
                  </a:rPr>
                  <a:t>rõ</a:t>
                </a:r>
                <a:r>
                  <a:rPr lang="en-US" sz="4800" dirty="0">
                    <a:solidFill>
                      <a:srgbClr val="000000"/>
                    </a:solidFill>
                  </a:rPr>
                  <a:t>.</a:t>
                </a:r>
              </a:p>
              <a:p>
                <a:pPr algn="just">
                  <a:lnSpc>
                    <a:spcPct val="110000"/>
                  </a:lnSpc>
                </a:pPr>
                <a:r>
                  <a:rPr lang="en-US" sz="4800" dirty="0">
                    <a:solidFill>
                      <a:srgbClr val="000000"/>
                    </a:solidFill>
                  </a:rPr>
                  <a:t>3. </a:t>
                </a:r>
                <a:r>
                  <a:rPr lang="en-US" sz="4800" dirty="0" err="1">
                    <a:solidFill>
                      <a:srgbClr val="000000"/>
                    </a:solidFill>
                  </a:rPr>
                  <a:t>Đọc</a:t>
                </a:r>
                <a:r>
                  <a:rPr lang="en-US" sz="4800" dirty="0">
                    <a:solidFill>
                      <a:srgbClr val="000000"/>
                    </a:solidFill>
                  </a:rPr>
                  <a:t> </a:t>
                </a:r>
                <a:r>
                  <a:rPr lang="en-US" sz="4800" dirty="0" err="1">
                    <a:solidFill>
                      <a:srgbClr val="000000"/>
                    </a:solidFill>
                  </a:rPr>
                  <a:t>ngắt</a:t>
                </a:r>
                <a:r>
                  <a:rPr lang="en-US" sz="4800" dirty="0">
                    <a:solidFill>
                      <a:srgbClr val="000000"/>
                    </a:solidFill>
                  </a:rPr>
                  <a:t>, </a:t>
                </a:r>
                <a:r>
                  <a:rPr lang="en-US" sz="4800" dirty="0" err="1">
                    <a:solidFill>
                      <a:srgbClr val="000000"/>
                    </a:solidFill>
                  </a:rPr>
                  <a:t>nghỉ</a:t>
                </a:r>
                <a:r>
                  <a:rPr lang="en-US" sz="4800" dirty="0">
                    <a:solidFill>
                      <a:srgbClr val="000000"/>
                    </a:solidFill>
                  </a:rPr>
                  <a:t> </a:t>
                </a:r>
                <a:r>
                  <a:rPr lang="en-US" sz="4800" dirty="0" err="1">
                    <a:solidFill>
                      <a:srgbClr val="000000"/>
                    </a:solidFill>
                  </a:rPr>
                  <a:t>đúng</a:t>
                </a:r>
                <a:r>
                  <a:rPr lang="en-US" sz="4800" dirty="0">
                    <a:solidFill>
                      <a:srgbClr val="000000"/>
                    </a:solidFill>
                  </a:rPr>
                  <a:t> </a:t>
                </a:r>
                <a:r>
                  <a:rPr lang="en-US" sz="4800" dirty="0" err="1">
                    <a:solidFill>
                      <a:srgbClr val="000000"/>
                    </a:solidFill>
                  </a:rPr>
                  <a:t>chỗ</a:t>
                </a:r>
                <a:r>
                  <a:rPr lang="en-US" sz="4800" dirty="0">
                    <a:solidFill>
                      <a:srgbClr val="000000"/>
                    </a:solidFill>
                  </a:rPr>
                  <a:t>.</a:t>
                </a:r>
                <a:endParaRPr lang="en-US" sz="4800" b="0" i="0" dirty="0">
                  <a:solidFill>
                    <a:srgbClr val="000000"/>
                  </a:solidFill>
                  <a:effectLst/>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pic>
          <p:nvPicPr>
            <p:cNvPr id="35" name="Picture 34">
              <a:extLst>
                <a:ext uri="{FF2B5EF4-FFF2-40B4-BE49-F238E27FC236}">
                  <a16:creationId xmlns:a16="http://schemas.microsoft.com/office/drawing/2014/main" id="{27D9F60D-5CD7-4B84-A1DB-8D9FEC2651A4}"/>
                </a:ext>
              </a:extLst>
            </p:cNvPr>
            <p:cNvPicPr>
              <a:picLocks noChangeAspect="1"/>
            </p:cNvPicPr>
            <p:nvPr/>
          </p:nvPicPr>
          <p:blipFill>
            <a:blip r:embed="rId11"/>
            <a:stretch>
              <a:fillRect/>
            </a:stretch>
          </p:blipFill>
          <p:spPr>
            <a:xfrm>
              <a:off x="7431925" y="4690660"/>
              <a:ext cx="469963" cy="469963"/>
            </a:xfrm>
            <a:prstGeom prst="rect">
              <a:avLst/>
            </a:prstGeom>
          </p:spPr>
        </p:pic>
        <p:pic>
          <p:nvPicPr>
            <p:cNvPr id="36" name="Picture 35">
              <a:extLst>
                <a:ext uri="{FF2B5EF4-FFF2-40B4-BE49-F238E27FC236}">
                  <a16:creationId xmlns:a16="http://schemas.microsoft.com/office/drawing/2014/main" id="{6780C6B3-2C1A-4738-B147-8705C6F86906}"/>
                </a:ext>
              </a:extLst>
            </p:cNvPr>
            <p:cNvPicPr>
              <a:picLocks noChangeAspect="1"/>
            </p:cNvPicPr>
            <p:nvPr/>
          </p:nvPicPr>
          <p:blipFill>
            <a:blip r:embed="rId12"/>
            <a:stretch>
              <a:fillRect/>
            </a:stretch>
          </p:blipFill>
          <p:spPr>
            <a:xfrm>
              <a:off x="6875251" y="4690660"/>
              <a:ext cx="469963" cy="469963"/>
            </a:xfrm>
            <a:prstGeom prst="rect">
              <a:avLst/>
            </a:prstGeom>
          </p:spPr>
        </p:pic>
        <p:pic>
          <p:nvPicPr>
            <p:cNvPr id="37" name="Picture 36">
              <a:extLst>
                <a:ext uri="{FF2B5EF4-FFF2-40B4-BE49-F238E27FC236}">
                  <a16:creationId xmlns:a16="http://schemas.microsoft.com/office/drawing/2014/main" id="{161B05F4-D1FA-49FA-BDF6-328C1B67E4C2}"/>
                </a:ext>
              </a:extLst>
            </p:cNvPr>
            <p:cNvPicPr>
              <a:picLocks noChangeAspect="1"/>
            </p:cNvPicPr>
            <p:nvPr/>
          </p:nvPicPr>
          <p:blipFill>
            <a:blip r:embed="rId13"/>
            <a:stretch>
              <a:fillRect/>
            </a:stretch>
          </p:blipFill>
          <p:spPr>
            <a:xfrm>
              <a:off x="7988599" y="4690660"/>
              <a:ext cx="469963" cy="469963"/>
            </a:xfrm>
            <a:prstGeom prst="rect">
              <a:avLst/>
            </a:prstGeom>
          </p:spPr>
        </p:pic>
        <p:pic>
          <p:nvPicPr>
            <p:cNvPr id="38" name="Picture 37">
              <a:extLst>
                <a:ext uri="{FF2B5EF4-FFF2-40B4-BE49-F238E27FC236}">
                  <a16:creationId xmlns:a16="http://schemas.microsoft.com/office/drawing/2014/main" id="{C51EC525-0355-466A-A3B5-747BBB618685}"/>
                </a:ext>
              </a:extLst>
            </p:cNvPr>
            <p:cNvPicPr>
              <a:picLocks noChangeAspect="1"/>
            </p:cNvPicPr>
            <p:nvPr/>
          </p:nvPicPr>
          <p:blipFill>
            <a:blip r:embed="rId11"/>
            <a:stretch>
              <a:fillRect/>
            </a:stretch>
          </p:blipFill>
          <p:spPr>
            <a:xfrm>
              <a:off x="7666906" y="5309947"/>
              <a:ext cx="469963" cy="469963"/>
            </a:xfrm>
            <a:prstGeom prst="rect">
              <a:avLst/>
            </a:prstGeom>
          </p:spPr>
        </p:pic>
        <p:pic>
          <p:nvPicPr>
            <p:cNvPr id="39" name="Picture 38">
              <a:extLst>
                <a:ext uri="{FF2B5EF4-FFF2-40B4-BE49-F238E27FC236}">
                  <a16:creationId xmlns:a16="http://schemas.microsoft.com/office/drawing/2014/main" id="{145CF96C-D0A3-4325-9647-E0746085D61C}"/>
                </a:ext>
              </a:extLst>
            </p:cNvPr>
            <p:cNvPicPr>
              <a:picLocks noChangeAspect="1"/>
            </p:cNvPicPr>
            <p:nvPr/>
          </p:nvPicPr>
          <p:blipFill>
            <a:blip r:embed="rId12"/>
            <a:stretch>
              <a:fillRect/>
            </a:stretch>
          </p:blipFill>
          <p:spPr>
            <a:xfrm>
              <a:off x="7110232" y="5309947"/>
              <a:ext cx="469963" cy="469963"/>
            </a:xfrm>
            <a:prstGeom prst="rect">
              <a:avLst/>
            </a:prstGeom>
          </p:spPr>
        </p:pic>
        <p:pic>
          <p:nvPicPr>
            <p:cNvPr id="40" name="Picture 39">
              <a:extLst>
                <a:ext uri="{FF2B5EF4-FFF2-40B4-BE49-F238E27FC236}">
                  <a16:creationId xmlns:a16="http://schemas.microsoft.com/office/drawing/2014/main" id="{FA9E04C3-01B5-4806-97B3-AA236EE81A4A}"/>
                </a:ext>
              </a:extLst>
            </p:cNvPr>
            <p:cNvPicPr>
              <a:picLocks noChangeAspect="1"/>
            </p:cNvPicPr>
            <p:nvPr/>
          </p:nvPicPr>
          <p:blipFill>
            <a:blip r:embed="rId13"/>
            <a:stretch>
              <a:fillRect/>
            </a:stretch>
          </p:blipFill>
          <p:spPr>
            <a:xfrm>
              <a:off x="8223580" y="5309947"/>
              <a:ext cx="469963" cy="469963"/>
            </a:xfrm>
            <a:prstGeom prst="rect">
              <a:avLst/>
            </a:prstGeom>
          </p:spPr>
        </p:pic>
        <p:pic>
          <p:nvPicPr>
            <p:cNvPr id="41" name="Picture 40">
              <a:extLst>
                <a:ext uri="{FF2B5EF4-FFF2-40B4-BE49-F238E27FC236}">
                  <a16:creationId xmlns:a16="http://schemas.microsoft.com/office/drawing/2014/main" id="{480C018A-2534-4386-80CD-000D4C567A71}"/>
                </a:ext>
              </a:extLst>
            </p:cNvPr>
            <p:cNvPicPr>
              <a:picLocks noChangeAspect="1"/>
            </p:cNvPicPr>
            <p:nvPr/>
          </p:nvPicPr>
          <p:blipFill>
            <a:blip r:embed="rId11"/>
            <a:stretch>
              <a:fillRect/>
            </a:stretch>
          </p:blipFill>
          <p:spPr>
            <a:xfrm>
              <a:off x="9373355" y="5728371"/>
              <a:ext cx="469963" cy="469963"/>
            </a:xfrm>
            <a:prstGeom prst="rect">
              <a:avLst/>
            </a:prstGeom>
          </p:spPr>
        </p:pic>
        <p:pic>
          <p:nvPicPr>
            <p:cNvPr id="42" name="Picture 41">
              <a:extLst>
                <a:ext uri="{FF2B5EF4-FFF2-40B4-BE49-F238E27FC236}">
                  <a16:creationId xmlns:a16="http://schemas.microsoft.com/office/drawing/2014/main" id="{50936DCC-28C0-4934-B665-4836C4B54AB3}"/>
                </a:ext>
              </a:extLst>
            </p:cNvPr>
            <p:cNvPicPr>
              <a:picLocks noChangeAspect="1"/>
            </p:cNvPicPr>
            <p:nvPr/>
          </p:nvPicPr>
          <p:blipFill>
            <a:blip r:embed="rId12"/>
            <a:stretch>
              <a:fillRect/>
            </a:stretch>
          </p:blipFill>
          <p:spPr>
            <a:xfrm>
              <a:off x="8816681" y="5728371"/>
              <a:ext cx="469963" cy="469963"/>
            </a:xfrm>
            <a:prstGeom prst="rect">
              <a:avLst/>
            </a:prstGeom>
          </p:spPr>
        </p:pic>
        <p:pic>
          <p:nvPicPr>
            <p:cNvPr id="43" name="Picture 42">
              <a:extLst>
                <a:ext uri="{FF2B5EF4-FFF2-40B4-BE49-F238E27FC236}">
                  <a16:creationId xmlns:a16="http://schemas.microsoft.com/office/drawing/2014/main" id="{DC69B25A-0941-45A4-8C35-3C24E344DABB}"/>
                </a:ext>
              </a:extLst>
            </p:cNvPr>
            <p:cNvPicPr>
              <a:picLocks noChangeAspect="1"/>
            </p:cNvPicPr>
            <p:nvPr/>
          </p:nvPicPr>
          <p:blipFill>
            <a:blip r:embed="rId13"/>
            <a:stretch>
              <a:fillRect/>
            </a:stretch>
          </p:blipFill>
          <p:spPr>
            <a:xfrm>
              <a:off x="9930029" y="5728371"/>
              <a:ext cx="469963" cy="469963"/>
            </a:xfrm>
            <a:prstGeom prst="rect">
              <a:avLst/>
            </a:prstGeom>
          </p:spPr>
        </p:pic>
      </p:grpSp>
      <p:pic>
        <p:nvPicPr>
          <p:cNvPr id="2" name="Picture 1">
            <a:extLst>
              <a:ext uri="{FF2B5EF4-FFF2-40B4-BE49-F238E27FC236}">
                <a16:creationId xmlns:a16="http://schemas.microsoft.com/office/drawing/2014/main" id="{4C95EEC7-4BAA-955A-A1FB-0A10BB540597}"/>
              </a:ext>
            </a:extLst>
          </p:cNvPr>
          <p:cNvPicPr>
            <a:picLocks noChangeAspect="1"/>
          </p:cNvPicPr>
          <p:nvPr/>
        </p:nvPicPr>
        <p:blipFill>
          <a:blip r:embed="rId14"/>
          <a:stretch>
            <a:fillRect/>
          </a:stretch>
        </p:blipFill>
        <p:spPr>
          <a:xfrm>
            <a:off x="1066800" y="1790700"/>
            <a:ext cx="7888908"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6000">
                                          <p:cBhvr additive="base">
                                            <p:cTn id="7"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14:bounceEnd="66000">
                                          <p:cBhvr additive="base">
                                            <p:cTn id="12"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1000" fill="hold"/>
                                            <p:tgtEl>
                                              <p:spTgt spid="33"/>
                                            </p:tgtEl>
                                            <p:attrNameLst>
                                              <p:attrName>ppt_x</p:attrName>
                                            </p:attrNameLst>
                                          </p:cBhvr>
                                          <p:tavLst>
                                            <p:tav tm="0">
                                              <p:val>
                                                <p:strVal val="#ppt_x"/>
                                              </p:val>
                                            </p:tav>
                                            <p:tav tm="100000">
                                              <p:val>
                                                <p:strVal val="#ppt_x"/>
                                              </p:val>
                                            </p:tav>
                                          </p:tavLst>
                                        </p:anim>
                                        <p:anim calcmode="lin" valueType="num">
                                          <p:cBhvr additive="base">
                                            <p:cTn id="1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0" name="Freeform 10"/>
          <p:cNvSpPr/>
          <p:nvPr/>
        </p:nvSpPr>
        <p:spPr>
          <a:xfrm>
            <a:off x="3276600" y="596803"/>
            <a:ext cx="11606852" cy="3020808"/>
          </a:xfrm>
          <a:custGeom>
            <a:avLst/>
            <a:gdLst/>
            <a:ahLst/>
            <a:cxnLst/>
            <a:rect l="l" t="t" r="r" b="b"/>
            <a:pathLst>
              <a:path w="5542768" h="3020808">
                <a:moveTo>
                  <a:pt x="0" y="0"/>
                </a:moveTo>
                <a:lnTo>
                  <a:pt x="5542767" y="0"/>
                </a:lnTo>
                <a:lnTo>
                  <a:pt x="5542767" y="3020808"/>
                </a:lnTo>
                <a:lnTo>
                  <a:pt x="0" y="3020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046282" y="5338122"/>
            <a:ext cx="5104609" cy="6058883"/>
          </a:xfrm>
          <a:custGeom>
            <a:avLst/>
            <a:gdLst/>
            <a:ahLst/>
            <a:cxnLst/>
            <a:rect l="l" t="t" r="r" b="b"/>
            <a:pathLst>
              <a:path w="5104609" h="6058883">
                <a:moveTo>
                  <a:pt x="0" y="0"/>
                </a:moveTo>
                <a:lnTo>
                  <a:pt x="5104610" y="0"/>
                </a:lnTo>
                <a:lnTo>
                  <a:pt x="5104610" y="6058883"/>
                </a:lnTo>
                <a:lnTo>
                  <a:pt x="0" y="6058883"/>
                </a:lnTo>
                <a:lnTo>
                  <a:pt x="0" y="0"/>
                </a:lnTo>
                <a:close/>
              </a:path>
            </a:pathLst>
          </a:custGeom>
          <a:blipFill>
            <a:blip r:embed="rId4"/>
            <a:stretch>
              <a:fillRect/>
            </a:stretch>
          </a:blipFill>
        </p:spPr>
        <p:txBody>
          <a:bodyPr/>
          <a:lstStyle/>
          <a:p>
            <a:endParaRPr lang="en-US"/>
          </a:p>
        </p:txBody>
      </p:sp>
      <p:sp>
        <p:nvSpPr>
          <p:cNvPr id="14" name="Freeform 14"/>
          <p:cNvSpPr/>
          <p:nvPr/>
        </p:nvSpPr>
        <p:spPr>
          <a:xfrm rot="1260444">
            <a:off x="13341674" y="279636"/>
            <a:ext cx="5062099" cy="2514176"/>
          </a:xfrm>
          <a:custGeom>
            <a:avLst/>
            <a:gdLst/>
            <a:ahLst/>
            <a:cxnLst/>
            <a:rect l="l" t="t" r="r" b="b"/>
            <a:pathLst>
              <a:path w="5062099" h="2514176">
                <a:moveTo>
                  <a:pt x="0" y="0"/>
                </a:moveTo>
                <a:lnTo>
                  <a:pt x="5062099" y="0"/>
                </a:lnTo>
                <a:lnTo>
                  <a:pt x="5062099" y="2514176"/>
                </a:lnTo>
                <a:lnTo>
                  <a:pt x="0" y="25141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3041074">
            <a:off x="58864" y="1159414"/>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2900478">
            <a:off x="15276720" y="7593307"/>
            <a:ext cx="3721782" cy="2723104"/>
          </a:xfrm>
          <a:custGeom>
            <a:avLst/>
            <a:gdLst/>
            <a:ahLst/>
            <a:cxnLst/>
            <a:rect l="l" t="t" r="r" b="b"/>
            <a:pathLst>
              <a:path w="3721782" h="2723104">
                <a:moveTo>
                  <a:pt x="0" y="0"/>
                </a:moveTo>
                <a:lnTo>
                  <a:pt x="3721782" y="0"/>
                </a:lnTo>
                <a:lnTo>
                  <a:pt x="3721782" y="2723104"/>
                </a:lnTo>
                <a:lnTo>
                  <a:pt x="0" y="2723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F33EAEA1-4469-40BF-B6F3-C053923644D5}"/>
              </a:ext>
            </a:extLst>
          </p:cNvPr>
          <p:cNvGrpSpPr/>
          <p:nvPr/>
        </p:nvGrpSpPr>
        <p:grpSpPr>
          <a:xfrm>
            <a:off x="3783166" y="4162964"/>
            <a:ext cx="11785776" cy="5019136"/>
            <a:chOff x="5145935" y="3870562"/>
            <a:chExt cx="5458407" cy="2541963"/>
          </a:xfrm>
        </p:grpSpPr>
        <p:grpSp>
          <p:nvGrpSpPr>
            <p:cNvPr id="26" name="Group 25">
              <a:extLst>
                <a:ext uri="{FF2B5EF4-FFF2-40B4-BE49-F238E27FC236}">
                  <a16:creationId xmlns:a16="http://schemas.microsoft.com/office/drawing/2014/main" id="{267E6696-C2C6-484A-8F1B-20CC5B8C6AF6}"/>
                </a:ext>
              </a:extLst>
            </p:cNvPr>
            <p:cNvGrpSpPr/>
            <p:nvPr/>
          </p:nvGrpSpPr>
          <p:grpSpPr>
            <a:xfrm>
              <a:off x="5145935" y="3870562"/>
              <a:ext cx="5299991" cy="2541963"/>
              <a:chOff x="3280035" y="1308613"/>
              <a:chExt cx="5299991" cy="2541963"/>
            </a:xfrm>
          </p:grpSpPr>
          <p:sp>
            <p:nvSpPr>
              <p:cNvPr id="36" name="Rectangle: Rounded Corners 12">
                <a:extLst>
                  <a:ext uri="{FF2B5EF4-FFF2-40B4-BE49-F238E27FC236}">
                    <a16:creationId xmlns:a16="http://schemas.microsoft.com/office/drawing/2014/main" id="{88219243-C58F-4D1D-B645-6E708C891EE8}"/>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a:lnSpc>
                    <a:spcPct val="110000"/>
                  </a:lnSpc>
                </a:pPr>
                <a:r>
                  <a:rPr lang="en-US" sz="6000" dirty="0">
                    <a:solidFill>
                      <a:srgbClr val="000000"/>
                    </a:solidFill>
                  </a:rPr>
                  <a:t>3. </a:t>
                </a:r>
                <a:r>
                  <a:rPr lang="en-US" sz="6000" dirty="0" err="1">
                    <a:solidFill>
                      <a:srgbClr val="000000"/>
                    </a:solidFill>
                  </a:rPr>
                  <a:t>Đọc</a:t>
                </a:r>
                <a:r>
                  <a:rPr lang="en-US" sz="6000" dirty="0">
                    <a:solidFill>
                      <a:srgbClr val="000000"/>
                    </a:solidFill>
                  </a:rPr>
                  <a:t>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chỗ</a:t>
                </a:r>
                <a:r>
                  <a:rPr lang="en-US" sz="6000" dirty="0">
                    <a:solidFill>
                      <a:srgbClr val="000000"/>
                    </a:solidFill>
                  </a:rPr>
                  <a:t>.</a:t>
                </a:r>
                <a:endParaRPr lang="en-US" sz="6000" b="0" i="0" dirty="0">
                  <a:solidFill>
                    <a:srgbClr val="000000"/>
                  </a:solidFill>
                  <a:effectLst/>
                </a:endParaRPr>
              </a:p>
            </p:txBody>
          </p:sp>
          <p:sp>
            <p:nvSpPr>
              <p:cNvPr id="37" name="Rectangle: Rounded Corners 36">
                <a:extLst>
                  <a:ext uri="{FF2B5EF4-FFF2-40B4-BE49-F238E27FC236}">
                    <a16:creationId xmlns:a16="http://schemas.microsoft.com/office/drawing/2014/main" id="{224DD8A9-2EA4-4FB8-A275-AAE69538016C}"/>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pic>
          <p:nvPicPr>
            <p:cNvPr id="27" name="Picture 26">
              <a:extLst>
                <a:ext uri="{FF2B5EF4-FFF2-40B4-BE49-F238E27FC236}">
                  <a16:creationId xmlns:a16="http://schemas.microsoft.com/office/drawing/2014/main" id="{FC30302E-39E7-4387-87A4-78872BF15BEA}"/>
                </a:ext>
              </a:extLst>
            </p:cNvPr>
            <p:cNvPicPr>
              <a:picLocks noChangeAspect="1"/>
            </p:cNvPicPr>
            <p:nvPr/>
          </p:nvPicPr>
          <p:blipFill>
            <a:blip r:embed="rId11"/>
            <a:stretch>
              <a:fillRect/>
            </a:stretch>
          </p:blipFill>
          <p:spPr>
            <a:xfrm>
              <a:off x="7566124" y="4868852"/>
              <a:ext cx="469963" cy="469963"/>
            </a:xfrm>
            <a:prstGeom prst="rect">
              <a:avLst/>
            </a:prstGeom>
          </p:spPr>
        </p:pic>
        <p:pic>
          <p:nvPicPr>
            <p:cNvPr id="28" name="Picture 27">
              <a:extLst>
                <a:ext uri="{FF2B5EF4-FFF2-40B4-BE49-F238E27FC236}">
                  <a16:creationId xmlns:a16="http://schemas.microsoft.com/office/drawing/2014/main" id="{1DE29E65-B217-4487-9166-2CB12DF0366B}"/>
                </a:ext>
              </a:extLst>
            </p:cNvPr>
            <p:cNvPicPr>
              <a:picLocks noChangeAspect="1"/>
            </p:cNvPicPr>
            <p:nvPr/>
          </p:nvPicPr>
          <p:blipFill>
            <a:blip r:embed="rId12"/>
            <a:stretch>
              <a:fillRect/>
            </a:stretch>
          </p:blipFill>
          <p:spPr>
            <a:xfrm>
              <a:off x="7009454" y="4868852"/>
              <a:ext cx="469963" cy="469963"/>
            </a:xfrm>
            <a:prstGeom prst="rect">
              <a:avLst/>
            </a:prstGeom>
          </p:spPr>
        </p:pic>
        <p:pic>
          <p:nvPicPr>
            <p:cNvPr id="29" name="Picture 28">
              <a:extLst>
                <a:ext uri="{FF2B5EF4-FFF2-40B4-BE49-F238E27FC236}">
                  <a16:creationId xmlns:a16="http://schemas.microsoft.com/office/drawing/2014/main" id="{4618E814-924C-42C2-863C-B6B2F6717B75}"/>
                </a:ext>
              </a:extLst>
            </p:cNvPr>
            <p:cNvPicPr>
              <a:picLocks noChangeAspect="1"/>
            </p:cNvPicPr>
            <p:nvPr/>
          </p:nvPicPr>
          <p:blipFill>
            <a:blip r:embed="rId13"/>
            <a:stretch>
              <a:fillRect/>
            </a:stretch>
          </p:blipFill>
          <p:spPr>
            <a:xfrm>
              <a:off x="8122798" y="4868852"/>
              <a:ext cx="469963" cy="469963"/>
            </a:xfrm>
            <a:prstGeom prst="rect">
              <a:avLst/>
            </a:prstGeom>
          </p:spPr>
        </p:pic>
        <p:pic>
          <p:nvPicPr>
            <p:cNvPr id="30" name="Picture 29">
              <a:extLst>
                <a:ext uri="{FF2B5EF4-FFF2-40B4-BE49-F238E27FC236}">
                  <a16:creationId xmlns:a16="http://schemas.microsoft.com/office/drawing/2014/main" id="{7662A666-3435-4627-B69C-66B4AC95A5D2}"/>
                </a:ext>
              </a:extLst>
            </p:cNvPr>
            <p:cNvPicPr>
              <a:picLocks noChangeAspect="1"/>
            </p:cNvPicPr>
            <p:nvPr/>
          </p:nvPicPr>
          <p:blipFill>
            <a:blip r:embed="rId11"/>
            <a:stretch>
              <a:fillRect/>
            </a:stretch>
          </p:blipFill>
          <p:spPr>
            <a:xfrm>
              <a:off x="7671997" y="5409138"/>
              <a:ext cx="469963" cy="469963"/>
            </a:xfrm>
            <a:prstGeom prst="rect">
              <a:avLst/>
            </a:prstGeom>
          </p:spPr>
        </p:pic>
        <p:pic>
          <p:nvPicPr>
            <p:cNvPr id="31" name="Picture 30">
              <a:extLst>
                <a:ext uri="{FF2B5EF4-FFF2-40B4-BE49-F238E27FC236}">
                  <a16:creationId xmlns:a16="http://schemas.microsoft.com/office/drawing/2014/main" id="{12C7E63C-31F1-46C6-8E02-5F36866694F9}"/>
                </a:ext>
              </a:extLst>
            </p:cNvPr>
            <p:cNvPicPr>
              <a:picLocks noChangeAspect="1"/>
            </p:cNvPicPr>
            <p:nvPr/>
          </p:nvPicPr>
          <p:blipFill>
            <a:blip r:embed="rId12"/>
            <a:stretch>
              <a:fillRect/>
            </a:stretch>
          </p:blipFill>
          <p:spPr>
            <a:xfrm>
              <a:off x="7115327" y="5409138"/>
              <a:ext cx="469963" cy="469963"/>
            </a:xfrm>
            <a:prstGeom prst="rect">
              <a:avLst/>
            </a:prstGeom>
          </p:spPr>
        </p:pic>
        <p:pic>
          <p:nvPicPr>
            <p:cNvPr id="32" name="Picture 31">
              <a:extLst>
                <a:ext uri="{FF2B5EF4-FFF2-40B4-BE49-F238E27FC236}">
                  <a16:creationId xmlns:a16="http://schemas.microsoft.com/office/drawing/2014/main" id="{44720DF1-C750-4778-B18D-8D039FCF05D0}"/>
                </a:ext>
              </a:extLst>
            </p:cNvPr>
            <p:cNvPicPr>
              <a:picLocks noChangeAspect="1"/>
            </p:cNvPicPr>
            <p:nvPr/>
          </p:nvPicPr>
          <p:blipFill>
            <a:blip r:embed="rId13"/>
            <a:stretch>
              <a:fillRect/>
            </a:stretch>
          </p:blipFill>
          <p:spPr>
            <a:xfrm>
              <a:off x="8228671" y="5409138"/>
              <a:ext cx="469963" cy="469963"/>
            </a:xfrm>
            <a:prstGeom prst="rect">
              <a:avLst/>
            </a:prstGeom>
          </p:spPr>
        </p:pic>
        <p:pic>
          <p:nvPicPr>
            <p:cNvPr id="33" name="Picture 32">
              <a:extLst>
                <a:ext uri="{FF2B5EF4-FFF2-40B4-BE49-F238E27FC236}">
                  <a16:creationId xmlns:a16="http://schemas.microsoft.com/office/drawing/2014/main" id="{D8F1E8EC-32CE-40CB-B4CA-7910DB5A8BAC}"/>
                </a:ext>
              </a:extLst>
            </p:cNvPr>
            <p:cNvPicPr>
              <a:picLocks noChangeAspect="1"/>
            </p:cNvPicPr>
            <p:nvPr/>
          </p:nvPicPr>
          <p:blipFill>
            <a:blip r:embed="rId11"/>
            <a:stretch>
              <a:fillRect/>
            </a:stretch>
          </p:blipFill>
          <p:spPr>
            <a:xfrm>
              <a:off x="9577705" y="5872240"/>
              <a:ext cx="469963" cy="469963"/>
            </a:xfrm>
            <a:prstGeom prst="rect">
              <a:avLst/>
            </a:prstGeom>
          </p:spPr>
        </p:pic>
        <p:pic>
          <p:nvPicPr>
            <p:cNvPr id="34" name="Picture 33">
              <a:extLst>
                <a:ext uri="{FF2B5EF4-FFF2-40B4-BE49-F238E27FC236}">
                  <a16:creationId xmlns:a16="http://schemas.microsoft.com/office/drawing/2014/main" id="{D4336AC5-B691-4429-B4F2-03CB9492E2D8}"/>
                </a:ext>
              </a:extLst>
            </p:cNvPr>
            <p:cNvPicPr>
              <a:picLocks noChangeAspect="1"/>
            </p:cNvPicPr>
            <p:nvPr/>
          </p:nvPicPr>
          <p:blipFill>
            <a:blip r:embed="rId12"/>
            <a:stretch>
              <a:fillRect/>
            </a:stretch>
          </p:blipFill>
          <p:spPr>
            <a:xfrm>
              <a:off x="9021032" y="5872240"/>
              <a:ext cx="469963" cy="469963"/>
            </a:xfrm>
            <a:prstGeom prst="rect">
              <a:avLst/>
            </a:prstGeom>
          </p:spPr>
        </p:pic>
        <p:pic>
          <p:nvPicPr>
            <p:cNvPr id="35" name="Picture 34">
              <a:extLst>
                <a:ext uri="{FF2B5EF4-FFF2-40B4-BE49-F238E27FC236}">
                  <a16:creationId xmlns:a16="http://schemas.microsoft.com/office/drawing/2014/main" id="{E58FC164-D7E1-4701-9419-D469882A1DF2}"/>
                </a:ext>
              </a:extLst>
            </p:cNvPr>
            <p:cNvPicPr>
              <a:picLocks noChangeAspect="1"/>
            </p:cNvPicPr>
            <p:nvPr/>
          </p:nvPicPr>
          <p:blipFill>
            <a:blip r:embed="rId13"/>
            <a:stretch>
              <a:fillRect/>
            </a:stretch>
          </p:blipFill>
          <p:spPr>
            <a:xfrm>
              <a:off x="10134379" y="5872240"/>
              <a:ext cx="469963" cy="469963"/>
            </a:xfrm>
            <a:prstGeom prst="rect">
              <a:avLst/>
            </a:prstGeom>
          </p:spPr>
        </p:pic>
      </p:grpSp>
      <p:pic>
        <p:nvPicPr>
          <p:cNvPr id="2" name="Picture 1">
            <a:extLst>
              <a:ext uri="{FF2B5EF4-FFF2-40B4-BE49-F238E27FC236}">
                <a16:creationId xmlns:a16="http://schemas.microsoft.com/office/drawing/2014/main" id="{E8EF20DF-C85E-4139-AA56-4D0EB02F6194}"/>
              </a:ext>
            </a:extLst>
          </p:cNvPr>
          <p:cNvPicPr>
            <a:picLocks noChangeAspect="1"/>
          </p:cNvPicPr>
          <p:nvPr/>
        </p:nvPicPr>
        <p:blipFill>
          <a:blip r:embed="rId14"/>
          <a:stretch>
            <a:fillRect/>
          </a:stretch>
        </p:blipFill>
        <p:spPr>
          <a:xfrm>
            <a:off x="3200400" y="1638300"/>
            <a:ext cx="11607790" cy="13290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056763" y="730861"/>
            <a:ext cx="14509830"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423451">
            <a:off x="14045377" y="1040584"/>
            <a:ext cx="3894473" cy="3457967"/>
          </a:xfrm>
          <a:custGeom>
            <a:avLst/>
            <a:gdLst/>
            <a:ahLst/>
            <a:cxnLst/>
            <a:rect l="l" t="t" r="r" b="b"/>
            <a:pathLst>
              <a:path w="3894473" h="3457967">
                <a:moveTo>
                  <a:pt x="0" y="0"/>
                </a:moveTo>
                <a:lnTo>
                  <a:pt x="3894472" y="0"/>
                </a:lnTo>
                <a:lnTo>
                  <a:pt x="3894472" y="3457967"/>
                </a:lnTo>
                <a:lnTo>
                  <a:pt x="0" y="3457967"/>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4F20E2A4-534B-092B-BEBC-108C353AD781}"/>
              </a:ext>
            </a:extLst>
          </p:cNvPr>
          <p:cNvPicPr>
            <a:picLocks noChangeAspect="1"/>
          </p:cNvPicPr>
          <p:nvPr/>
        </p:nvPicPr>
        <p:blipFill>
          <a:blip r:embed="rId5"/>
          <a:stretch>
            <a:fillRect/>
          </a:stretch>
        </p:blipFill>
        <p:spPr>
          <a:xfrm>
            <a:off x="2209800" y="4152900"/>
            <a:ext cx="14339035" cy="2127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endParaRPr lang="en-US"/>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algn="ctr">
              <a:lnSpc>
                <a:spcPts val="7014"/>
              </a:lnSpc>
            </a:pPr>
            <a:r>
              <a:rPr lang="en-US" sz="6600" b="1" dirty="0">
                <a:solidFill>
                  <a:srgbClr val="FF0066"/>
                </a:solidFill>
                <a:latin typeface="Calibri" panose="020F0502020204030204" pitchFamily="34" charset="0"/>
                <a:cs typeface="Calibri" panose="020F0502020204030204" pitchFamily="34" charset="0"/>
              </a:rPr>
              <a:t>1. </a:t>
            </a:r>
            <a:r>
              <a:rPr lang="vi-VN" sz="6600" b="1" dirty="0">
                <a:solidFill>
                  <a:srgbClr val="FF0066"/>
                </a:solidFill>
                <a:latin typeface="Calibri" panose="020F0502020204030204" pitchFamily="34" charset="0"/>
                <a:cs typeface="Calibri" panose="020F0502020204030204" pitchFamily="34" charset="0"/>
              </a:rPr>
              <a:t>Thào A Sùng kể với bạn những gì về quê hương của cậu?</a:t>
            </a:r>
            <a:endParaRPr lang="en-US" sz="6600" b="1" dirty="0">
              <a:solidFill>
                <a:srgbClr val="FF0066"/>
              </a:solidFill>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F4BEABF2-1571-4401-9B73-F4F285BCEB69}"/>
              </a:ext>
            </a:extLst>
          </p:cNvPr>
          <p:cNvSpPr/>
          <p:nvPr/>
        </p:nvSpPr>
        <p:spPr>
          <a:xfrm>
            <a:off x="1626618" y="4385596"/>
            <a:ext cx="14721186"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7014"/>
              </a:lnSpc>
            </a:pPr>
            <a:r>
              <a:rPr lang="en-US" sz="6600" i="1" dirty="0">
                <a:solidFill>
                  <a:schemeClr val="tx1"/>
                </a:solidFill>
                <a:latin typeface="Calibri" panose="020F0502020204030204" pitchFamily="34" charset="0"/>
                <a:cs typeface="Calibri" panose="020F0502020204030204" pitchFamily="34" charset="0"/>
              </a:rPr>
              <a:t>   </a:t>
            </a:r>
            <a:r>
              <a:rPr lang="vi-VN" sz="6600" i="1" dirty="0">
                <a:solidFill>
                  <a:schemeClr val="tx1"/>
                </a:solidFill>
                <a:latin typeface="Calibri" panose="020F0502020204030204" pitchFamily="34" charset="0"/>
                <a:cs typeface="Calibri" panose="020F0502020204030204" pitchFamily="34" charset="0"/>
              </a:rPr>
              <a:t>Thào A Sùng kể với bạn về quê hương của cậu: cậu kể về bản làng Tà Xùa quê hương cậu, về những cây chè cổ thụ cao lớn ở đó với giọng tự hào. Cậu luôn trăn trở vì còn ít người biết đến chè Tà Xùa.</a:t>
            </a:r>
            <a:endParaRPr lang="en-US" sz="6600" i="1"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32225" y="4499436"/>
              <a:ext cx="7604271"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Thào A Sùng kể về quê hương với niềm tự hào.</a:t>
              </a:r>
              <a:endParaRPr kumimoji="0" lang="vi-VN" sz="7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E0A8742-F15F-399C-935B-142B9C311011}"/>
              </a:ext>
            </a:extLst>
          </p:cNvPr>
          <p:cNvPicPr>
            <a:picLocks noChangeAspect="1"/>
          </p:cNvPicPr>
          <p:nvPr/>
        </p:nvPicPr>
        <p:blipFill>
          <a:blip r:embed="rId9"/>
          <a:stretch>
            <a:fillRect/>
          </a:stretch>
        </p:blipFill>
        <p:spPr>
          <a:xfrm>
            <a:off x="-381000" y="2400300"/>
            <a:ext cx="7492633" cy="1091279"/>
          </a:xfrm>
          <a:prstGeom prst="rect">
            <a:avLst/>
          </a:prstGeom>
        </p:spPr>
      </p:pic>
    </p:spTree>
    <p:extLst>
      <p:ext uri="{BB962C8B-B14F-4D97-AF65-F5344CB8AC3E}">
        <p14:creationId xmlns:p14="http://schemas.microsoft.com/office/powerpoint/2010/main" val="359054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Trong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cuộc</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thi</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Bảy</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sắc</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cầu</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vồng</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Thào</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Sùng</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đã</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giới</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thiệu</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thế</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nào</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chè</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Tà</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Xùa</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p>
        </p:txBody>
      </p:sp>
      <p:pic>
        <p:nvPicPr>
          <p:cNvPr id="7" name="Picture 6">
            <a:extLst>
              <a:ext uri="{FF2B5EF4-FFF2-40B4-BE49-F238E27FC236}">
                <a16:creationId xmlns:a16="http://schemas.microsoft.com/office/drawing/2014/main" id="{C6B6DA6D-EBC5-0B79-EABB-B628D173B57B}"/>
              </a:ext>
            </a:extLst>
          </p:cNvPr>
          <p:cNvPicPr>
            <a:picLocks noChangeAspect="1"/>
          </p:cNvPicPr>
          <p:nvPr/>
        </p:nvPicPr>
        <p:blipFill>
          <a:blip r:embed="rId7"/>
          <a:stretch>
            <a:fillRect/>
          </a:stretch>
        </p:blipFill>
        <p:spPr>
          <a:xfrm>
            <a:off x="2743200" y="4229100"/>
            <a:ext cx="12833445" cy="2362200"/>
          </a:xfrm>
          <a:prstGeom prst="rect">
            <a:avLst/>
          </a:prstGeom>
        </p:spPr>
      </p:pic>
    </p:spTree>
    <p:extLst>
      <p:ext uri="{BB962C8B-B14F-4D97-AF65-F5344CB8AC3E}">
        <p14:creationId xmlns:p14="http://schemas.microsoft.com/office/powerpoint/2010/main" val="120198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D959DF7F-F956-4673-A4F7-CAB96C2788F9}"/>
              </a:ext>
            </a:extLst>
          </p:cNvPr>
          <p:cNvGraphicFramePr>
            <a:graphicFrameLocks noGrp="1"/>
          </p:cNvGraphicFramePr>
          <p:nvPr>
            <p:extLst>
              <p:ext uri="{D42A27DB-BD31-4B8C-83A1-F6EECF244321}">
                <p14:modId xmlns:p14="http://schemas.microsoft.com/office/powerpoint/2010/main" val="1721094730"/>
              </p:ext>
            </p:extLst>
          </p:nvPr>
        </p:nvGraphicFramePr>
        <p:xfrm>
          <a:off x="2209800" y="2476500"/>
          <a:ext cx="13411200" cy="6019801"/>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722214495"/>
                    </a:ext>
                  </a:extLst>
                </a:gridCol>
                <a:gridCol w="9906000">
                  <a:extLst>
                    <a:ext uri="{9D8B030D-6E8A-4147-A177-3AD203B41FA5}">
                      <a16:colId xmlns:a16="http://schemas.microsoft.com/office/drawing/2014/main" val="3363218143"/>
                    </a:ext>
                  </a:extLst>
                </a:gridCol>
              </a:tblGrid>
              <a:tr h="1186447">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9183583"/>
                  </a:ext>
                </a:extLst>
              </a:tr>
              <a:tr h="1801562">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Búp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7360994"/>
                  </a:ext>
                </a:extLst>
              </a:tr>
              <a:tr h="3031792">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Nước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4666285"/>
                  </a:ext>
                </a:extLst>
              </a:tr>
            </a:tbl>
          </a:graphicData>
        </a:graphic>
      </p:graphicFrame>
      <p:sp>
        <p:nvSpPr>
          <p:cNvPr id="5" name="TextBox 4">
            <a:extLst>
              <a:ext uri="{FF2B5EF4-FFF2-40B4-BE49-F238E27FC236}">
                <a16:creationId xmlns:a16="http://schemas.microsoft.com/office/drawing/2014/main" id="{2C612517-7371-E54A-6E2B-8CE2CCCF3FDB}"/>
              </a:ext>
            </a:extLst>
          </p:cNvPr>
          <p:cNvSpPr txBox="1"/>
          <p:nvPr/>
        </p:nvSpPr>
        <p:spPr>
          <a:xfrm>
            <a:off x="6172200" y="2628900"/>
            <a:ext cx="8763000" cy="923330"/>
          </a:xfrm>
          <a:prstGeom prst="rect">
            <a:avLst/>
          </a:prstGeom>
          <a:noFill/>
        </p:spPr>
        <p:txBody>
          <a:bodyPr wrap="square" rtlCol="0">
            <a:spAutoFit/>
          </a:bodyPr>
          <a:lstStyle/>
          <a:p>
            <a:r>
              <a:rPr lang="en-US" sz="5400" dirty="0" err="1">
                <a:solidFill>
                  <a:srgbClr val="000000"/>
                </a:solidFill>
                <a:effectLst/>
                <a:latin typeface="Cambria" panose="02040503050406030204" pitchFamily="18" charset="0"/>
                <a:ea typeface="Cambria" panose="02040503050406030204" pitchFamily="18" charset="0"/>
              </a:rPr>
              <a:t>cây</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chè</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cao</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như</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cây</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cổ</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thụ</a:t>
            </a:r>
            <a:endParaRPr lang="en-US" sz="5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427CB3D-743C-8F58-A67F-993F31326822}"/>
              </a:ext>
            </a:extLst>
          </p:cNvPr>
          <p:cNvSpPr txBox="1"/>
          <p:nvPr/>
        </p:nvSpPr>
        <p:spPr>
          <a:xfrm>
            <a:off x="6019800" y="3695700"/>
            <a:ext cx="9220200" cy="1446550"/>
          </a:xfrm>
          <a:prstGeom prst="rect">
            <a:avLst/>
          </a:prstGeom>
          <a:noFill/>
        </p:spPr>
        <p:txBody>
          <a:bodyPr wrap="square" rtlCol="0">
            <a:spAutoFit/>
          </a:bodyPr>
          <a:lstStyle/>
          <a:p>
            <a:pPr algn="just"/>
            <a:r>
              <a:rPr lang="vi-VN" sz="4400">
                <a:solidFill>
                  <a:srgbClr val="000000"/>
                </a:solidFill>
                <a:latin typeface="Cambria" panose="02040503050406030204" pitchFamily="18" charset="0"/>
                <a:ea typeface="Cambria" panose="02040503050406030204" pitchFamily="18" charset="0"/>
              </a:rPr>
              <a:t>búp chè to, dưới lá có lớp lông tơ mịn, trắng như tuyết.</a:t>
            </a:r>
            <a:endParaRPr lang="en-US" sz="4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2243D8C-07B2-2A03-B1E8-F0A4BCB7C58D}"/>
              </a:ext>
            </a:extLst>
          </p:cNvPr>
          <p:cNvSpPr txBox="1"/>
          <p:nvPr/>
        </p:nvSpPr>
        <p:spPr>
          <a:xfrm>
            <a:off x="6096000" y="5600700"/>
            <a:ext cx="9220200" cy="2308324"/>
          </a:xfrm>
          <a:prstGeom prst="rect">
            <a:avLst/>
          </a:prstGeom>
          <a:noFill/>
        </p:spPr>
        <p:txBody>
          <a:bodyPr wrap="square" rtlCol="0">
            <a:spAutoFit/>
          </a:bodyPr>
          <a:lstStyle/>
          <a:p>
            <a:pPr algn="just"/>
            <a:r>
              <a:rPr lang="vi-VN" sz="4800" dirty="0">
                <a:solidFill>
                  <a:srgbClr val="000000"/>
                </a:solidFill>
                <a:latin typeface="Cambria" panose="02040503050406030204" pitchFamily="18" charset="0"/>
                <a:ea typeface="Cambria" panose="02040503050406030204" pitchFamily="18" charset="0"/>
              </a:rPr>
              <a:t>khi pha có màu vàng ánh xanh, thơm ngan ngát; khi uống, vị ban đầu hơi chát, sau đọng lại vị ngọt</a:t>
            </a:r>
            <a:r>
              <a:rPr lang="en-US" sz="4800" dirty="0">
                <a:solidFill>
                  <a:srgbClr val="000000"/>
                </a:solidFill>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017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524000" y="163830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462995" y="144987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600200" y="3162300"/>
            <a:ext cx="14949794" cy="944105"/>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Trò</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chơi</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Đoán</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tên</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đồ</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uống</a:t>
            </a:r>
            <a:endPar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5" name="Freeform 13">
            <a:extLst>
              <a:ext uri="{FF2B5EF4-FFF2-40B4-BE49-F238E27FC236}">
                <a16:creationId xmlns:a16="http://schemas.microsoft.com/office/drawing/2014/main" id="{5134876F-6FC8-4AA1-869C-564CF53C34B4}"/>
              </a:ext>
            </a:extLst>
          </p:cNvPr>
          <p:cNvSpPr/>
          <p:nvPr/>
        </p:nvSpPr>
        <p:spPr>
          <a:xfrm>
            <a:off x="6309861" y="604681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14">
            <a:extLst>
              <a:ext uri="{FF2B5EF4-FFF2-40B4-BE49-F238E27FC236}">
                <a16:creationId xmlns:a16="http://schemas.microsoft.com/office/drawing/2014/main" id="{DD5E6922-2D9C-20E7-AD66-3FB926AECFC4}"/>
              </a:ext>
            </a:extLst>
          </p:cNvPr>
          <p:cNvSpPr/>
          <p:nvPr/>
        </p:nvSpPr>
        <p:spPr>
          <a:xfrm>
            <a:off x="9448800" y="611419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49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8006330" y="4154043"/>
              <a:ext cx="669049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 Sùng giới thiệu về chè Tà Xùa trong cuộc thi.</a:t>
              </a:r>
              <a:endParaRPr kumimoji="0" lang="vi-VN" sz="7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44E9D596-772D-FE8E-32F0-B4E596697736}"/>
              </a:ext>
            </a:extLst>
          </p:cNvPr>
          <p:cNvPicPr>
            <a:picLocks noChangeAspect="1"/>
          </p:cNvPicPr>
          <p:nvPr/>
        </p:nvPicPr>
        <p:blipFill>
          <a:blip r:embed="rId9"/>
          <a:stretch>
            <a:fillRect/>
          </a:stretch>
        </p:blipFill>
        <p:spPr>
          <a:xfrm>
            <a:off x="-381000" y="2400300"/>
            <a:ext cx="7492633" cy="1091279"/>
          </a:xfrm>
          <a:prstGeom prst="rect">
            <a:avLst/>
          </a:prstGeom>
        </p:spPr>
      </p:pic>
    </p:spTree>
    <p:extLst>
      <p:ext uri="{BB962C8B-B14F-4D97-AF65-F5344CB8AC3E}">
        <p14:creationId xmlns:p14="http://schemas.microsoft.com/office/powerpoint/2010/main" val="416446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3. </a:t>
            </a:r>
            <a:r>
              <a:rPr kumimoji="0" lang="vi-VN"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Thào A Sùng mơ ước điều gì? Những chi tiết nào thể hiện ước mơ đó?</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1CD91EA-B9CC-E13D-4430-75C42BB13E26}"/>
              </a:ext>
            </a:extLst>
          </p:cNvPr>
          <p:cNvSpPr/>
          <p:nvPr/>
        </p:nvSpPr>
        <p:spPr>
          <a:xfrm>
            <a:off x="1524000" y="4385596"/>
            <a:ext cx="14823804"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4400" i="1" dirty="0">
                <a:solidFill>
                  <a:schemeClr val="tx1"/>
                </a:solidFill>
                <a:latin typeface="Calibri" panose="020F0502020204030204" pitchFamily="34" charset="0"/>
                <a:cs typeface="Calibri" panose="020F0502020204030204" pitchFamily="34" charset="0"/>
              </a:rPr>
              <a:t>Thào A Sùng mơ ước làm kĩ sư nông nghiệp, giúp bản trồng được nhiều chè hơn, mang chè Tà Xùa đi khắp thế giới.</a:t>
            </a:r>
          </a:p>
          <a:p>
            <a:pPr marL="571500" indent="-571500" algn="just">
              <a:buFont typeface="Arial" panose="020B0604020202020204" pitchFamily="34" charset="0"/>
              <a:buChar char="•"/>
            </a:pPr>
            <a:r>
              <a:rPr lang="vi-VN" sz="4400" i="1" dirty="0">
                <a:solidFill>
                  <a:schemeClr val="tx1"/>
                </a:solidFill>
                <a:latin typeface="Calibri" panose="020F0502020204030204" pitchFamily="34" charset="0"/>
                <a:cs typeface="Calibri" panose="020F0502020204030204" pitchFamily="34" charset="0"/>
              </a:rPr>
              <a:t>Những chi tiết thể hiện ước mơ đó là: </a:t>
            </a:r>
            <a:r>
              <a:rPr lang="vi-VN" sz="4400" b="1" i="1" dirty="0">
                <a:solidFill>
                  <a:schemeClr val="tx1"/>
                </a:solidFill>
                <a:latin typeface="Calibri" panose="020F0502020204030204" pitchFamily="34" charset="0"/>
                <a:cs typeface="Calibri" panose="020F0502020204030204" pitchFamily="34" charset="0"/>
              </a:rPr>
              <a:t>cười, ánh mắt tràn ngập khát khao, quên mất cuộc thi mà chỉ xôn xao hỏi nhau về cây chè quê hương, cười thật tươi, trong mắt cậu như có những đồi chè bát ngát, thân cây đẫm sương còn ngọn vươn cao đón nắng.</a:t>
            </a:r>
          </a:p>
        </p:txBody>
      </p:sp>
    </p:spTree>
    <p:extLst>
      <p:ext uri="{BB962C8B-B14F-4D97-AF65-F5344CB8AC3E}">
        <p14:creationId xmlns:p14="http://schemas.microsoft.com/office/powerpoint/2010/main" val="40260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257800" y="524684"/>
            <a:ext cx="11179907" cy="8323603"/>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855349" y="4061875"/>
              <a:ext cx="7164548" cy="35198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Mơ ước của Thào A Sùng được mọi người biết tới chè Tà Xùa của quê hương.</a:t>
              </a:r>
              <a:endParaRPr kumimoji="0" lang="vi-VN" sz="66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FAB31B3D-71E2-F60F-638A-46904CE5F8FB}"/>
              </a:ext>
            </a:extLst>
          </p:cNvPr>
          <p:cNvPicPr>
            <a:picLocks noChangeAspect="1"/>
          </p:cNvPicPr>
          <p:nvPr/>
        </p:nvPicPr>
        <p:blipFill>
          <a:blip r:embed="rId9"/>
          <a:stretch>
            <a:fillRect/>
          </a:stretch>
        </p:blipFill>
        <p:spPr>
          <a:xfrm>
            <a:off x="-304800" y="2476500"/>
            <a:ext cx="7492633" cy="1091279"/>
          </a:xfrm>
          <a:prstGeom prst="rect">
            <a:avLst/>
          </a:prstGeom>
        </p:spPr>
      </p:pic>
    </p:spTree>
    <p:extLst>
      <p:ext uri="{BB962C8B-B14F-4D97-AF65-F5344CB8AC3E}">
        <p14:creationId xmlns:p14="http://schemas.microsoft.com/office/powerpoint/2010/main" val="182134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600200" y="2324100"/>
            <a:ext cx="15773400" cy="5909310"/>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4.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Theo em, vì sao khi nghe Thào A Sùng nói về chè Tà Xùa, các bạn nhỏ như quên mất cuộc thi? Chọn câu trả lời dưới đây hoặc nêu ý kiến của em.</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 Vì Thào A Sùng nói rất hay, các bạn háo hức muốn nghe tiếp.</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 Vì các bạn nhận ra hiểu biết về sản vật quê hương của mình còn ít ỏi, muốn biết thêm.</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 Vì các bạn đang có cảm hứng về việc phát triển sản vật quê hương giống như Thào A Sùng.</a:t>
            </a:r>
            <a:endParaRPr kumimoji="0" lang="en-US"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Oval 3">
            <a:extLst>
              <a:ext uri="{FF2B5EF4-FFF2-40B4-BE49-F238E27FC236}">
                <a16:creationId xmlns:a16="http://schemas.microsoft.com/office/drawing/2014/main" id="{D98997C0-781C-423C-CA8A-48A0FD141108}"/>
              </a:ext>
            </a:extLst>
          </p:cNvPr>
          <p:cNvSpPr/>
          <p:nvPr/>
        </p:nvSpPr>
        <p:spPr>
          <a:xfrm>
            <a:off x="1371600" y="5295900"/>
            <a:ext cx="762000" cy="762000"/>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29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5. </a:t>
            </a:r>
            <a:r>
              <a:rPr kumimoji="0" lang="vi-VN"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Tưởng tượng và kể tiếp câu chuyện khi Thào A Sùng đã trưởng thành.</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1CD91EA-B9CC-E13D-4430-75C42BB13E26}"/>
              </a:ext>
            </a:extLst>
          </p:cNvPr>
          <p:cNvSpPr/>
          <p:nvPr/>
        </p:nvSpPr>
        <p:spPr>
          <a:xfrm>
            <a:off x="1600200" y="4686300"/>
            <a:ext cx="14823804"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i="1" dirty="0">
                <a:solidFill>
                  <a:prstClr val="black"/>
                </a:solidFill>
                <a:latin typeface="Calibri" panose="020F0502020204030204" pitchFamily="34" charset="0"/>
                <a:cs typeface="Calibri" panose="020F0502020204030204" pitchFamily="34" charset="0"/>
              </a:rPr>
              <a:t>Khi đã trưởng thành, nhớ lại cuộc thi năm xưa, Sùng bỗng rưng rưng xúc động. Cậu không ngờ thời gian trôi nhanh như vậy, từ một giống chè là lạ lùng trong tâm thức mọi người đến khi là thức uống có mặt nơi nơi, nhà nhà vì vị ngon ngọt của nó. Cứ độ vài tuần, Thào A Sùng lại đến một huyện, tỉnh nào đó để tiếp tục công việc quảng bá, giới thiệu và lập gian hàng thương mại, tìm đầu ra cho chè Tà Xùa. Có lần, Sùng giới thiệu được một tay lái người nước ngoài, giúp chè Tà Xùa từng bước vươn ra thị trường thế giới.</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6249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95388" y="787769"/>
            <a:ext cx="17754599"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7794" y="0"/>
            <a:ext cx="2851370" cy="3076559"/>
          </a:xfrm>
          <a:custGeom>
            <a:avLst/>
            <a:gdLst/>
            <a:ahLst/>
            <a:cxnLst/>
            <a:rect l="l" t="t" r="r" b="b"/>
            <a:pathLst>
              <a:path w="3883186" h="4158699">
                <a:moveTo>
                  <a:pt x="0" y="0"/>
                </a:moveTo>
                <a:lnTo>
                  <a:pt x="3883186" y="0"/>
                </a:lnTo>
                <a:lnTo>
                  <a:pt x="3883186" y="4158699"/>
                </a:lnTo>
                <a:lnTo>
                  <a:pt x="0" y="415869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373444" y="-94349"/>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20E4B86F-43B7-4EA9-8421-FE7DADDA9C2C}"/>
              </a:ext>
            </a:extLst>
          </p:cNvPr>
          <p:cNvSpPr/>
          <p:nvPr/>
        </p:nvSpPr>
        <p:spPr>
          <a:xfrm>
            <a:off x="1905000" y="3390900"/>
            <a:ext cx="15093836" cy="5749587"/>
          </a:xfrm>
          <a:prstGeom prst="rect">
            <a:avLst/>
          </a:prstGeom>
        </p:spPr>
        <p:txBody>
          <a:bodyPr wrap="square">
            <a:spAutoFit/>
          </a:bodyPr>
          <a:lstStyle/>
          <a:p>
            <a:pPr lvl="0" indent="90170" algn="just">
              <a:lnSpc>
                <a:spcPct val="115000"/>
              </a:lnSpc>
            </a:pPr>
            <a:r>
              <a:rPr lang="vi-VN" sz="5400" i="1" dirty="0">
                <a:solidFill>
                  <a:srgbClr val="000000"/>
                </a:solidFill>
                <a:latin typeface="Cambria" panose="02040503050406030204" pitchFamily="18" charset="0"/>
                <a:ea typeface="Cambria" panose="02040503050406030204" pitchFamily="18" charset="0"/>
              </a:rPr>
              <a:t>Búp chè trên những cây cổ thụ Tà Xùa mang những nét đặc trưng về búp, lá, vị chè. Đó là niềm tự hào của những người con quê hương, nơi có sản vật ấy. Ước mong lan toả và giới thiệu sản vật quê hương tới thật nhiều người luôn là ấp ủ, ước mong của những người con yêu quê hương.</a:t>
            </a:r>
            <a:endParaRPr kumimoji="0" lang="en-US"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94ED6DBD-3C23-CFBD-C442-B037F7DE12A6}"/>
              </a:ext>
            </a:extLst>
          </p:cNvPr>
          <p:cNvSpPr/>
          <p:nvPr/>
        </p:nvSpPr>
        <p:spPr>
          <a:xfrm>
            <a:off x="5562600" y="1485900"/>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Nội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dung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988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endParaRPr lang="en-US"/>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9485B154-4842-27F0-ABC6-8300A5CEA1FD}"/>
              </a:ext>
            </a:extLst>
          </p:cNvPr>
          <p:cNvPicPr>
            <a:picLocks noChangeAspect="1"/>
          </p:cNvPicPr>
          <p:nvPr/>
        </p:nvPicPr>
        <p:blipFill>
          <a:blip r:embed="rId6"/>
          <a:stretch>
            <a:fillRect/>
          </a:stretch>
        </p:blipFill>
        <p:spPr>
          <a:xfrm>
            <a:off x="3124200" y="3924300"/>
            <a:ext cx="12046740" cy="2097206"/>
          </a:xfrm>
          <a:prstGeom prst="rect">
            <a:avLst/>
          </a:prstGeom>
        </p:spPr>
      </p:pic>
    </p:spTree>
    <p:extLst>
      <p:ext uri="{BB962C8B-B14F-4D97-AF65-F5344CB8AC3E}">
        <p14:creationId xmlns:p14="http://schemas.microsoft.com/office/powerpoint/2010/main" val="467521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2630668" y="2071406"/>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13607758" y="1244216"/>
            <a:ext cx="2175554" cy="2329911"/>
          </a:xfrm>
          <a:custGeom>
            <a:avLst/>
            <a:gdLst/>
            <a:ahLst/>
            <a:cxnLst/>
            <a:rect l="l" t="t" r="r" b="b"/>
            <a:pathLst>
              <a:path w="2175554" h="2329911">
                <a:moveTo>
                  <a:pt x="2175554" y="0"/>
                </a:moveTo>
                <a:lnTo>
                  <a:pt x="0" y="0"/>
                </a:lnTo>
                <a:lnTo>
                  <a:pt x="0" y="2329911"/>
                </a:lnTo>
                <a:lnTo>
                  <a:pt x="2175554" y="2329911"/>
                </a:lnTo>
                <a:lnTo>
                  <a:pt x="2175554"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729B98AA-3B2A-41D1-A3CB-675A6D046678}"/>
              </a:ext>
            </a:extLst>
          </p:cNvPr>
          <p:cNvSpPr txBox="1"/>
          <p:nvPr/>
        </p:nvSpPr>
        <p:spPr>
          <a:xfrm>
            <a:off x="3535600" y="3551290"/>
            <a:ext cx="11125200" cy="4708981"/>
          </a:xfrm>
          <a:prstGeom prst="rect">
            <a:avLst/>
          </a:prstGeom>
          <a:noFill/>
        </p:spPr>
        <p:txBody>
          <a:bodyPr wrap="square" rtlCol="0">
            <a:spAutoFit/>
          </a:bodyPr>
          <a:lstStyle/>
          <a:p>
            <a:pPr marL="857250" lvl="0" indent="-857250" algn="just">
              <a:buFont typeface="Wingdings" panose="05000000000000000000" pitchFamily="2" charset="2"/>
              <a:buChar char="ü"/>
              <a:defRPr/>
            </a:pPr>
            <a:r>
              <a:rPr lang="vi-VN" sz="6000" i="1" dirty="0">
                <a:solidFill>
                  <a:srgbClr val="0070C0"/>
                </a:solidFill>
                <a:latin typeface="Calibri" panose="020F0502020204030204" pitchFamily="34" charset="0"/>
                <a:cs typeface="Calibri" panose="020F0502020204030204" pitchFamily="34" charset="0"/>
              </a:rPr>
              <a:t>Đọc chậm rãi, tình cảm; thay đổi ngữ điệu khi đọc lời trực tiếp của các nhân vật,nhấn giọng ở những từ ngữ thể hiện tâm trạng, cảm xúc của nhân vật.</a:t>
            </a:r>
          </a:p>
        </p:txBody>
      </p:sp>
      <p:pic>
        <p:nvPicPr>
          <p:cNvPr id="2" name="Picture 1">
            <a:extLst>
              <a:ext uri="{FF2B5EF4-FFF2-40B4-BE49-F238E27FC236}">
                <a16:creationId xmlns:a16="http://schemas.microsoft.com/office/drawing/2014/main" id="{012ED311-163B-C9EC-C42C-5D34384F1F7B}"/>
              </a:ext>
            </a:extLst>
          </p:cNvPr>
          <p:cNvPicPr>
            <a:picLocks noChangeAspect="1"/>
          </p:cNvPicPr>
          <p:nvPr/>
        </p:nvPicPr>
        <p:blipFill>
          <a:blip r:embed="rId5"/>
          <a:stretch>
            <a:fillRect/>
          </a:stretch>
        </p:blipFill>
        <p:spPr>
          <a:xfrm>
            <a:off x="5410200" y="1181100"/>
            <a:ext cx="11046909" cy="2225233"/>
          </a:xfrm>
          <a:prstGeom prst="rect">
            <a:avLst/>
          </a:prstGeom>
        </p:spPr>
      </p:pic>
    </p:spTree>
    <p:extLst>
      <p:ext uri="{BB962C8B-B14F-4D97-AF65-F5344CB8AC3E}">
        <p14:creationId xmlns:p14="http://schemas.microsoft.com/office/powerpoint/2010/main" val="1333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325111-BF40-BD21-D78C-2D08D58EECE9}"/>
              </a:ext>
            </a:extLst>
          </p:cNvPr>
          <p:cNvPicPr>
            <a:picLocks noChangeAspect="1"/>
          </p:cNvPicPr>
          <p:nvPr/>
        </p:nvPicPr>
        <p:blipFill>
          <a:blip r:embed="rId4"/>
          <a:stretch>
            <a:fillRect/>
          </a:stretch>
        </p:blipFill>
        <p:spPr>
          <a:xfrm>
            <a:off x="4495800" y="1028700"/>
            <a:ext cx="10047079" cy="1072989"/>
          </a:xfrm>
          <a:prstGeom prst="rect">
            <a:avLst/>
          </a:prstGeom>
        </p:spPr>
      </p:pic>
      <p:sp>
        <p:nvSpPr>
          <p:cNvPr id="7" name="TextBox 6">
            <a:extLst>
              <a:ext uri="{FF2B5EF4-FFF2-40B4-BE49-F238E27FC236}">
                <a16:creationId xmlns:a16="http://schemas.microsoft.com/office/drawing/2014/main" id="{DA489B37-B313-3E7D-C4E6-0A061EBED46F}"/>
              </a:ext>
            </a:extLst>
          </p:cNvPr>
          <p:cNvSpPr txBox="1"/>
          <p:nvPr/>
        </p:nvSpPr>
        <p:spPr>
          <a:xfrm>
            <a:off x="1447800" y="1790700"/>
            <a:ext cx="15773400" cy="74174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có một cậu bạn người Mông tên là Thào A Sùng. Mỗi lần gặp cậu, tôi lại được nghe cậu kể về bản làng Tà Xùa quê hương cậu, về những cây chè cổ thụ cao lớn ở đó với giọng tự hào. Cậu luôn trăn trở vì còn ít người biết đến chè Tà Xùa.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lần, huyện tôi tổ chức cuộc thi "Bảy sắc cầu vồng" giữa các trường. Chúng tôi gặp nhau trong một trận đấu. Chỉ còn câu hỏi cuối cùng khi tỉ số đang nghiêng về trường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Quê hương Bắc Yên của chúng ta có loại chè rất ngon. Em biết gì về loại chè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Tim tôi đập mạnh. Đèn bên đội Thào A Sùng loé sáng. Cậu từ từ đứng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Thưa cô,... Đó là chè ở Tà Xùa quê em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rồi! Em biết những gì về chè Tà Xùa?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Chè Tà Xùa được làm từ những búp chè to, dưới lá có lớp lông tơ mịn, trắng như tuyết, mọc trên những cây cổ thụ cao lớn. Nước chè khi pha có màu vàng ánh xanh, thơm ngan ngát. Mẹ em bảo khi uống, vị ban đầu sẽ hơi chát, sau đó đọng lại là vị ngọt. Chè ngon, nhưng cây chè còn ít, nên không được nhiều người biết đến ạ.</a:t>
            </a:r>
          </a:p>
        </p:txBody>
      </p:sp>
    </p:spTree>
    <p:extLst>
      <p:ext uri="{BB962C8B-B14F-4D97-AF65-F5344CB8AC3E}">
        <p14:creationId xmlns:p14="http://schemas.microsoft.com/office/powerpoint/2010/main" val="1350550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black and orange text&#10;&#10;Description automatically generated">
            <a:extLst>
              <a:ext uri="{FF2B5EF4-FFF2-40B4-BE49-F238E27FC236}">
                <a16:creationId xmlns:a16="http://schemas.microsoft.com/office/drawing/2014/main" id="{AE35E3A7-DEB1-F18A-530C-9E73C6BB2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3467100"/>
            <a:ext cx="16131414" cy="3889585"/>
          </a:xfrm>
          <a:prstGeom prst="rect">
            <a:avLst/>
          </a:prstGeom>
        </p:spPr>
      </p:pic>
    </p:spTree>
    <p:extLst>
      <p:ext uri="{BB962C8B-B14F-4D97-AF65-F5344CB8AC3E}">
        <p14:creationId xmlns:p14="http://schemas.microsoft.com/office/powerpoint/2010/main" val="264001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934200" y="8191500"/>
            <a:ext cx="47244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Nước</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mía</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9721A9B4-74FA-BB55-A527-C734A4236361}"/>
              </a:ext>
            </a:extLst>
          </p:cNvPr>
          <p:cNvPicPr>
            <a:picLocks noChangeAspect="1"/>
          </p:cNvPicPr>
          <p:nvPr/>
        </p:nvPicPr>
        <p:blipFill>
          <a:blip r:embed="rId5"/>
          <a:stretch>
            <a:fillRect/>
          </a:stretch>
        </p:blipFill>
        <p:spPr>
          <a:xfrm>
            <a:off x="3733800" y="952500"/>
            <a:ext cx="11353800" cy="6987978"/>
          </a:xfrm>
          <a:prstGeom prst="rect">
            <a:avLst/>
          </a:prstGeom>
        </p:spPr>
      </p:pic>
    </p:spTree>
    <p:extLst>
      <p:ext uri="{BB962C8B-B14F-4D97-AF65-F5344CB8AC3E}">
        <p14:creationId xmlns:p14="http://schemas.microsoft.com/office/powerpoint/2010/main" val="53953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Tìm từ ngữ gọi tên sản vật của một số địa phương mà em biết và nêu đặc điểm của những sản vật đó.</a:t>
            </a:r>
            <a:endPar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1083BD9-6A85-F004-C665-B799273E4028}"/>
              </a:ext>
            </a:extLst>
          </p:cNvPr>
          <p:cNvPicPr>
            <a:picLocks noChangeAspect="1"/>
          </p:cNvPicPr>
          <p:nvPr/>
        </p:nvPicPr>
        <p:blipFill>
          <a:blip r:embed="rId7"/>
          <a:stretch>
            <a:fillRect/>
          </a:stretch>
        </p:blipFill>
        <p:spPr>
          <a:xfrm>
            <a:off x="2514600" y="4381500"/>
            <a:ext cx="14235253" cy="4191000"/>
          </a:xfrm>
          <a:prstGeom prst="rect">
            <a:avLst/>
          </a:prstGeom>
        </p:spPr>
      </p:pic>
    </p:spTree>
    <p:extLst>
      <p:ext uri="{BB962C8B-B14F-4D97-AF65-F5344CB8AC3E}">
        <p14:creationId xmlns:p14="http://schemas.microsoft.com/office/powerpoint/2010/main" val="63066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BF2187BA-5BD4-432B-44B5-2FEF1066922C}"/>
              </a:ext>
            </a:extLst>
          </p:cNvPr>
          <p:cNvGraphicFramePr>
            <a:graphicFrameLocks noGrp="1"/>
          </p:cNvGraphicFramePr>
          <p:nvPr>
            <p:extLst>
              <p:ext uri="{D42A27DB-BD31-4B8C-83A1-F6EECF244321}">
                <p14:modId xmlns:p14="http://schemas.microsoft.com/office/powerpoint/2010/main" val="326483736"/>
              </p:ext>
            </p:extLst>
          </p:nvPr>
        </p:nvGraphicFramePr>
        <p:xfrm>
          <a:off x="2819400" y="2933700"/>
          <a:ext cx="13411200" cy="5916313"/>
        </p:xfrm>
        <a:graphic>
          <a:graphicData uri="http://schemas.openxmlformats.org/drawingml/2006/table">
            <a:tbl>
              <a:tblPr firstRow="1" firstCol="1" bandRow="1">
                <a:tableStyleId>{5C22544A-7EE6-4342-B048-85BDC9FD1C3A}</a:tableStyleId>
              </a:tblPr>
              <a:tblGrid>
                <a:gridCol w="3645579">
                  <a:extLst>
                    <a:ext uri="{9D8B030D-6E8A-4147-A177-3AD203B41FA5}">
                      <a16:colId xmlns:a16="http://schemas.microsoft.com/office/drawing/2014/main" val="149594028"/>
                    </a:ext>
                  </a:extLst>
                </a:gridCol>
                <a:gridCol w="5295221">
                  <a:extLst>
                    <a:ext uri="{9D8B030D-6E8A-4147-A177-3AD203B41FA5}">
                      <a16:colId xmlns:a16="http://schemas.microsoft.com/office/drawing/2014/main" val="2574171333"/>
                    </a:ext>
                  </a:extLst>
                </a:gridCol>
                <a:gridCol w="4470400">
                  <a:extLst>
                    <a:ext uri="{9D8B030D-6E8A-4147-A177-3AD203B41FA5}">
                      <a16:colId xmlns:a16="http://schemas.microsoft.com/office/drawing/2014/main" val="3635788110"/>
                    </a:ext>
                  </a:extLst>
                </a:gridCol>
              </a:tblGrid>
              <a:tr h="619183">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Sản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vật</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Địa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phương</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Đặc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điểm</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953576"/>
                  </a:ext>
                </a:extLst>
              </a:tr>
              <a:tr h="619183">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chè</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Tà</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Xùa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chát, ngọt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80768517"/>
                  </a:ext>
                </a:extLst>
              </a:tr>
              <a:tr h="1285817">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sữa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Mộc</a:t>
                      </a:r>
                      <a:r>
                        <a:rPr lang="en-US" sz="4000" dirty="0">
                          <a:solidFill>
                            <a:srgbClr val="002060"/>
                          </a:solidFill>
                          <a:effectLst/>
                          <a:latin typeface="Cambria" panose="02040503050406030204" pitchFamily="18" charset="0"/>
                          <a:ea typeface="Cambria" panose="02040503050406030204" pitchFamily="18" charset="0"/>
                        </a:rPr>
                        <a:t>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thơm, mát, bùi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1660561"/>
                  </a:ext>
                </a:extLst>
              </a:tr>
              <a:tr h="1285817">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bánh cáy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a:solidFill>
                            <a:srgbClr val="002060"/>
                          </a:solidFill>
                          <a:effectLst/>
                          <a:latin typeface="Cambria" panose="02040503050406030204" pitchFamily="18" charset="0"/>
                          <a:ea typeface="Cambria" panose="02040503050406030204" pitchFamily="18" charset="0"/>
                        </a:rPr>
                        <a:t>Thái Bình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thơm, cay nồng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93704899"/>
                  </a:ext>
                </a:extLst>
              </a:tr>
              <a:tr h="1285817">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bánh cu đơ</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Hà Tĩnh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ngọt</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thơm</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91426631"/>
                  </a:ext>
                </a:extLst>
              </a:tr>
              <a:tr h="619183">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cốm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Hà Nội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bùi</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ngậy</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87193659"/>
                  </a:ext>
                </a:extLst>
              </a:tr>
            </a:tbl>
          </a:graphicData>
        </a:graphic>
      </p:graphicFrame>
    </p:spTree>
    <p:extLst>
      <p:ext uri="{BB962C8B-B14F-4D97-AF65-F5344CB8AC3E}">
        <p14:creationId xmlns:p14="http://schemas.microsoft.com/office/powerpoint/2010/main" val="383408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Đặt một câu ghép nói về sản vật của một địa phương, trong câu có chứa từ ngữ đã tìm được ở bài tập 1.</a:t>
            </a:r>
            <a:endPar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326509D2-F7B6-62CC-473C-17806C759992}"/>
              </a:ext>
            </a:extLst>
          </p:cNvPr>
          <p:cNvPicPr>
            <a:picLocks noChangeAspect="1"/>
          </p:cNvPicPr>
          <p:nvPr/>
        </p:nvPicPr>
        <p:blipFill>
          <a:blip r:embed="rId7"/>
          <a:stretch>
            <a:fillRect/>
          </a:stretch>
        </p:blipFill>
        <p:spPr>
          <a:xfrm>
            <a:off x="3352800" y="3771900"/>
            <a:ext cx="11430000" cy="4257223"/>
          </a:xfrm>
          <a:prstGeom prst="rect">
            <a:avLst/>
          </a:prstGeom>
        </p:spPr>
      </p:pic>
      <p:sp>
        <p:nvSpPr>
          <p:cNvPr id="7" name="TextBox 6">
            <a:extLst>
              <a:ext uri="{FF2B5EF4-FFF2-40B4-BE49-F238E27FC236}">
                <a16:creationId xmlns:a16="http://schemas.microsoft.com/office/drawing/2014/main" id="{409BC5CF-6B73-9D58-E359-DCA84C8FEB1B}"/>
              </a:ext>
            </a:extLst>
          </p:cNvPr>
          <p:cNvSpPr txBox="1"/>
          <p:nvPr/>
        </p:nvSpPr>
        <p:spPr>
          <a:xfrm>
            <a:off x="2514600" y="8343900"/>
            <a:ext cx="14249400" cy="1200329"/>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Tôi rất thích nhãn lồng của Hưng Yên vì quả to, tròn, ngọt lịm.</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Vì bánh cáy của Th ái Bình rất dẻo, béo và bùi nên ai ăn cũng thích</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48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8"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30894" y="647700"/>
            <a:ext cx="9350355" cy="8008270"/>
          </a:xfrm>
          <a:custGeom>
            <a:avLst/>
            <a:gdLst/>
            <a:ahLst/>
            <a:cxnLst/>
            <a:rect l="l" t="t" r="r" b="b"/>
            <a:pathLst>
              <a:path w="8897141" h="7506963">
                <a:moveTo>
                  <a:pt x="0" y="0"/>
                </a:moveTo>
                <a:lnTo>
                  <a:pt x="8897142" y="0"/>
                </a:lnTo>
                <a:lnTo>
                  <a:pt x="8897142" y="7506963"/>
                </a:lnTo>
                <a:lnTo>
                  <a:pt x="0" y="7506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4173200" y="-112609"/>
            <a:ext cx="3113939" cy="3334875"/>
          </a:xfrm>
          <a:custGeom>
            <a:avLst/>
            <a:gdLst/>
            <a:ahLst/>
            <a:cxnLst/>
            <a:rect l="l" t="t" r="r" b="b"/>
            <a:pathLst>
              <a:path w="3113939" h="3334875">
                <a:moveTo>
                  <a:pt x="3113939" y="0"/>
                </a:moveTo>
                <a:lnTo>
                  <a:pt x="0" y="0"/>
                </a:lnTo>
                <a:lnTo>
                  <a:pt x="0" y="3334875"/>
                </a:lnTo>
                <a:lnTo>
                  <a:pt x="3113939" y="3334875"/>
                </a:lnTo>
                <a:lnTo>
                  <a:pt x="3113939"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2DCD3CD4-A9EE-5941-749F-7B3586C88674}"/>
              </a:ext>
            </a:extLst>
          </p:cNvPr>
          <p:cNvPicPr>
            <a:picLocks noChangeAspect="1"/>
          </p:cNvPicPr>
          <p:nvPr/>
        </p:nvPicPr>
        <p:blipFill>
          <a:blip r:embed="rId5"/>
          <a:stretch>
            <a:fillRect/>
          </a:stretch>
        </p:blipFill>
        <p:spPr>
          <a:xfrm>
            <a:off x="7848600" y="3162300"/>
            <a:ext cx="7084166" cy="3420152"/>
          </a:xfrm>
          <a:prstGeom prst="rect">
            <a:avLst/>
          </a:prstGeom>
        </p:spPr>
      </p:pic>
    </p:spTree>
    <p:extLst>
      <p:ext uri="{BB962C8B-B14F-4D97-AF65-F5344CB8AC3E}">
        <p14:creationId xmlns:p14="http://schemas.microsoft.com/office/powerpoint/2010/main" val="204578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553200" y="8039100"/>
            <a:ext cx="51816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Trà</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sữa</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82CF9C68-C1A8-2E7E-E83F-55E818D236D4}"/>
              </a:ext>
            </a:extLst>
          </p:cNvPr>
          <p:cNvPicPr>
            <a:picLocks noChangeAspect="1"/>
          </p:cNvPicPr>
          <p:nvPr/>
        </p:nvPicPr>
        <p:blipFill>
          <a:blip r:embed="rId5"/>
          <a:stretch>
            <a:fillRect/>
          </a:stretch>
        </p:blipFill>
        <p:spPr>
          <a:xfrm>
            <a:off x="4343400" y="1257300"/>
            <a:ext cx="9677400" cy="6074864"/>
          </a:xfrm>
          <a:prstGeom prst="rect">
            <a:avLst/>
          </a:prstGeom>
        </p:spPr>
      </p:pic>
    </p:spTree>
    <p:extLst>
      <p:ext uri="{BB962C8B-B14F-4D97-AF65-F5344CB8AC3E}">
        <p14:creationId xmlns:p14="http://schemas.microsoft.com/office/powerpoint/2010/main" val="259094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096000" y="8039100"/>
            <a:ext cx="70866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Trà</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xanh</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không</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C508B13D-99F3-E320-8BBB-C3818198668E}"/>
              </a:ext>
            </a:extLst>
          </p:cNvPr>
          <p:cNvPicPr>
            <a:picLocks noChangeAspect="1"/>
          </p:cNvPicPr>
          <p:nvPr/>
        </p:nvPicPr>
        <p:blipFill>
          <a:blip r:embed="rId5"/>
          <a:stretch>
            <a:fillRect/>
          </a:stretch>
        </p:blipFill>
        <p:spPr>
          <a:xfrm>
            <a:off x="3276600" y="1028699"/>
            <a:ext cx="11506200" cy="6026479"/>
          </a:xfrm>
          <a:prstGeom prst="rect">
            <a:avLst/>
          </a:prstGeom>
        </p:spPr>
      </p:pic>
    </p:spTree>
    <p:extLst>
      <p:ext uri="{BB962C8B-B14F-4D97-AF65-F5344CB8AC3E}">
        <p14:creationId xmlns:p14="http://schemas.microsoft.com/office/powerpoint/2010/main" val="175486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D1FC526B-6A07-3CA5-8E6A-A822EFCF872E}"/>
              </a:ext>
            </a:extLst>
          </p:cNvPr>
          <p:cNvPicPr>
            <a:picLocks noChangeAspect="1"/>
          </p:cNvPicPr>
          <p:nvPr/>
        </p:nvPicPr>
        <p:blipFill>
          <a:blip r:embed="rId5"/>
          <a:stretch>
            <a:fillRect/>
          </a:stretch>
        </p:blipFill>
        <p:spPr>
          <a:xfrm>
            <a:off x="2362200" y="952500"/>
            <a:ext cx="12801600" cy="6720840"/>
          </a:xfrm>
          <a:prstGeom prst="rect">
            <a:avLst/>
          </a:prstGeom>
        </p:spPr>
      </p:pic>
      <p:sp>
        <p:nvSpPr>
          <p:cNvPr id="5" name="TextBox 4">
            <a:extLst>
              <a:ext uri="{FF2B5EF4-FFF2-40B4-BE49-F238E27FC236}">
                <a16:creationId xmlns:a16="http://schemas.microsoft.com/office/drawing/2014/main" id="{1B4DBEDB-07B0-8692-4602-AB6EB7F13D71}"/>
              </a:ext>
            </a:extLst>
          </p:cNvPr>
          <p:cNvSpPr txBox="1"/>
          <p:nvPr/>
        </p:nvSpPr>
        <p:spPr>
          <a:xfrm>
            <a:off x="6553200" y="8039100"/>
            <a:ext cx="5181600" cy="1123712"/>
          </a:xfrm>
          <a:prstGeom prst="roundRect">
            <a:avLst/>
          </a:prstGeom>
          <a:solidFill>
            <a:srgbClr val="CCFF99"/>
          </a:solidFill>
          <a:ln w="38100">
            <a:solidFill>
              <a:schemeClr val="accent1">
                <a:lumMod val="50000"/>
              </a:schemeClr>
            </a:solidFill>
          </a:ln>
        </p:spPr>
        <p:txBody>
          <a:bodyPr wrap="square" rtlCol="0">
            <a:spAutoFit/>
          </a:bodyPr>
          <a:lstStyle/>
          <a:p>
            <a:pPr algn="ctr"/>
            <a:r>
              <a:rPr lang="en-US" sz="6000" b="1" dirty="0" err="1">
                <a:latin typeface="Calibri" panose="020F0502020204030204" pitchFamily="34" charset="0"/>
                <a:ea typeface="Roboto" panose="02000000000000000000" pitchFamily="2" charset="0"/>
                <a:cs typeface="Calibri" panose="020F0502020204030204" pitchFamily="34" charset="0"/>
              </a:rPr>
              <a:t>Trà</a:t>
            </a:r>
            <a:r>
              <a:rPr lang="en-US" sz="6000" b="1" dirty="0">
                <a:latin typeface="Calibri" panose="020F0502020204030204" pitchFamily="34" charset="0"/>
                <a:ea typeface="Roboto" panose="02000000000000000000" pitchFamily="2" charset="0"/>
                <a:cs typeface="Calibri" panose="020F0502020204030204" pitchFamily="34" charset="0"/>
              </a:rPr>
              <a:t> </a:t>
            </a:r>
            <a:r>
              <a:rPr lang="en-US" sz="6000" b="1" dirty="0" err="1">
                <a:latin typeface="Calibri" panose="020F0502020204030204" pitchFamily="34" charset="0"/>
                <a:ea typeface="Roboto" panose="02000000000000000000" pitchFamily="2" charset="0"/>
                <a:cs typeface="Calibri" panose="020F0502020204030204" pitchFamily="34" charset="0"/>
              </a:rPr>
              <a:t>quất</a:t>
            </a:r>
            <a:r>
              <a:rPr lang="en-US" sz="6000" b="1" dirty="0">
                <a:latin typeface="Calibri" panose="020F0502020204030204" pitchFamily="34" charset="0"/>
                <a:ea typeface="Roboto" panose="02000000000000000000" pitchFamily="2" charset="0"/>
                <a:cs typeface="Calibri" panose="020F0502020204030204" pitchFamily="34" charset="0"/>
              </a:rPr>
              <a:t> (</a:t>
            </a:r>
            <a:r>
              <a:rPr lang="en-US" sz="6000" b="1" dirty="0" err="1">
                <a:latin typeface="Calibri" panose="020F0502020204030204" pitchFamily="34" charset="0"/>
                <a:ea typeface="Roboto" panose="02000000000000000000" pitchFamily="2" charset="0"/>
                <a:cs typeface="Calibri" panose="020F0502020204030204" pitchFamily="34" charset="0"/>
              </a:rPr>
              <a:t>tắc</a:t>
            </a:r>
            <a:r>
              <a:rPr lang="en-US" sz="6000" b="1" dirty="0">
                <a:latin typeface="Calibri" panose="020F0502020204030204" pitchFamily="34" charset="0"/>
                <a:ea typeface="Roboto" panose="02000000000000000000" pitchFamily="2"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914400" y="952500"/>
            <a:ext cx="16078199" cy="8153400"/>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4815284" y="6373479"/>
            <a:ext cx="3911506" cy="39135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648561">
            <a:off x="-11148" y="206167"/>
            <a:ext cx="2012574" cy="1299627"/>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7"/>
            <a:stretch>
              <a:fillRect/>
            </a:stretch>
          </a:blipFill>
        </p:spPr>
        <p:txBody>
          <a:bodyPr/>
          <a:lstStyle/>
          <a:p>
            <a:endParaRPr lang="en-US"/>
          </a:p>
        </p:txBody>
      </p:sp>
      <p:sp>
        <p:nvSpPr>
          <p:cNvPr id="8" name="Freeform 8"/>
          <p:cNvSpPr/>
          <p:nvPr/>
        </p:nvSpPr>
        <p:spPr>
          <a:xfrm>
            <a:off x="15894178" y="-39478"/>
            <a:ext cx="2393822" cy="2303438"/>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8"/>
            <a:stretch>
              <a:fillRect/>
            </a:stretch>
          </a:blipFill>
        </p:spPr>
        <p:txBody>
          <a:bodyPr/>
          <a:lstStyle/>
          <a:p>
            <a:endParaRPr lang="en-US"/>
          </a:p>
        </p:txBody>
      </p:sp>
      <p:grpSp>
        <p:nvGrpSpPr>
          <p:cNvPr id="11" name="Group 10">
            <a:extLst>
              <a:ext uri="{FF2B5EF4-FFF2-40B4-BE49-F238E27FC236}">
                <a16:creationId xmlns:a16="http://schemas.microsoft.com/office/drawing/2014/main" id="{C11473DA-4EEE-4551-AA11-9C11476977C4}"/>
              </a:ext>
            </a:extLst>
          </p:cNvPr>
          <p:cNvGrpSpPr/>
          <p:nvPr/>
        </p:nvGrpSpPr>
        <p:grpSpPr>
          <a:xfrm>
            <a:off x="2057400" y="2933700"/>
            <a:ext cx="12954000" cy="3357045"/>
            <a:chOff x="-264083" y="1045100"/>
            <a:chExt cx="11438710" cy="3357045"/>
          </a:xfrm>
        </p:grpSpPr>
        <p:sp>
          <p:nvSpPr>
            <p:cNvPr id="12" name="TextBox 11">
              <a:extLst>
                <a:ext uri="{FF2B5EF4-FFF2-40B4-BE49-F238E27FC236}">
                  <a16:creationId xmlns:a16="http://schemas.microsoft.com/office/drawing/2014/main" id="{5C8D4836-B442-4E0C-BBB1-D81058F395A4}"/>
                </a:ext>
              </a:extLst>
            </p:cNvPr>
            <p:cNvSpPr txBox="1"/>
            <p:nvPr/>
          </p:nvSpPr>
          <p:spPr>
            <a:xfrm>
              <a:off x="543355" y="1235321"/>
              <a:ext cx="10631272" cy="3166824"/>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6000" dirty="0">
                  <a:latin typeface="Calibri" panose="020F0502020204030204" pitchFamily="34" charset="0"/>
                  <a:ea typeface="Roboto" panose="02000000000000000000" pitchFamily="2" charset="0"/>
                  <a:cs typeface="Calibri" panose="020F0502020204030204" pitchFamily="34" charset="0"/>
                </a:rPr>
                <a:t>Trao đổi với bạn về một đồ uống mà em yêu thích (tên gọi, nguồn gốc, cách pha, hương vị,...).</a:t>
              </a:r>
              <a:endParaRPr lang="en-US" sz="60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2">
              <a:extLst>
                <a:ext uri="{FF2B5EF4-FFF2-40B4-BE49-F238E27FC236}">
                  <a16:creationId xmlns:a16="http://schemas.microsoft.com/office/drawing/2014/main" id="{E282136A-5636-47E6-B580-D2F9F2E1C10D}"/>
                </a:ext>
              </a:extLst>
            </p:cNvPr>
            <p:cNvPicPr>
              <a:picLocks noChangeAspect="1"/>
            </p:cNvPicPr>
            <p:nvPr/>
          </p:nvPicPr>
          <p:blipFill>
            <a:blip r:embed="rId9"/>
            <a:stretch>
              <a:fillRect/>
            </a:stretch>
          </p:blipFill>
          <p:spPr>
            <a:xfrm>
              <a:off x="-264083" y="1045100"/>
              <a:ext cx="887562" cy="802640"/>
            </a:xfrm>
            <a:prstGeom prst="rect">
              <a:avLst/>
            </a:prstGeom>
          </p:spPr>
        </p:pic>
      </p:grpSp>
      <p:pic>
        <p:nvPicPr>
          <p:cNvPr id="9" name="Picture 8">
            <a:extLst>
              <a:ext uri="{FF2B5EF4-FFF2-40B4-BE49-F238E27FC236}">
                <a16:creationId xmlns:a16="http://schemas.microsoft.com/office/drawing/2014/main" id="{0D428058-659E-C235-02EA-3AF015ACE2F1}"/>
              </a:ext>
            </a:extLst>
          </p:cNvPr>
          <p:cNvPicPr>
            <a:picLocks noChangeAspect="1"/>
          </p:cNvPicPr>
          <p:nvPr/>
        </p:nvPicPr>
        <p:blipFill>
          <a:blip r:embed="rId10"/>
          <a:stretch>
            <a:fillRect/>
          </a:stretch>
        </p:blipFill>
        <p:spPr>
          <a:xfrm>
            <a:off x="3962400" y="6743700"/>
            <a:ext cx="11430991" cy="2225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B3C013D-C103-4BEC-B9AF-BBF2D2584306}"/>
              </a:ext>
            </a:extLst>
          </p:cNvPr>
          <p:cNvSpPr txBox="1"/>
          <p:nvPr/>
        </p:nvSpPr>
        <p:spPr>
          <a:xfrm>
            <a:off x="4800600" y="0"/>
            <a:ext cx="10480699" cy="1015663"/>
          </a:xfrm>
          <a:prstGeom prst="rect">
            <a:avLst/>
          </a:prstGeom>
          <a:noFill/>
        </p:spPr>
        <p:txBody>
          <a:bodyPr wrap="square" rtlCol="0">
            <a:spAutoFit/>
          </a:bodyPr>
          <a:lstStyle/>
          <a:p>
            <a:pPr algn="ctr"/>
            <a:r>
              <a:rPr lang="en-US" sz="6000" b="1" dirty="0" err="1">
                <a:solidFill>
                  <a:schemeClr val="bg1">
                    <a:lumMod val="10000"/>
                  </a:schemeClr>
                </a:solidFill>
                <a:latin typeface="+mj-lt"/>
              </a:rPr>
              <a:t>Thứ</a:t>
            </a:r>
            <a:r>
              <a:rPr lang="en-US" sz="6000" b="1" dirty="0">
                <a:solidFill>
                  <a:schemeClr val="bg1">
                    <a:lumMod val="10000"/>
                  </a:schemeClr>
                </a:solidFill>
                <a:latin typeface="+mj-lt"/>
              </a:rPr>
              <a:t> … </a:t>
            </a:r>
            <a:r>
              <a:rPr lang="en-US" sz="6000" b="1" dirty="0" err="1">
                <a:solidFill>
                  <a:schemeClr val="bg1">
                    <a:lumMod val="10000"/>
                  </a:schemeClr>
                </a:solidFill>
                <a:latin typeface="+mj-lt"/>
              </a:rPr>
              <a:t>ngày</a:t>
            </a:r>
            <a:r>
              <a:rPr lang="en-US" sz="6000" b="1" dirty="0">
                <a:solidFill>
                  <a:schemeClr val="bg1">
                    <a:lumMod val="10000"/>
                  </a:schemeClr>
                </a:solidFill>
                <a:latin typeface="+mj-lt"/>
              </a:rPr>
              <a:t> … </a:t>
            </a:r>
            <a:r>
              <a:rPr lang="en-US" sz="6000" b="1" dirty="0" err="1">
                <a:solidFill>
                  <a:schemeClr val="bg1">
                    <a:lumMod val="10000"/>
                  </a:schemeClr>
                </a:solidFill>
                <a:latin typeface="+mj-lt"/>
              </a:rPr>
              <a:t>tháng</a:t>
            </a:r>
            <a:r>
              <a:rPr lang="en-US" sz="6000" b="1" dirty="0">
                <a:solidFill>
                  <a:schemeClr val="bg1">
                    <a:lumMod val="10000"/>
                  </a:schemeClr>
                </a:solidFill>
                <a:latin typeface="+mj-lt"/>
              </a:rPr>
              <a:t> … </a:t>
            </a:r>
            <a:r>
              <a:rPr lang="en-US" sz="6000" b="1" dirty="0" err="1">
                <a:solidFill>
                  <a:schemeClr val="bg1">
                    <a:lumMod val="10000"/>
                  </a:schemeClr>
                </a:solidFill>
                <a:latin typeface="+mj-lt"/>
              </a:rPr>
              <a:t>năm</a:t>
            </a:r>
            <a:r>
              <a:rPr lang="en-US" sz="6000" b="1" dirty="0">
                <a:solidFill>
                  <a:schemeClr val="bg1">
                    <a:lumMod val="10000"/>
                  </a:schemeClr>
                </a:solidFill>
                <a:latin typeface="+mj-lt"/>
              </a:rPr>
              <a:t> …</a:t>
            </a:r>
          </a:p>
        </p:txBody>
      </p:sp>
      <p:pic>
        <p:nvPicPr>
          <p:cNvPr id="2" name="Picture 1">
            <a:extLst>
              <a:ext uri="{FF2B5EF4-FFF2-40B4-BE49-F238E27FC236}">
                <a16:creationId xmlns:a16="http://schemas.microsoft.com/office/drawing/2014/main" id="{238674E6-2CCA-6681-1C61-BDB4243685FE}"/>
              </a:ext>
            </a:extLst>
          </p:cNvPr>
          <p:cNvPicPr>
            <a:picLocks noChangeAspect="1"/>
          </p:cNvPicPr>
          <p:nvPr/>
        </p:nvPicPr>
        <p:blipFill>
          <a:blip r:embed="rId3"/>
          <a:stretch>
            <a:fillRect/>
          </a:stretch>
        </p:blipFill>
        <p:spPr>
          <a:xfrm>
            <a:off x="6400800" y="1104900"/>
            <a:ext cx="6358679" cy="1566808"/>
          </a:xfrm>
          <a:prstGeom prst="rect">
            <a:avLst/>
          </a:prstGeom>
        </p:spPr>
      </p:pic>
      <p:pic>
        <p:nvPicPr>
          <p:cNvPr id="4" name="Picture 3">
            <a:extLst>
              <a:ext uri="{FF2B5EF4-FFF2-40B4-BE49-F238E27FC236}">
                <a16:creationId xmlns:a16="http://schemas.microsoft.com/office/drawing/2014/main" id="{6184471E-BE28-782F-40EB-84BE427F8C82}"/>
              </a:ext>
            </a:extLst>
          </p:cNvPr>
          <p:cNvPicPr>
            <a:picLocks noChangeAspect="1"/>
          </p:cNvPicPr>
          <p:nvPr/>
        </p:nvPicPr>
        <p:blipFill>
          <a:blip r:embed="rId4"/>
          <a:stretch>
            <a:fillRect/>
          </a:stretch>
        </p:blipFill>
        <p:spPr>
          <a:xfrm>
            <a:off x="3581400" y="3162300"/>
            <a:ext cx="13107536" cy="3237257"/>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4D378AF8-FA04-3814-8611-1821979D6D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2095500"/>
            <a:ext cx="2863530" cy="171420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225F3CB9-E924-8516-6365-EB94C749A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894EDF0-CACF-8111-58D9-71E565A200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49600" y="7962900"/>
            <a:ext cx="1923752" cy="1923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428</TotalTime>
  <Words>1916</Words>
  <Application>Microsoft Office PowerPoint</Application>
  <PresentationFormat>Custom</PresentationFormat>
  <Paragraphs>121</Paragraphs>
  <Slides>43</Slides>
  <Notes>1</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43</vt:i4>
      </vt:variant>
    </vt:vector>
  </HeadingPairs>
  <TitlesOfParts>
    <vt:vector size="70" baseType="lpstr">
      <vt:lpstr>Aptos</vt:lpstr>
      <vt:lpstr>Aptos Display</vt:lpstr>
      <vt:lpstr>Arial</vt:lpstr>
      <vt:lpstr>Arial-Rounded</vt:lpstr>
      <vt:lpstr>Calibri</vt:lpstr>
      <vt:lpstr>Cambria</vt:lpstr>
      <vt:lpstr>SVN-Gretoon</vt:lpstr>
      <vt:lpstr>Times New Roman</vt:lpstr>
      <vt:lpstr>Wingdings</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ACER</cp:lastModifiedBy>
  <cp:revision>60</cp:revision>
  <dcterms:created xsi:type="dcterms:W3CDTF">2006-08-16T00:00:00Z</dcterms:created>
  <dcterms:modified xsi:type="dcterms:W3CDTF">2025-02-11T14:52:08Z</dcterms:modified>
  <cp:category>9Slide.vn</cp:category>
  <dc:identifier>DAFvmpzLTmY</dc:identifier>
</cp:coreProperties>
</file>