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72" r:id="rId2"/>
  </p:sldMasterIdLst>
  <p:notesMasterIdLst>
    <p:notesMasterId r:id="rId13"/>
  </p:notesMasterIdLst>
  <p:sldIdLst>
    <p:sldId id="311" r:id="rId3"/>
    <p:sldId id="266" r:id="rId4"/>
    <p:sldId id="271" r:id="rId5"/>
    <p:sldId id="283" r:id="rId6"/>
    <p:sldId id="284" r:id="rId7"/>
    <p:sldId id="282" r:id="rId8"/>
    <p:sldId id="285" r:id="rId9"/>
    <p:sldId id="274" r:id="rId10"/>
    <p:sldId id="286" r:id="rId11"/>
    <p:sldId id="287" r:id="rId12"/>
  </p:sldIdLst>
  <p:sldSz cx="12192000" cy="6858000"/>
  <p:notesSz cx="6858000" cy="9144000"/>
  <p:embeddedFontLst>
    <p:embeddedFont>
      <p:font typeface="UTM Avo" panose="02040603050506020204" pitchFamily="18" charset="0"/>
      <p:regular r:id="rId14"/>
      <p:bold r:id="rId15"/>
      <p:italic r:id="rId16"/>
      <p:boldItalic r:id="rId17"/>
    </p:embeddedFont>
  </p:embeddedFontLst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4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4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2.fntdata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467C1-7A2D-4C5D-B8FC-5019427CD83A}" type="datetimeFigureOut">
              <a:rPr lang="vi-VN" smtClean="0"/>
              <a:t>08/03/2025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0B1D5-2CCD-42F4-A543-B70C36BC0E9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970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>
              <a:latin typeface="Calibri" panose="020F0502020204030204" pitchFamily="34" charset="0"/>
            </a:endParaRPr>
          </a:p>
        </p:txBody>
      </p:sp>
      <p:sp>
        <p:nvSpPr>
          <p:cNvPr id="31748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E2BC6F7F-7016-4F50-A8F3-C59D9FB5EBBB}" type="slidenum">
              <a:rPr lang="en-US" altLang="vi-VN">
                <a:solidFill>
                  <a:srgbClr val="000000"/>
                </a:solidFill>
              </a:rPr>
              <a:pPr/>
              <a:t>1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251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CB359-C368-FAAB-58D5-0D02FBB3D6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032F6F-935E-C66B-8985-FCC117989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BAB38-F9B1-12E8-4194-CD76A9D9A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0F5B9-0BBA-6237-AA41-7C8A68FB5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3F7DC-A0D2-2B59-3108-A6C6969B3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89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B10C0-86E6-71B8-02C1-6ADF11245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FDAF7-A048-683D-CCCC-A63BA5B51F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BC5C8-39F6-6DD7-9FBA-7C02F011C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ADA172-8CFC-0C43-AABF-1121A5E1C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E851D-8129-DE77-B672-9040F1A25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66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A3BDA-1EAA-353D-F8DE-1FA3FAC253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114AA8-3789-CBC3-5C55-CAEDF3B88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B3290-4B06-5823-1D14-C03BE4FA6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E6A11-9C61-AEB0-DA00-C59F4DD3A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C08BEB-E646-E98F-031B-DAA706C80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4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537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8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49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63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4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14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81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08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DD68C-4EF3-3E93-F0E4-7A1EAF30A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A9882-3F56-BADC-45F5-A1FA9E2846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2AE65-1C31-E61D-C80A-17679EA4F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17C64-8BD3-3E2A-43D6-03E98421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A8E1E-00B5-FF84-1631-BE2FDBC68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4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1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3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548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6"/>
          <p:cNvSpPr/>
          <p:nvPr userDrawn="1"/>
        </p:nvSpPr>
        <p:spPr>
          <a:xfrm>
            <a:off x="0" y="314325"/>
            <a:ext cx="12192000" cy="6249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矩形 7"/>
          <p:cNvSpPr/>
          <p:nvPr userDrawn="1"/>
        </p:nvSpPr>
        <p:spPr>
          <a:xfrm>
            <a:off x="0" y="314325"/>
            <a:ext cx="12192000" cy="395288"/>
          </a:xfrm>
          <a:prstGeom prst="rect">
            <a:avLst/>
          </a:prstGeom>
          <a:solidFill>
            <a:srgbClr val="0E5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4" name="矩形 8"/>
          <p:cNvSpPr/>
          <p:nvPr userDrawn="1"/>
        </p:nvSpPr>
        <p:spPr>
          <a:xfrm>
            <a:off x="0" y="709613"/>
            <a:ext cx="12192000" cy="150812"/>
          </a:xfrm>
          <a:prstGeom prst="rect">
            <a:avLst/>
          </a:prstGeom>
          <a:solidFill>
            <a:srgbClr val="FED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9"/>
          <p:cNvSpPr/>
          <p:nvPr userDrawn="1"/>
        </p:nvSpPr>
        <p:spPr>
          <a:xfrm>
            <a:off x="0" y="6094414"/>
            <a:ext cx="12192000" cy="395287"/>
          </a:xfrm>
          <a:prstGeom prst="rect">
            <a:avLst/>
          </a:prstGeom>
          <a:solidFill>
            <a:srgbClr val="0E59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10"/>
          <p:cNvSpPr/>
          <p:nvPr userDrawn="1"/>
        </p:nvSpPr>
        <p:spPr>
          <a:xfrm>
            <a:off x="0" y="6489701"/>
            <a:ext cx="12192000" cy="149225"/>
          </a:xfrm>
          <a:prstGeom prst="rect">
            <a:avLst/>
          </a:prstGeom>
          <a:solidFill>
            <a:srgbClr val="FED8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sz="18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7232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7DA0A-999E-F79D-3D7B-BC0F80AB9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93E550-A2B2-1FD4-FC5E-0155D7D380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FD8D4-E3E9-3387-ECDD-20703B533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E3999-2E2F-4649-76D3-B231DD652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3A913-02D6-7024-9DDD-B530DE88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456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A10D7-43E2-27E6-B52B-80214C7A8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B1AF0-1660-95CB-8909-C7079FB0B4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2CF109-C42D-ABD0-92C8-8E04F6898B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43B5F6-C21A-532C-A7A0-20FFA9B88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C4B400-062F-F623-23E7-2F390EBF3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765A9-6170-524F-1675-81BB37932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0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7FFF5-B0CD-4F13-AC32-B2D3C699D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59DCE-D1E5-36F7-3C1C-28022F721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AE6A7-B025-35F2-355E-7BB5EAA86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54B650-45FF-38E4-C8D8-C877757FA3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899E66-9168-3AF3-51A1-AC9160720B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53256E-39DB-9C33-4E7F-391F27F04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B8C339-1E2E-D100-3748-06F1DA82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6C3A0B-C84F-EB4D-66BA-36B5DCDD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13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26ED7-C03A-95E1-BC49-5FD53FCD9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8AF172-E041-99AC-255A-8B5AB21FC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C00131-E27D-75AB-A7EA-C5355539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567D31-2DC5-DB2A-29BF-E0835B101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01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01730-6A3E-18EC-47DD-A614769CD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4E3FDD-3A6C-B024-AEC6-BED99AB0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FCE5AC-7F66-41A2-B146-4000CBB93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019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C3546-C49D-9798-0C37-F80C19352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CA46A-6FFF-8B45-A293-C794CFBD6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469AA1-2D1A-3054-CDD6-567969990E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2BBB5-2CDF-8FC1-981F-4A0C5518A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FD70F-5533-0BBF-9AEF-91CAC5B0F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8F2FB-2DEE-F0A1-465D-C673D1397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2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939B4-E217-B28D-30FF-2C0AB0D75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43FFDC-E88F-1F0C-ECF0-7AA21FFA7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BE10CB-D284-A341-F846-78EED0D97B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62789-07EF-DBB0-122A-BEA8179E6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C2917-4D78-E2C5-B240-2C83A2A02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E6FDF-BCDB-7F7A-F813-4FDA4DCAD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11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CE697A-28CD-EDD6-6415-D3C701EC5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A0CBA-D392-B3C6-11C8-2B7A43CDA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FCAAC-A88B-1C44-0137-1A638B2A3B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5F583-0148-4553-964E-C48E0D09F0A7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EEFD4-4D1A-FAD6-8C8F-648DA608D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7197-0211-521E-ABF8-E35EA0FC83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96640-AC40-4FB1-869D-32BD2614E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967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949BE-1264-40E4-BDA5-77919F8C2881}" type="datetimeFigureOut">
              <a:rPr lang="en-US" smtClean="0"/>
              <a:t>3/8/2025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76ABB-7A76-4521-92C4-E4A5C9A8E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09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extBox 4"/>
          <p:cNvSpPr txBox="1">
            <a:spLocks noChangeArrowheads="1"/>
          </p:cNvSpPr>
          <p:nvPr/>
        </p:nvSpPr>
        <p:spPr bwMode="auto">
          <a:xfrm>
            <a:off x="1947863" y="192157"/>
            <a:ext cx="82962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217613">
              <a:spcBef>
                <a:spcPct val="20000"/>
              </a:spcBef>
              <a:buFont typeface="Arial" panose="020B0604020202020204" pitchFamily="34" charset="0"/>
              <a:buChar char="•"/>
              <a:defRPr sz="4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217613">
              <a:spcBef>
                <a:spcPct val="20000"/>
              </a:spcBef>
              <a:buFont typeface="Arial" panose="020B0604020202020204" pitchFamily="34" charset="0"/>
              <a:buChar char="–"/>
              <a:defRPr sz="3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2176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217613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217613">
              <a:spcBef>
                <a:spcPct val="20000"/>
              </a:spcBef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HẢI AN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ĐẰNG HẢI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4863254" y="1177041"/>
            <a:ext cx="2543175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726" name="TextBox 1"/>
          <p:cNvSpPr txBox="1">
            <a:spLocks noChangeArrowheads="1"/>
          </p:cNvSpPr>
          <p:nvPr/>
        </p:nvSpPr>
        <p:spPr bwMode="auto">
          <a:xfrm>
            <a:off x="38841" y="1982450"/>
            <a:ext cx="12192000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 4</a:t>
            </a:r>
          </a:p>
          <a:p>
            <a:pPr algn="ctr"/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174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2260906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15;p13">
            <a:extLst>
              <a:ext uri="{FF2B5EF4-FFF2-40B4-BE49-F238E27FC236}">
                <a16:creationId xmlns:a16="http://schemas.microsoft.com/office/drawing/2014/main" id="{36B18B5C-2EFC-B41A-542B-0083FB3409DE}"/>
              </a:ext>
            </a:extLst>
          </p:cNvPr>
          <p:cNvSpPr txBox="1"/>
          <p:nvPr/>
        </p:nvSpPr>
        <p:spPr>
          <a:xfrm>
            <a:off x="3911598" y="1140672"/>
            <a:ext cx="4368801" cy="430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pPr algn="ctr"/>
            <a:r>
              <a:rPr lang="vi-VN" sz="2400" b="1" dirty="0">
                <a:solidFill>
                  <a:schemeClr val="bg1"/>
                </a:solidFill>
                <a:latin typeface="UTM Avo" panose="02040603050506020204" pitchFamily="18"/>
              </a:rPr>
              <a:t>Bài làm tham khảo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sp>
        <p:nvSpPr>
          <p:cNvPr id="5" name="Google Shape;216;p13">
            <a:extLst>
              <a:ext uri="{FF2B5EF4-FFF2-40B4-BE49-F238E27FC236}">
                <a16:creationId xmlns:a16="http://schemas.microsoft.com/office/drawing/2014/main" id="{FBD84A52-D7EE-0B49-EE1A-607F1AE0ED00}"/>
              </a:ext>
            </a:extLst>
          </p:cNvPr>
          <p:cNvSpPr/>
          <p:nvPr/>
        </p:nvSpPr>
        <p:spPr>
          <a:xfrm>
            <a:off x="1191375" y="1850143"/>
            <a:ext cx="10498877" cy="1888278"/>
          </a:xfrm>
          <a:prstGeom prst="roundRect">
            <a:avLst>
              <a:gd name="adj" fmla="val 6282"/>
            </a:avLst>
          </a:prstGeom>
          <a:noFill/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marL="381019" indent="-381019" algn="just">
              <a:lnSpc>
                <a:spcPct val="150000"/>
              </a:lnSpc>
              <a:buSzPct val="130000"/>
              <a:buFont typeface="Arial"/>
              <a:buChar char="•"/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Nhân ngày kỉ niệm Ngày thành lập Quân đội nhân dân Việt Nam, trường em tổ chức hoạt động đền ơn đáp nghĩa. 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algn="just">
              <a:lnSpc>
                <a:spcPct val="150000"/>
              </a:lnSpc>
            </a:pPr>
            <a:r>
              <a:rPr lang="vi-VN" sz="2400" b="1" i="1" dirty="0">
                <a:solidFill>
                  <a:schemeClr val="bg1"/>
                </a:solidFill>
                <a:latin typeface="UTM Avo" panose="02040603050506020204" pitchFamily="18"/>
              </a:rPr>
              <a:t>Trạng ngữ</a:t>
            </a: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: </a:t>
            </a:r>
            <a:r>
              <a:rPr lang="vi-VN" sz="2400" i="1" dirty="0">
                <a:solidFill>
                  <a:schemeClr val="bg1"/>
                </a:solidFill>
                <a:latin typeface="UTM Avo" panose="02040603050506020204" pitchFamily="18"/>
              </a:rPr>
              <a:t>Nhân ngày kỉ niệm Ngày thành lập Quân đội nhân dân Việt Nam</a:t>
            </a: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.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pic>
        <p:nvPicPr>
          <p:cNvPr id="6" name="Google Shape;217;p13" descr="Ngày thành lập Quân đội nhân dân Việt Nam, Ngày hội Quốc phòng toàn dân 22  - 12 - YouTube">
            <a:extLst>
              <a:ext uri="{FF2B5EF4-FFF2-40B4-BE49-F238E27FC236}">
                <a16:creationId xmlns:a16="http://schemas.microsoft.com/office/drawing/2014/main" id="{67A18610-F928-A7D5-D527-ED5E200D1FF7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743595" y="4017031"/>
            <a:ext cx="4704809" cy="2646455"/>
          </a:xfrm>
          <a:prstGeom prst="rect">
            <a:avLst/>
          </a:prstGeom>
          <a:solidFill>
            <a:srgbClr val="ECECEC"/>
          </a:solidFill>
          <a:ln w="8890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74987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C8DB0E70-CC67-36FF-9A17-C022495F60BE}"/>
              </a:ext>
            </a:extLst>
          </p:cNvPr>
          <p:cNvGrpSpPr/>
          <p:nvPr/>
        </p:nvGrpSpPr>
        <p:grpSpPr>
          <a:xfrm>
            <a:off x="702826" y="2580713"/>
            <a:ext cx="7650897" cy="3350269"/>
            <a:chOff x="972403" y="1828799"/>
            <a:chExt cx="7650897" cy="3350269"/>
          </a:xfrm>
        </p:grpSpPr>
        <p:sp>
          <p:nvSpPr>
            <p:cNvPr id="26" name="Google Shape;94;p3">
              <a:extLst>
                <a:ext uri="{FF2B5EF4-FFF2-40B4-BE49-F238E27FC236}">
                  <a16:creationId xmlns:a16="http://schemas.microsoft.com/office/drawing/2014/main" id="{4947D6D7-C8D2-1D43-E6DB-17BE0694A0A2}"/>
                </a:ext>
              </a:extLst>
            </p:cNvPr>
            <p:cNvSpPr/>
            <p:nvPr/>
          </p:nvSpPr>
          <p:spPr>
            <a:xfrm>
              <a:off x="972403" y="1828799"/>
              <a:ext cx="7462813" cy="2400301"/>
            </a:xfrm>
            <a:custGeom>
              <a:avLst/>
              <a:gdLst/>
              <a:ahLst/>
              <a:cxnLst/>
              <a:rect l="l" t="t" r="r" b="b"/>
              <a:pathLst>
                <a:path w="6460792" h="6508784" extrusionOk="0">
                  <a:moveTo>
                    <a:pt x="63030" y="5915231"/>
                  </a:moveTo>
                  <a:cubicBezTo>
                    <a:pt x="63030" y="5915231"/>
                    <a:pt x="0" y="5668667"/>
                    <a:pt x="10218" y="1214762"/>
                  </a:cubicBezTo>
                  <a:cubicBezTo>
                    <a:pt x="18651" y="990971"/>
                    <a:pt x="65033" y="645332"/>
                    <a:pt x="65033" y="645332"/>
                  </a:cubicBezTo>
                  <a:cubicBezTo>
                    <a:pt x="82233" y="502466"/>
                    <a:pt x="56685" y="337866"/>
                    <a:pt x="181385" y="223925"/>
                  </a:cubicBezTo>
                  <a:cubicBezTo>
                    <a:pt x="346794" y="72788"/>
                    <a:pt x="621643" y="0"/>
                    <a:pt x="5567719" y="6965"/>
                  </a:cubicBezTo>
                  <a:cubicBezTo>
                    <a:pt x="5784467" y="16819"/>
                    <a:pt x="5988782" y="36481"/>
                    <a:pt x="6122970" y="101690"/>
                  </a:cubicBezTo>
                  <a:cubicBezTo>
                    <a:pt x="6379016" y="226120"/>
                    <a:pt x="6460791" y="459160"/>
                    <a:pt x="6455304" y="704684"/>
                  </a:cubicBezTo>
                  <a:cubicBezTo>
                    <a:pt x="6455304" y="704684"/>
                    <a:pt x="6412016" y="1013073"/>
                    <a:pt x="6419449" y="1248607"/>
                  </a:cubicBezTo>
                  <a:cubicBezTo>
                    <a:pt x="6426573" y="5657033"/>
                    <a:pt x="6433729" y="5852635"/>
                    <a:pt x="6433729" y="5852635"/>
                  </a:cubicBezTo>
                  <a:cubicBezTo>
                    <a:pt x="6417048" y="6068368"/>
                    <a:pt x="6302403" y="6278979"/>
                    <a:pt x="6105534" y="6390603"/>
                  </a:cubicBezTo>
                  <a:cubicBezTo>
                    <a:pt x="5955183" y="6475852"/>
                    <a:pt x="5757152" y="6490950"/>
                    <a:pt x="4572945" y="6480208"/>
                  </a:cubicBezTo>
                  <a:cubicBezTo>
                    <a:pt x="645952" y="6474932"/>
                    <a:pt x="384604" y="6508785"/>
                    <a:pt x="254278" y="6399627"/>
                  </a:cubicBezTo>
                  <a:cubicBezTo>
                    <a:pt x="145767" y="6308742"/>
                    <a:pt x="81795" y="6115430"/>
                    <a:pt x="63030" y="5915231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</p:spPr>
          <p:txBody>
            <a:bodyPr spcFirstLastPara="1" wrap="square" lIns="60950" tIns="60950" rIns="60950" bIns="60950" anchor="ctr" anchorCtr="0">
              <a:noAutofit/>
            </a:bodyPr>
            <a:lstStyle/>
            <a:p>
              <a:endParaRPr sz="622"/>
            </a:p>
          </p:txBody>
        </p:sp>
        <p:sp>
          <p:nvSpPr>
            <p:cNvPr id="25" name="Google Shape;89;p2">
              <a:extLst>
                <a:ext uri="{FF2B5EF4-FFF2-40B4-BE49-F238E27FC236}">
                  <a16:creationId xmlns:a16="http://schemas.microsoft.com/office/drawing/2014/main" id="{0E002E45-6C5E-287D-5145-A941627992AD}"/>
                </a:ext>
              </a:extLst>
            </p:cNvPr>
            <p:cNvSpPr txBox="1"/>
            <p:nvPr/>
          </p:nvSpPr>
          <p:spPr>
            <a:xfrm>
              <a:off x="1050995" y="2426068"/>
              <a:ext cx="7572305" cy="275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60950" rIns="60950" bIns="60950" anchor="t" anchorCtr="0">
              <a:noAutofit/>
            </a:bodyPr>
            <a:lstStyle/>
            <a:p>
              <a:pPr>
                <a:lnSpc>
                  <a:spcPct val="150000"/>
                </a:lnSpc>
              </a:pPr>
              <a:r>
                <a:rPr lang="vi-VN" sz="2400" dirty="0">
                  <a:solidFill>
                    <a:schemeClr val="dk1"/>
                  </a:solidFill>
                  <a:latin typeface="UTM Avo" panose="02040603050506020204" pitchFamily="18"/>
                  <a:ea typeface="Calibri"/>
                  <a:cs typeface="Calibri"/>
                  <a:sym typeface="Calibri"/>
                </a:rPr>
                <a:t>Chỉ ra các thành phần câu trong câu sau:</a:t>
              </a:r>
              <a:endParaRPr sz="2400" dirty="0">
                <a:solidFill>
                  <a:schemeClr val="dk1"/>
                </a:solidFill>
                <a:latin typeface="UTM Avo" panose="02040603050506020204" pitchFamily="18"/>
                <a:ea typeface="Calibri"/>
                <a:cs typeface="Calibri"/>
                <a:sym typeface="Calibri"/>
              </a:endParaRPr>
            </a:p>
            <a:p>
              <a:pPr>
                <a:lnSpc>
                  <a:spcPct val="150000"/>
                </a:lnSpc>
              </a:pPr>
              <a:r>
                <a:rPr lang="vi-VN" sz="2400" i="1" dirty="0">
                  <a:solidFill>
                    <a:schemeClr val="dk1"/>
                  </a:solidFill>
                  <a:latin typeface="UTM Avo" panose="02040603050506020204" pitchFamily="18"/>
                  <a:ea typeface="Calibri"/>
                  <a:cs typeface="Calibri"/>
                  <a:sym typeface="Calibri"/>
                </a:rPr>
                <a:t>Nửa tiếng đồng hồ sau, chị Thao chui vào hang</a:t>
              </a:r>
              <a:r>
                <a:rPr lang="vi-VN" sz="2400" dirty="0">
                  <a:solidFill>
                    <a:schemeClr val="dk1"/>
                  </a:solidFill>
                  <a:latin typeface="UTM Avo" panose="02040603050506020204" pitchFamily="18"/>
                  <a:ea typeface="Calibri"/>
                  <a:cs typeface="Calibri"/>
                  <a:sym typeface="Calibri"/>
                </a:rPr>
                <a:t>. </a:t>
              </a:r>
              <a:endParaRPr sz="2400" dirty="0">
                <a:solidFill>
                  <a:schemeClr val="dk1"/>
                </a:solidFill>
                <a:latin typeface="UTM Avo" panose="02040603050506020204" pitchFamily="18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AF199D9-88DE-EBEF-8245-ACD27B9858D1}"/>
              </a:ext>
            </a:extLst>
          </p:cNvPr>
          <p:cNvGrpSpPr>
            <a:grpSpLocks noChangeAspect="1"/>
          </p:cNvGrpSpPr>
          <p:nvPr/>
        </p:nvGrpSpPr>
        <p:grpSpPr>
          <a:xfrm>
            <a:off x="8025771" y="1345384"/>
            <a:ext cx="4039229" cy="5030831"/>
            <a:chOff x="7350039" y="1126426"/>
            <a:chExt cx="4586998" cy="5713073"/>
          </a:xfrm>
        </p:grpSpPr>
        <p:sp>
          <p:nvSpPr>
            <p:cNvPr id="27" name="Google Shape;96;p3">
              <a:extLst>
                <a:ext uri="{FF2B5EF4-FFF2-40B4-BE49-F238E27FC236}">
                  <a16:creationId xmlns:a16="http://schemas.microsoft.com/office/drawing/2014/main" id="{2F5B310C-8A87-55F4-A49F-F7AA41E7F97A}"/>
                </a:ext>
              </a:extLst>
            </p:cNvPr>
            <p:cNvSpPr/>
            <p:nvPr/>
          </p:nvSpPr>
          <p:spPr>
            <a:xfrm>
              <a:off x="7563820" y="4096299"/>
              <a:ext cx="4373217" cy="2743200"/>
            </a:xfrm>
            <a:custGeom>
              <a:avLst/>
              <a:gdLst/>
              <a:ahLst/>
              <a:cxnLst/>
              <a:rect l="l" t="t" r="r" b="b"/>
              <a:pathLst>
                <a:path w="6559826" h="4114800" extrusionOk="0">
                  <a:moveTo>
                    <a:pt x="0" y="0"/>
                  </a:moveTo>
                  <a:lnTo>
                    <a:pt x="6559826" y="0"/>
                  </a:lnTo>
                  <a:lnTo>
                    <a:pt x="6559826" y="4114800"/>
                  </a:lnTo>
                  <a:lnTo>
                    <a:pt x="0" y="411480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Google Shape;107;p3">
              <a:extLst>
                <a:ext uri="{FF2B5EF4-FFF2-40B4-BE49-F238E27FC236}">
                  <a16:creationId xmlns:a16="http://schemas.microsoft.com/office/drawing/2014/main" id="{5C105FCD-9E83-8F2C-1A9C-10085AB5F9A6}"/>
                </a:ext>
              </a:extLst>
            </p:cNvPr>
            <p:cNvSpPr/>
            <p:nvPr/>
          </p:nvSpPr>
          <p:spPr>
            <a:xfrm flipH="1">
              <a:off x="7350039" y="1126426"/>
              <a:ext cx="3510721" cy="3536441"/>
            </a:xfrm>
            <a:custGeom>
              <a:avLst/>
              <a:gdLst/>
              <a:ahLst/>
              <a:cxnLst/>
              <a:rect l="l" t="t" r="r" b="b"/>
              <a:pathLst>
                <a:path w="5266082" h="5304662" extrusionOk="0">
                  <a:moveTo>
                    <a:pt x="5266082" y="0"/>
                  </a:moveTo>
                  <a:lnTo>
                    <a:pt x="0" y="0"/>
                  </a:lnTo>
                  <a:lnTo>
                    <a:pt x="0" y="5304661"/>
                  </a:lnTo>
                  <a:lnTo>
                    <a:pt x="5266082" y="5304661"/>
                  </a:lnTo>
                  <a:lnTo>
                    <a:pt x="5266082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613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29;p5">
            <a:extLst>
              <a:ext uri="{FF2B5EF4-FFF2-40B4-BE49-F238E27FC236}">
                <a16:creationId xmlns:a16="http://schemas.microsoft.com/office/drawing/2014/main" id="{064B8E8D-7265-4461-A40F-C071C9317051}"/>
              </a:ext>
            </a:extLst>
          </p:cNvPr>
          <p:cNvSpPr txBox="1"/>
          <p:nvPr/>
        </p:nvSpPr>
        <p:spPr>
          <a:xfrm>
            <a:off x="1101789" y="1560115"/>
            <a:ext cx="9988421" cy="369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pPr algn="ctr"/>
            <a:r>
              <a:rPr lang="vi-VN" sz="2000" b="1" dirty="0">
                <a:solidFill>
                  <a:schemeClr val="bg1"/>
                </a:solidFill>
                <a:latin typeface="UTM Avo" panose="02040603050506020204" pitchFamily="18"/>
              </a:rPr>
              <a:t>1. Tìm thông tin phù hợp với bộ phận câu in đậm</a:t>
            </a:r>
            <a:endParaRPr sz="20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graphicFrame>
        <p:nvGraphicFramePr>
          <p:cNvPr id="5" name="Google Shape;130;p5">
            <a:extLst>
              <a:ext uri="{FF2B5EF4-FFF2-40B4-BE49-F238E27FC236}">
                <a16:creationId xmlns:a16="http://schemas.microsoft.com/office/drawing/2014/main" id="{8473B134-9B5E-00C4-D4E4-F0EDE98D5C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57535955"/>
              </p:ext>
            </p:extLst>
          </p:nvPr>
        </p:nvGraphicFramePr>
        <p:xfrm>
          <a:off x="559594" y="2027799"/>
          <a:ext cx="11074401" cy="4802009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72974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087">
                  <a:extLst>
                    <a:ext uri="{9D8B030D-6E8A-4147-A177-3AD203B41FA5}">
                      <a16:colId xmlns:a16="http://schemas.microsoft.com/office/drawing/2014/main" val="2992015497"/>
                    </a:ext>
                  </a:extLst>
                </a:gridCol>
                <a:gridCol w="30438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828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Câu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Thông tin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3199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a. </a:t>
                      </a: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Ở Ea Lâm</a:t>
                      </a: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, nhà nào cũng có cuộc sống đầy đủ, dễ chịu.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1. Thời gian diễn ra sự việc.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199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b. </a:t>
                      </a: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Bây giờ</a:t>
                      </a: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, nhà nào cũng có cuộc sống đầy đủ, dễ chịu. 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2. Địa điểm diễn ra sự việc.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3199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>
                          <a:latin typeface="UTM Avo" panose="02040603050506020204" pitchFamily="18"/>
                          <a:sym typeface="Arial"/>
                        </a:rPr>
                        <a:t>c. </a:t>
                      </a:r>
                      <a:r>
                        <a:rPr lang="vi-VN" sz="2000" b="1" u="none" strike="noStrike" cap="none">
                          <a:latin typeface="UTM Avo" panose="02040603050506020204" pitchFamily="18"/>
                          <a:sym typeface="Arial"/>
                        </a:rPr>
                        <a:t>Vì chịu khó lao động</a:t>
                      </a:r>
                      <a:r>
                        <a:rPr lang="vi-VN" sz="2000" u="none" strike="noStrike" cap="none">
                          <a:latin typeface="UTM Avo" panose="02040603050506020204" pitchFamily="18"/>
                          <a:sym typeface="Arial"/>
                        </a:rPr>
                        <a:t>, nhà nào cũng có cuộc sống đầy đủ, dễ chịu.</a:t>
                      </a:r>
                      <a:endParaRPr sz="50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3. Mục đích của hoạt động.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3199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>
                          <a:latin typeface="UTM Avo" panose="02040603050506020204" pitchFamily="18"/>
                          <a:sym typeface="Arial"/>
                        </a:rPr>
                        <a:t>d. </a:t>
                      </a:r>
                      <a:r>
                        <a:rPr lang="vi-VN" sz="2000" b="1" u="none" strike="noStrike" cap="none">
                          <a:latin typeface="UTM Avo" panose="02040603050506020204" pitchFamily="18"/>
                          <a:sym typeface="Arial"/>
                        </a:rPr>
                        <a:t>Bằng hai bàn tay lao động</a:t>
                      </a:r>
                      <a:r>
                        <a:rPr lang="vi-VN" sz="2000" u="none" strike="noStrike" cap="none">
                          <a:latin typeface="UTM Avo" panose="02040603050506020204" pitchFamily="18"/>
                          <a:sym typeface="Arial"/>
                        </a:rPr>
                        <a:t>, người dân Ea Lâm đã thay đổi cuộc sống của mình.</a:t>
                      </a:r>
                      <a:endParaRPr sz="50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4. Nguyên nhân của sự việc.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3199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e. </a:t>
                      </a: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Để có cuộc sống đầy đủ</a:t>
                      </a: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, dễ chịu, nhà nào cũng chịu khó lao động.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A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Calibri"/>
                        </a:rPr>
                        <a:t>5. Phương tiện thực hiện hoạt động</a:t>
                      </a: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6" name="Google Shape;131;p5">
            <a:extLst>
              <a:ext uri="{FF2B5EF4-FFF2-40B4-BE49-F238E27FC236}">
                <a16:creationId xmlns:a16="http://schemas.microsoft.com/office/drawing/2014/main" id="{98335735-701C-A869-C964-B4D32B2844D4}"/>
              </a:ext>
            </a:extLst>
          </p:cNvPr>
          <p:cNvCxnSpPr>
            <a:cxnSpLocks/>
          </p:cNvCxnSpPr>
          <p:nvPr/>
        </p:nvCxnSpPr>
        <p:spPr>
          <a:xfrm>
            <a:off x="7811356" y="2948513"/>
            <a:ext cx="790777" cy="990807"/>
          </a:xfrm>
          <a:prstGeom prst="straightConnector1">
            <a:avLst/>
          </a:prstGeom>
          <a:noFill/>
          <a:ln w="38100" cap="flat" cmpd="sng">
            <a:solidFill>
              <a:srgbClr val="BD4B48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7" name="Google Shape;132;p5">
            <a:extLst>
              <a:ext uri="{FF2B5EF4-FFF2-40B4-BE49-F238E27FC236}">
                <a16:creationId xmlns:a16="http://schemas.microsoft.com/office/drawing/2014/main" id="{FF4F26A0-E690-4F36-EB91-9C8E133EEEF7}"/>
              </a:ext>
            </a:extLst>
          </p:cNvPr>
          <p:cNvCxnSpPr>
            <a:cxnSpLocks/>
          </p:cNvCxnSpPr>
          <p:nvPr/>
        </p:nvCxnSpPr>
        <p:spPr>
          <a:xfrm flipV="1">
            <a:off x="7853345" y="3002844"/>
            <a:ext cx="748788" cy="838098"/>
          </a:xfrm>
          <a:prstGeom prst="straightConnector1">
            <a:avLst/>
          </a:prstGeom>
          <a:noFill/>
          <a:ln w="38100" cap="flat" cmpd="sng">
            <a:solidFill>
              <a:srgbClr val="BD4B48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" name="Google Shape;133;p5">
            <a:extLst>
              <a:ext uri="{FF2B5EF4-FFF2-40B4-BE49-F238E27FC236}">
                <a16:creationId xmlns:a16="http://schemas.microsoft.com/office/drawing/2014/main" id="{8C6E1DDE-49EA-C1D7-EEDE-94F2BC10BB08}"/>
              </a:ext>
            </a:extLst>
          </p:cNvPr>
          <p:cNvCxnSpPr>
            <a:cxnSpLocks/>
          </p:cNvCxnSpPr>
          <p:nvPr/>
        </p:nvCxnSpPr>
        <p:spPr>
          <a:xfrm>
            <a:off x="7766817" y="4616658"/>
            <a:ext cx="835316" cy="911680"/>
          </a:xfrm>
          <a:prstGeom prst="straightConnector1">
            <a:avLst/>
          </a:prstGeom>
          <a:noFill/>
          <a:ln w="38100" cap="flat" cmpd="sng">
            <a:solidFill>
              <a:srgbClr val="BD4B48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9" name="Google Shape;134;p5">
            <a:extLst>
              <a:ext uri="{FF2B5EF4-FFF2-40B4-BE49-F238E27FC236}">
                <a16:creationId xmlns:a16="http://schemas.microsoft.com/office/drawing/2014/main" id="{11D862E8-DD5E-0B8A-528B-1E620CB3E56F}"/>
              </a:ext>
            </a:extLst>
          </p:cNvPr>
          <p:cNvCxnSpPr>
            <a:cxnSpLocks/>
          </p:cNvCxnSpPr>
          <p:nvPr/>
        </p:nvCxnSpPr>
        <p:spPr>
          <a:xfrm>
            <a:off x="7766817" y="5528338"/>
            <a:ext cx="835316" cy="996640"/>
          </a:xfrm>
          <a:prstGeom prst="straightConnector1">
            <a:avLst/>
          </a:prstGeom>
          <a:noFill/>
          <a:ln w="38100" cap="flat" cmpd="sng">
            <a:solidFill>
              <a:srgbClr val="BD4B48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0" name="Google Shape;135;p5">
            <a:extLst>
              <a:ext uri="{FF2B5EF4-FFF2-40B4-BE49-F238E27FC236}">
                <a16:creationId xmlns:a16="http://schemas.microsoft.com/office/drawing/2014/main" id="{34EB098D-C541-8B89-CB2E-BC5305EDDFC0}"/>
              </a:ext>
            </a:extLst>
          </p:cNvPr>
          <p:cNvCxnSpPr>
            <a:cxnSpLocks/>
          </p:cNvCxnSpPr>
          <p:nvPr/>
        </p:nvCxnSpPr>
        <p:spPr>
          <a:xfrm flipV="1">
            <a:off x="7811356" y="4616658"/>
            <a:ext cx="790777" cy="1908320"/>
          </a:xfrm>
          <a:prstGeom prst="straightConnector1">
            <a:avLst/>
          </a:prstGeom>
          <a:noFill/>
          <a:ln w="38100" cap="flat" cmpd="sng">
            <a:solidFill>
              <a:srgbClr val="BD4B48"/>
            </a:solidFill>
            <a:prstDash val="solid"/>
            <a:round/>
            <a:headEnd type="none" w="sm" len="sm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1293535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42;p6">
            <a:extLst>
              <a:ext uri="{FF2B5EF4-FFF2-40B4-BE49-F238E27FC236}">
                <a16:creationId xmlns:a16="http://schemas.microsoft.com/office/drawing/2014/main" id="{4FECC9BE-C1B9-0C69-A8E0-B046F9D763A0}"/>
              </a:ext>
            </a:extLst>
          </p:cNvPr>
          <p:cNvSpPr txBox="1"/>
          <p:nvPr/>
        </p:nvSpPr>
        <p:spPr>
          <a:xfrm>
            <a:off x="2394826" y="1685628"/>
            <a:ext cx="8991600" cy="430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vi-VN" sz="2400" b="1" dirty="0">
                <a:solidFill>
                  <a:schemeClr val="bg1"/>
                </a:solidFill>
                <a:latin typeface="UTM Avo" panose="02040603050506020204" pitchFamily="18"/>
              </a:rPr>
              <a:t>2. Tìm câu hỏi phù hợp với bộ phận in đậm 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grpSp>
        <p:nvGrpSpPr>
          <p:cNvPr id="5" name="Google Shape;143;p6">
            <a:extLst>
              <a:ext uri="{FF2B5EF4-FFF2-40B4-BE49-F238E27FC236}">
                <a16:creationId xmlns:a16="http://schemas.microsoft.com/office/drawing/2014/main" id="{1BE1B14E-016C-823F-45CF-7353E6AF1611}"/>
              </a:ext>
            </a:extLst>
          </p:cNvPr>
          <p:cNvGrpSpPr>
            <a:grpSpLocks noChangeAspect="1"/>
          </p:cNvGrpSpPr>
          <p:nvPr/>
        </p:nvGrpSpPr>
        <p:grpSpPr>
          <a:xfrm>
            <a:off x="7332047" y="2249459"/>
            <a:ext cx="3847886" cy="4637117"/>
            <a:chOff x="11195127" y="3267028"/>
            <a:chExt cx="5771829" cy="6955676"/>
          </a:xfrm>
        </p:grpSpPr>
        <p:sp>
          <p:nvSpPr>
            <p:cNvPr id="6" name="Google Shape;144;p6">
              <a:extLst>
                <a:ext uri="{FF2B5EF4-FFF2-40B4-BE49-F238E27FC236}">
                  <a16:creationId xmlns:a16="http://schemas.microsoft.com/office/drawing/2014/main" id="{21E8E96F-2031-CC17-44F5-DD041CEAB4BD}"/>
                </a:ext>
              </a:extLst>
            </p:cNvPr>
            <p:cNvSpPr/>
            <p:nvPr/>
          </p:nvSpPr>
          <p:spPr>
            <a:xfrm>
              <a:off x="11515539" y="3267028"/>
              <a:ext cx="5131005" cy="1030238"/>
            </a:xfrm>
            <a:custGeom>
              <a:avLst/>
              <a:gdLst/>
              <a:ahLst/>
              <a:cxnLst/>
              <a:rect l="l" t="t" r="r" b="b"/>
              <a:pathLst>
                <a:path w="6460792" h="6508784" extrusionOk="0">
                  <a:moveTo>
                    <a:pt x="63030" y="5915231"/>
                  </a:moveTo>
                  <a:cubicBezTo>
                    <a:pt x="63030" y="5915231"/>
                    <a:pt x="0" y="5668667"/>
                    <a:pt x="10218" y="1214762"/>
                  </a:cubicBezTo>
                  <a:cubicBezTo>
                    <a:pt x="18651" y="990971"/>
                    <a:pt x="65033" y="645332"/>
                    <a:pt x="65033" y="645332"/>
                  </a:cubicBezTo>
                  <a:cubicBezTo>
                    <a:pt x="82233" y="502466"/>
                    <a:pt x="56685" y="337866"/>
                    <a:pt x="181385" y="223925"/>
                  </a:cubicBezTo>
                  <a:cubicBezTo>
                    <a:pt x="346794" y="72788"/>
                    <a:pt x="621643" y="0"/>
                    <a:pt x="5567719" y="6965"/>
                  </a:cubicBezTo>
                  <a:cubicBezTo>
                    <a:pt x="5784467" y="16819"/>
                    <a:pt x="5988782" y="36481"/>
                    <a:pt x="6122970" y="101690"/>
                  </a:cubicBezTo>
                  <a:cubicBezTo>
                    <a:pt x="6379016" y="226120"/>
                    <a:pt x="6460791" y="459160"/>
                    <a:pt x="6455304" y="704684"/>
                  </a:cubicBezTo>
                  <a:cubicBezTo>
                    <a:pt x="6455304" y="704684"/>
                    <a:pt x="6412016" y="1013073"/>
                    <a:pt x="6419449" y="1248607"/>
                  </a:cubicBezTo>
                  <a:cubicBezTo>
                    <a:pt x="6426573" y="5657033"/>
                    <a:pt x="6433729" y="5852635"/>
                    <a:pt x="6433729" y="5852635"/>
                  </a:cubicBezTo>
                  <a:cubicBezTo>
                    <a:pt x="6417048" y="6068368"/>
                    <a:pt x="6302403" y="6278979"/>
                    <a:pt x="6105534" y="6390603"/>
                  </a:cubicBezTo>
                  <a:cubicBezTo>
                    <a:pt x="5955183" y="6475852"/>
                    <a:pt x="5757152" y="6490950"/>
                    <a:pt x="4572945" y="6480208"/>
                  </a:cubicBezTo>
                  <a:cubicBezTo>
                    <a:pt x="645952" y="6474932"/>
                    <a:pt x="384604" y="6508785"/>
                    <a:pt x="254278" y="6399627"/>
                  </a:cubicBezTo>
                  <a:cubicBezTo>
                    <a:pt x="145767" y="6308742"/>
                    <a:pt x="81795" y="6115430"/>
                    <a:pt x="63030" y="5915231"/>
                  </a:cubicBezTo>
                  <a:close/>
                </a:path>
              </a:pathLst>
            </a:custGeom>
            <a:solidFill>
              <a:srgbClr val="FAFAFA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60950" tIns="30467" rIns="60950" bIns="30467" anchor="ctr" anchorCtr="0">
              <a:noAutofit/>
            </a:bodyPr>
            <a:lstStyle/>
            <a:p>
              <a:pPr algn="ctr"/>
              <a:r>
                <a:rPr lang="vi-VN" sz="2400" b="1" dirty="0">
                  <a:solidFill>
                    <a:schemeClr val="bg1"/>
                  </a:solidFill>
                  <a:latin typeface="UTM Avo" panose="02040603050506020204" pitchFamily="18"/>
                </a:rPr>
                <a:t>THẢO LUẬN NHÓM</a:t>
              </a:r>
              <a:endParaRPr sz="2400" dirty="0">
                <a:solidFill>
                  <a:schemeClr val="bg1"/>
                </a:solidFill>
                <a:latin typeface="UTM Avo" panose="02040603050506020204" pitchFamily="18"/>
              </a:endParaRPr>
            </a:p>
          </p:txBody>
        </p:sp>
        <p:sp>
          <p:nvSpPr>
            <p:cNvPr id="7" name="Google Shape;145;p6">
              <a:extLst>
                <a:ext uri="{FF2B5EF4-FFF2-40B4-BE49-F238E27FC236}">
                  <a16:creationId xmlns:a16="http://schemas.microsoft.com/office/drawing/2014/main" id="{46D21BA2-BCF3-0740-E67C-FFF142D650B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195127" y="4696176"/>
              <a:ext cx="5771829" cy="5526528"/>
            </a:xfrm>
            <a:custGeom>
              <a:avLst/>
              <a:gdLst/>
              <a:ahLst/>
              <a:cxnLst/>
              <a:rect l="l" t="t" r="r" b="b"/>
              <a:pathLst>
                <a:path w="939711" h="899773" extrusionOk="0">
                  <a:moveTo>
                    <a:pt x="0" y="0"/>
                  </a:moveTo>
                  <a:lnTo>
                    <a:pt x="939711" y="0"/>
                  </a:lnTo>
                  <a:lnTo>
                    <a:pt x="939711" y="899773"/>
                  </a:lnTo>
                  <a:lnTo>
                    <a:pt x="0" y="89977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60950" tIns="30467" rIns="60950" bIns="30467" anchor="t" anchorCtr="0">
              <a:noAutofit/>
            </a:bodyPr>
            <a:lstStyle/>
            <a:p>
              <a:endParaRPr sz="2400">
                <a:solidFill>
                  <a:schemeClr val="bg1"/>
                </a:solidFill>
                <a:latin typeface="UTM Avo" panose="02040603050506020204" pitchFamily="18"/>
              </a:endParaRPr>
            </a:p>
          </p:txBody>
        </p:sp>
      </p:grpSp>
      <p:sp>
        <p:nvSpPr>
          <p:cNvPr id="8" name="Google Shape;146;p6">
            <a:extLst>
              <a:ext uri="{FF2B5EF4-FFF2-40B4-BE49-F238E27FC236}">
                <a16:creationId xmlns:a16="http://schemas.microsoft.com/office/drawing/2014/main" id="{2897B36F-2253-E2EF-84F7-F3CA790027C4}"/>
              </a:ext>
            </a:extLst>
          </p:cNvPr>
          <p:cNvSpPr/>
          <p:nvPr/>
        </p:nvSpPr>
        <p:spPr>
          <a:xfrm>
            <a:off x="1358355" y="2350386"/>
            <a:ext cx="2416216" cy="86470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03637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vi-VN" sz="2400">
                <a:solidFill>
                  <a:schemeClr val="bg1"/>
                </a:solidFill>
                <a:latin typeface="UTM Avo" panose="02040603050506020204" pitchFamily="18"/>
              </a:rPr>
              <a:t>Ở đâu ?</a:t>
            </a:r>
            <a:endParaRPr sz="240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sp>
        <p:nvSpPr>
          <p:cNvPr id="9" name="Google Shape;147;p6">
            <a:extLst>
              <a:ext uri="{FF2B5EF4-FFF2-40B4-BE49-F238E27FC236}">
                <a16:creationId xmlns:a16="http://schemas.microsoft.com/office/drawing/2014/main" id="{F6D9FDFE-B026-2CA4-2E6A-D2D82B972319}"/>
              </a:ext>
            </a:extLst>
          </p:cNvPr>
          <p:cNvSpPr/>
          <p:nvPr/>
        </p:nvSpPr>
        <p:spPr>
          <a:xfrm>
            <a:off x="4009735" y="3215090"/>
            <a:ext cx="2416216" cy="86470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03637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vi-VN" sz="2400">
                <a:solidFill>
                  <a:schemeClr val="bg1"/>
                </a:solidFill>
                <a:latin typeface="UTM Avo" panose="02040603050506020204" pitchFamily="18"/>
              </a:rPr>
              <a:t>Bao giờ?</a:t>
            </a:r>
            <a:endParaRPr sz="240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sp>
        <p:nvSpPr>
          <p:cNvPr id="10" name="Google Shape;148;p6">
            <a:extLst>
              <a:ext uri="{FF2B5EF4-FFF2-40B4-BE49-F238E27FC236}">
                <a16:creationId xmlns:a16="http://schemas.microsoft.com/office/drawing/2014/main" id="{6524BEC1-959E-BCB9-797E-F3CFBE75EE71}"/>
              </a:ext>
            </a:extLst>
          </p:cNvPr>
          <p:cNvSpPr/>
          <p:nvPr/>
        </p:nvSpPr>
        <p:spPr>
          <a:xfrm>
            <a:off x="1358355" y="4079794"/>
            <a:ext cx="2416216" cy="86470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03637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vi-VN" sz="2400">
                <a:solidFill>
                  <a:schemeClr val="bg1"/>
                </a:solidFill>
                <a:latin typeface="UTM Avo" panose="02040603050506020204" pitchFamily="18"/>
              </a:rPr>
              <a:t>Vì sao?</a:t>
            </a:r>
            <a:endParaRPr sz="240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sp>
        <p:nvSpPr>
          <p:cNvPr id="11" name="Google Shape;149;p6">
            <a:extLst>
              <a:ext uri="{FF2B5EF4-FFF2-40B4-BE49-F238E27FC236}">
                <a16:creationId xmlns:a16="http://schemas.microsoft.com/office/drawing/2014/main" id="{4A91C2A7-BCA4-55A1-0833-7F4B41A3BF6E}"/>
              </a:ext>
            </a:extLst>
          </p:cNvPr>
          <p:cNvSpPr/>
          <p:nvPr/>
        </p:nvSpPr>
        <p:spPr>
          <a:xfrm>
            <a:off x="4009735" y="4944498"/>
            <a:ext cx="2416216" cy="86470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03637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Để làm gì?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sp>
        <p:nvSpPr>
          <p:cNvPr id="12" name="Google Shape;150;p6">
            <a:extLst>
              <a:ext uri="{FF2B5EF4-FFF2-40B4-BE49-F238E27FC236}">
                <a16:creationId xmlns:a16="http://schemas.microsoft.com/office/drawing/2014/main" id="{04E66AF2-054A-1599-A9CB-3D26F09D4F0F}"/>
              </a:ext>
            </a:extLst>
          </p:cNvPr>
          <p:cNvSpPr/>
          <p:nvPr/>
        </p:nvSpPr>
        <p:spPr>
          <a:xfrm>
            <a:off x="1358355" y="5809202"/>
            <a:ext cx="2416216" cy="829972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03637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algn="ctr"/>
            <a:r>
              <a:rPr lang="vi-VN" sz="2400">
                <a:solidFill>
                  <a:schemeClr val="bg1"/>
                </a:solidFill>
                <a:latin typeface="UTM Avo" panose="02040603050506020204" pitchFamily="18"/>
              </a:rPr>
              <a:t>Bằng gì?</a:t>
            </a:r>
            <a:endParaRPr sz="2400">
              <a:solidFill>
                <a:schemeClr val="bg1"/>
              </a:solidFill>
              <a:latin typeface="UTM Avo" panose="02040603050506020204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841984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57;p7">
            <a:extLst>
              <a:ext uri="{FF2B5EF4-FFF2-40B4-BE49-F238E27FC236}">
                <a16:creationId xmlns:a16="http://schemas.microsoft.com/office/drawing/2014/main" id="{161E99D8-3B36-8654-ED96-0E37A5C9395F}"/>
              </a:ext>
            </a:extLst>
          </p:cNvPr>
          <p:cNvSpPr txBox="1"/>
          <p:nvPr/>
        </p:nvSpPr>
        <p:spPr>
          <a:xfrm>
            <a:off x="1600200" y="1625600"/>
            <a:ext cx="8991600" cy="430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pPr algn="ctr"/>
            <a:r>
              <a:rPr lang="vi-VN" sz="2400" b="1" dirty="0">
                <a:solidFill>
                  <a:schemeClr val="bg1"/>
                </a:solidFill>
                <a:latin typeface="UTM Avo" panose="02040603050506020204" pitchFamily="18"/>
              </a:rPr>
              <a:t>2. Tìm câu hỏi phù hợp với bộ phận in đậm 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graphicFrame>
        <p:nvGraphicFramePr>
          <p:cNvPr id="5" name="Google Shape;158;p7">
            <a:extLst>
              <a:ext uri="{FF2B5EF4-FFF2-40B4-BE49-F238E27FC236}">
                <a16:creationId xmlns:a16="http://schemas.microsoft.com/office/drawing/2014/main" id="{AC62C70D-E743-A113-B4F8-490B3A2684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0123830"/>
              </p:ext>
            </p:extLst>
          </p:nvPr>
        </p:nvGraphicFramePr>
        <p:xfrm>
          <a:off x="558800" y="2200275"/>
          <a:ext cx="11074400" cy="436712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9198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5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39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Câu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Thông tin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678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a. </a:t>
                      </a: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Ở Ea Lâm</a:t>
                      </a: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, nhà nào cũng có cuộc sống đầy đủ, dễ chịu.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Ở đâu?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678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b. </a:t>
                      </a: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Bây giờ</a:t>
                      </a: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, nhà nào cũng có cuộc sống đầy đủ, dễ chịu. 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>
                          <a:latin typeface="UTM Avo" panose="02040603050506020204" pitchFamily="18"/>
                          <a:sym typeface="Arial"/>
                        </a:rPr>
                        <a:t>Bao giờ?</a:t>
                      </a:r>
                      <a:endParaRPr sz="50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3768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c. </a:t>
                      </a: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Vì chịu khó lao động</a:t>
                      </a: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, nhà nào cũng có cuộc sống đầy đủ, dễ chịu.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Vì sao?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844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d. </a:t>
                      </a:r>
                      <a:r>
                        <a:rPr lang="vi-VN" sz="2000" b="1" u="none" strike="noStrike" cap="none" dirty="0">
                          <a:latin typeface="UTM Avo" panose="02040603050506020204" pitchFamily="18"/>
                          <a:sym typeface="Arial"/>
                        </a:rPr>
                        <a:t>Bằng hai bàn tay lao động</a:t>
                      </a: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, người dân Ea Lâm đã thay đổi cuộc sống của mình.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Bằng gì?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3768">
                <a:tc>
                  <a:txBody>
                    <a:bodyPr/>
                    <a:lstStyle/>
                    <a:p>
                      <a:pPr marL="0" marR="0" lvl="0" indent="0" algn="just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>
                          <a:latin typeface="UTM Avo" panose="02040603050506020204" pitchFamily="18"/>
                          <a:sym typeface="Arial"/>
                        </a:rPr>
                        <a:t>e. </a:t>
                      </a:r>
                      <a:r>
                        <a:rPr lang="vi-VN" sz="2000" b="1" u="none" strike="noStrike" cap="none">
                          <a:latin typeface="UTM Avo" panose="02040603050506020204" pitchFamily="18"/>
                          <a:sym typeface="Arial"/>
                        </a:rPr>
                        <a:t>Để có cuộc sống đầy đủ</a:t>
                      </a:r>
                      <a:r>
                        <a:rPr lang="vi-VN" sz="2000" u="none" strike="noStrike" cap="none">
                          <a:latin typeface="UTM Avo" panose="02040603050506020204" pitchFamily="18"/>
                          <a:sym typeface="Arial"/>
                        </a:rPr>
                        <a:t>, dễ chịu, nhà nào cũng chịu khó lao động.</a:t>
                      </a:r>
                      <a:endParaRPr sz="50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vi-VN" sz="2000" u="none" strike="noStrike" cap="none" dirty="0">
                          <a:latin typeface="UTM Avo" panose="02040603050506020204" pitchFamily="18"/>
                          <a:sym typeface="Arial"/>
                        </a:rPr>
                        <a:t>Để làm gì?</a:t>
                      </a:r>
                      <a:endParaRPr sz="500" dirty="0">
                        <a:latin typeface="UTM Avo" panose="02040603050506020204" pitchFamily="18"/>
                      </a:endParaRPr>
                    </a:p>
                  </a:txBody>
                  <a:tcPr marL="120000" marR="120000" marT="13050" marB="1305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14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oogle Shape;166;p8">
            <a:extLst>
              <a:ext uri="{FF2B5EF4-FFF2-40B4-BE49-F238E27FC236}">
                <a16:creationId xmlns:a16="http://schemas.microsoft.com/office/drawing/2014/main" id="{FFA438C8-B730-4372-099E-7D3A2FBF638D}"/>
              </a:ext>
            </a:extLst>
          </p:cNvPr>
          <p:cNvGrpSpPr/>
          <p:nvPr/>
        </p:nvGrpSpPr>
        <p:grpSpPr>
          <a:xfrm>
            <a:off x="4006264" y="2790918"/>
            <a:ext cx="4179467" cy="4067082"/>
            <a:chOff x="1961024" y="4999219"/>
            <a:chExt cx="1409904" cy="1371992"/>
          </a:xfrm>
        </p:grpSpPr>
        <p:sp>
          <p:nvSpPr>
            <p:cNvPr id="26" name="Google Shape;167;p8">
              <a:extLst>
                <a:ext uri="{FF2B5EF4-FFF2-40B4-BE49-F238E27FC236}">
                  <a16:creationId xmlns:a16="http://schemas.microsoft.com/office/drawing/2014/main" id="{32E98899-F784-46D1-E4AF-8DDF98BEE6E9}"/>
                </a:ext>
              </a:extLst>
            </p:cNvPr>
            <p:cNvSpPr/>
            <p:nvPr/>
          </p:nvSpPr>
          <p:spPr>
            <a:xfrm>
              <a:off x="1961024" y="4999219"/>
              <a:ext cx="1409904" cy="1305924"/>
            </a:xfrm>
            <a:custGeom>
              <a:avLst/>
              <a:gdLst/>
              <a:ahLst/>
              <a:cxnLst/>
              <a:rect l="l" t="t" r="r" b="b"/>
              <a:pathLst>
                <a:path w="1409904" h="1305924" extrusionOk="0">
                  <a:moveTo>
                    <a:pt x="0" y="0"/>
                  </a:moveTo>
                  <a:lnTo>
                    <a:pt x="1409904" y="0"/>
                  </a:lnTo>
                  <a:lnTo>
                    <a:pt x="1409904" y="1305924"/>
                  </a:lnTo>
                  <a:lnTo>
                    <a:pt x="0" y="130592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Google Shape;168;p8">
              <a:extLst>
                <a:ext uri="{FF2B5EF4-FFF2-40B4-BE49-F238E27FC236}">
                  <a16:creationId xmlns:a16="http://schemas.microsoft.com/office/drawing/2014/main" id="{DEAFE743-2975-CEA5-E2B3-598357558951}"/>
                </a:ext>
              </a:extLst>
            </p:cNvPr>
            <p:cNvSpPr/>
            <p:nvPr/>
          </p:nvSpPr>
          <p:spPr>
            <a:xfrm>
              <a:off x="2134947" y="5322429"/>
              <a:ext cx="1062057" cy="1048782"/>
            </a:xfrm>
            <a:custGeom>
              <a:avLst/>
              <a:gdLst/>
              <a:ahLst/>
              <a:cxnLst/>
              <a:rect l="l" t="t" r="r" b="b"/>
              <a:pathLst>
                <a:path w="1062057" h="1048782" extrusionOk="0">
                  <a:moveTo>
                    <a:pt x="0" y="0"/>
                  </a:moveTo>
                  <a:lnTo>
                    <a:pt x="1062057" y="0"/>
                  </a:lnTo>
                  <a:lnTo>
                    <a:pt x="1062057" y="1048782"/>
                  </a:lnTo>
                  <a:lnTo>
                    <a:pt x="0" y="104878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Google Shape;169;p8">
            <a:extLst>
              <a:ext uri="{FF2B5EF4-FFF2-40B4-BE49-F238E27FC236}">
                <a16:creationId xmlns:a16="http://schemas.microsoft.com/office/drawing/2014/main" id="{5AFD7451-00EA-82F5-FAA9-D755CC8C29CC}"/>
              </a:ext>
            </a:extLst>
          </p:cNvPr>
          <p:cNvSpPr txBox="1"/>
          <p:nvPr/>
        </p:nvSpPr>
        <p:spPr>
          <a:xfrm>
            <a:off x="2851648" y="1782078"/>
            <a:ext cx="6488696" cy="1008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vi-VN" sz="5400" b="1" dirty="0">
                <a:solidFill>
                  <a:schemeClr val="bg1"/>
                </a:solidFill>
                <a:latin typeface="UTM Avo" panose="02040603050506020204" pitchFamily="18"/>
              </a:rPr>
              <a:t>2. Rút ra bài học</a:t>
            </a:r>
            <a:endParaRPr sz="5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5828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76;p9">
            <a:extLst>
              <a:ext uri="{FF2B5EF4-FFF2-40B4-BE49-F238E27FC236}">
                <a16:creationId xmlns:a16="http://schemas.microsoft.com/office/drawing/2014/main" id="{A1FA34D1-4F02-E7F9-9036-BA9D9872C498}"/>
              </a:ext>
            </a:extLst>
          </p:cNvPr>
          <p:cNvSpPr txBox="1"/>
          <p:nvPr/>
        </p:nvSpPr>
        <p:spPr>
          <a:xfrm>
            <a:off x="2491978" y="1587568"/>
            <a:ext cx="7208044" cy="1169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 b="1" dirty="0">
                <a:solidFill>
                  <a:schemeClr val="bg1"/>
                </a:solidFill>
                <a:latin typeface="UTM Avo" panose="02040603050506020204" pitchFamily="18"/>
              </a:rPr>
              <a:t>Trạng ngữ là một thành phần phụ của câu, bổ sung cho câu những thông tin sau:</a:t>
            </a:r>
            <a:endParaRPr sz="2400" b="1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sp>
        <p:nvSpPr>
          <p:cNvPr id="5" name="Google Shape;177;p9">
            <a:extLst>
              <a:ext uri="{FF2B5EF4-FFF2-40B4-BE49-F238E27FC236}">
                <a16:creationId xmlns:a16="http://schemas.microsoft.com/office/drawing/2014/main" id="{EACC77CF-8744-A742-9D47-DC8587FCA592}"/>
              </a:ext>
            </a:extLst>
          </p:cNvPr>
          <p:cNvSpPr/>
          <p:nvPr/>
        </p:nvSpPr>
        <p:spPr>
          <a:xfrm>
            <a:off x="1092200" y="2900363"/>
            <a:ext cx="10007600" cy="3336619"/>
          </a:xfrm>
          <a:prstGeom prst="roundRect">
            <a:avLst>
              <a:gd name="adj" fmla="val 6282"/>
            </a:avLst>
          </a:prstGeom>
          <a:solidFill>
            <a:schemeClr val="lt1"/>
          </a:solidFill>
          <a:ln w="25400" cap="flat" cmpd="sng">
            <a:solidFill>
              <a:srgbClr val="03637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marL="457200" indent="-457200" algn="just">
              <a:lnSpc>
                <a:spcPct val="150000"/>
              </a:lnSpc>
              <a:buSzPct val="90000"/>
              <a:buFont typeface="+mj-lt"/>
              <a:buAutoNum type="alphaLcPeriod"/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Thời gian diễn ra sự việc (trả lời câu hỏi Khi nào?, Bao giờ?).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marL="457200" indent="-457200" algn="just">
              <a:lnSpc>
                <a:spcPct val="150000"/>
              </a:lnSpc>
              <a:buSzPct val="90000"/>
              <a:buFont typeface="+mj-lt"/>
              <a:buAutoNum type="alphaLcPeriod"/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Địa điểm diễn ra sự việc (trả lời câu hỏi Ở đâu?).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marL="457200" indent="-457200" algn="just">
              <a:lnSpc>
                <a:spcPct val="150000"/>
              </a:lnSpc>
              <a:buSzPct val="90000"/>
              <a:buFont typeface="+mj-lt"/>
              <a:buAutoNum type="alphaLcPeriod"/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Nguyên nhân của sự việc (trả lời câu hỏi Vì sao?). 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marL="457200" indent="-457200" algn="just">
              <a:lnSpc>
                <a:spcPct val="150000"/>
              </a:lnSpc>
              <a:buSzPct val="90000"/>
              <a:buFont typeface="+mj-lt"/>
              <a:buAutoNum type="alphaLcPeriod"/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Mục đích của hoạt động (trả lời câu hỏi Để làm gì?). 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marL="457200" indent="-457200" algn="just">
              <a:lnSpc>
                <a:spcPct val="150000"/>
              </a:lnSpc>
              <a:buSzPct val="90000"/>
              <a:buFont typeface="+mj-lt"/>
              <a:buAutoNum type="alphaLcPeriod"/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Phương tiện thực hiện hoạt động (trả lời câu hỏi Bằng gì?).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211162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95;p11">
            <a:extLst>
              <a:ext uri="{FF2B5EF4-FFF2-40B4-BE49-F238E27FC236}">
                <a16:creationId xmlns:a16="http://schemas.microsoft.com/office/drawing/2014/main" id="{35EEB86F-ADCE-C2C3-412F-F09040AFFF20}"/>
              </a:ext>
            </a:extLst>
          </p:cNvPr>
          <p:cNvSpPr txBox="1"/>
          <p:nvPr/>
        </p:nvSpPr>
        <p:spPr>
          <a:xfrm>
            <a:off x="740570" y="1819401"/>
            <a:ext cx="7015480" cy="430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r>
              <a:rPr lang="vi-VN" sz="2400" b="1" dirty="0">
                <a:solidFill>
                  <a:schemeClr val="bg1"/>
                </a:solidFill>
                <a:latin typeface="UTM Avo" panose="02040603050506020204" pitchFamily="18"/>
              </a:rPr>
              <a:t>1. Tìm trạng ngữ trong các câu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sp>
        <p:nvSpPr>
          <p:cNvPr id="5" name="Google Shape;196;p11">
            <a:extLst>
              <a:ext uri="{FF2B5EF4-FFF2-40B4-BE49-F238E27FC236}">
                <a16:creationId xmlns:a16="http://schemas.microsoft.com/office/drawing/2014/main" id="{28BE9097-14EB-4F41-93E8-B339D2B5CE40}"/>
              </a:ext>
            </a:extLst>
          </p:cNvPr>
          <p:cNvSpPr txBox="1"/>
          <p:nvPr/>
        </p:nvSpPr>
        <p:spPr>
          <a:xfrm>
            <a:off x="710406" y="2377221"/>
            <a:ext cx="10741024" cy="3939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a) Tháng 12 năm 1075, Lý Thường Kiệt đem quân phá tan ba </a:t>
            </a:r>
            <a:r>
              <a:rPr lang="vi-VN" sz="2400">
                <a:solidFill>
                  <a:schemeClr val="bg1"/>
                </a:solidFill>
                <a:latin typeface="UTM Avo" panose="02040603050506020204" pitchFamily="18"/>
              </a:rPr>
              <a:t>thành tr</a:t>
            </a:r>
            <a:r>
              <a:rPr lang="en-US" sz="2400">
                <a:solidFill>
                  <a:schemeClr val="bg1"/>
                </a:solidFill>
                <a:latin typeface="UTM Avo" panose="02040603050506020204" pitchFamily="18"/>
              </a:rPr>
              <a:t>ì</a:t>
            </a:r>
            <a:r>
              <a:rPr lang="vi-VN" sz="2400">
                <a:solidFill>
                  <a:schemeClr val="bg1"/>
                </a:solidFill>
                <a:latin typeface="UTM Avo" panose="02040603050506020204" pitchFamily="18"/>
              </a:rPr>
              <a:t> </a:t>
            </a: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của địch. Vì bị mất lương thảo và vũ khí tích trữ ở đó, hơn một năm sau, nhà Tổng mỗi cử Quách Quỳ chỉ huy đại quân tràn vào Đại Việt.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algn="r">
              <a:lnSpc>
                <a:spcPct val="150000"/>
              </a:lnSpc>
            </a:pPr>
            <a:r>
              <a:rPr lang="vi-VN" sz="2400" i="1" dirty="0">
                <a:solidFill>
                  <a:schemeClr val="bg1"/>
                </a:solidFill>
                <a:latin typeface="UTM Avo" panose="02040603050506020204" pitchFamily="18"/>
              </a:rPr>
              <a:t>Danh tướng </a:t>
            </a: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Lý Thường Kiệt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algn="just">
              <a:lnSpc>
                <a:spcPct val="150000"/>
              </a:lnSpc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b) Trên dòng sông mênh mông, những chiếc xuống với lá cờ mỗi lúc mỗi gần nhau, đổ về bến chợ.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algn="r">
              <a:lnSpc>
                <a:spcPct val="150000"/>
              </a:lnSpc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Theo NGUYỄN QUANG SÁNG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cxnSp>
        <p:nvCxnSpPr>
          <p:cNvPr id="6" name="Google Shape;197;p11">
            <a:extLst>
              <a:ext uri="{FF2B5EF4-FFF2-40B4-BE49-F238E27FC236}">
                <a16:creationId xmlns:a16="http://schemas.microsoft.com/office/drawing/2014/main" id="{7F5970FA-9896-1A9D-61EE-0657BC433330}"/>
              </a:ext>
            </a:extLst>
          </p:cNvPr>
          <p:cNvCxnSpPr/>
          <p:nvPr/>
        </p:nvCxnSpPr>
        <p:spPr>
          <a:xfrm>
            <a:off x="1212058" y="2917832"/>
            <a:ext cx="2916000" cy="0"/>
          </a:xfrm>
          <a:prstGeom prst="straightConnector1">
            <a:avLst/>
          </a:prstGeom>
          <a:noFill/>
          <a:ln w="2857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Google Shape;198;p11">
            <a:extLst>
              <a:ext uri="{FF2B5EF4-FFF2-40B4-BE49-F238E27FC236}">
                <a16:creationId xmlns:a16="http://schemas.microsoft.com/office/drawing/2014/main" id="{91F6DBF6-6C2B-4352-27A0-F77743A61AC4}"/>
              </a:ext>
            </a:extLst>
          </p:cNvPr>
          <p:cNvCxnSpPr/>
          <p:nvPr/>
        </p:nvCxnSpPr>
        <p:spPr>
          <a:xfrm>
            <a:off x="2350080" y="3455992"/>
            <a:ext cx="8928000" cy="0"/>
          </a:xfrm>
          <a:prstGeom prst="straightConnector1">
            <a:avLst/>
          </a:prstGeom>
          <a:noFill/>
          <a:ln w="2857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Google Shape;200;p11">
            <a:extLst>
              <a:ext uri="{FF2B5EF4-FFF2-40B4-BE49-F238E27FC236}">
                <a16:creationId xmlns:a16="http://schemas.microsoft.com/office/drawing/2014/main" id="{5AE0B76B-A5BC-3AD8-B330-3B649CF04CDF}"/>
              </a:ext>
            </a:extLst>
          </p:cNvPr>
          <p:cNvCxnSpPr/>
          <p:nvPr/>
        </p:nvCxnSpPr>
        <p:spPr>
          <a:xfrm>
            <a:off x="1226346" y="5119688"/>
            <a:ext cx="4284000" cy="0"/>
          </a:xfrm>
          <a:prstGeom prst="straightConnector1">
            <a:avLst/>
          </a:prstGeom>
          <a:noFill/>
          <a:ln w="2857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52343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207;p12">
            <a:extLst>
              <a:ext uri="{FF2B5EF4-FFF2-40B4-BE49-F238E27FC236}">
                <a16:creationId xmlns:a16="http://schemas.microsoft.com/office/drawing/2014/main" id="{E105225B-7EB8-30F7-0FF1-D883C85BF615}"/>
              </a:ext>
            </a:extLst>
          </p:cNvPr>
          <p:cNvSpPr txBox="1"/>
          <p:nvPr/>
        </p:nvSpPr>
        <p:spPr>
          <a:xfrm>
            <a:off x="582216" y="1803398"/>
            <a:ext cx="11027568" cy="61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0950" tIns="30467" rIns="60950" bIns="30467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2400" b="1" dirty="0">
                <a:solidFill>
                  <a:schemeClr val="bg1"/>
                </a:solidFill>
                <a:latin typeface="UTM Avo" panose="02040603050506020204" pitchFamily="18"/>
              </a:rPr>
              <a:t>2. Đặt câu nói về hoạt động ở trường em, trong câu có trạng ngữ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  <p:sp>
        <p:nvSpPr>
          <p:cNvPr id="13" name="Google Shape;208;p12">
            <a:extLst>
              <a:ext uri="{FF2B5EF4-FFF2-40B4-BE49-F238E27FC236}">
                <a16:creationId xmlns:a16="http://schemas.microsoft.com/office/drawing/2014/main" id="{76613FF9-2FB3-5483-E5DD-56F2BBEDC66F}"/>
              </a:ext>
            </a:extLst>
          </p:cNvPr>
          <p:cNvSpPr/>
          <p:nvPr/>
        </p:nvSpPr>
        <p:spPr>
          <a:xfrm>
            <a:off x="1335485" y="2654300"/>
            <a:ext cx="9521030" cy="3317875"/>
          </a:xfrm>
          <a:prstGeom prst="roundRect">
            <a:avLst>
              <a:gd name="adj" fmla="val 6282"/>
            </a:avLst>
          </a:prstGeom>
          <a:solidFill>
            <a:schemeClr val="lt1"/>
          </a:solidFill>
          <a:ln w="25400" cap="flat" cmpd="sng">
            <a:solidFill>
              <a:srgbClr val="03637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0950" tIns="30467" rIns="60950" bIns="30467" anchor="ctr" anchorCtr="0">
            <a:noAutofit/>
          </a:bodyPr>
          <a:lstStyle/>
          <a:p>
            <a:pPr marL="381019" indent="-381019" algn="just">
              <a:lnSpc>
                <a:spcPct val="150000"/>
              </a:lnSpc>
              <a:buSzPct val="130000"/>
              <a:buFont typeface="Arial"/>
              <a:buChar char="•"/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Chọn một nội dung để viết: viết về hoạt động đền ơn đáp nghĩa hoặc hoạt động kỉ niệm Ngày thành lập Quân đội nhân dân Việt Nam ở trường em.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marL="381019" indent="-381019" algn="just">
              <a:lnSpc>
                <a:spcPct val="150000"/>
              </a:lnSpc>
              <a:buSzPct val="130000"/>
              <a:buFont typeface="Arial"/>
              <a:buChar char="•"/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Viết 1 câu theo nội dung đã chọn, trong câu có trạng ngữ.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  <a:p>
            <a:pPr marL="381019" indent="-381019" algn="just">
              <a:lnSpc>
                <a:spcPct val="150000"/>
              </a:lnSpc>
              <a:buSzPct val="130000"/>
              <a:buFont typeface="Arial"/>
              <a:buChar char="•"/>
            </a:pPr>
            <a:r>
              <a:rPr lang="vi-VN" sz="2400" dirty="0">
                <a:solidFill>
                  <a:schemeClr val="bg1"/>
                </a:solidFill>
                <a:latin typeface="UTM Avo" panose="02040603050506020204" pitchFamily="18"/>
              </a:rPr>
              <a:t>Chỉ ra trạng ngữ trong câu mới viết.</a:t>
            </a:r>
            <a:endParaRPr sz="2400" dirty="0">
              <a:solidFill>
                <a:schemeClr val="bg1"/>
              </a:solidFill>
              <a:latin typeface="UTM Avo" panose="02040603050506020204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899246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F6ED58AA-6044-4063-A2D9-5C566FADBD0E}" vid="{6929B544-CFDD-4290-A91C-DFD0546A7D3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670</Words>
  <Application>Microsoft Office PowerPoint</Application>
  <PresentationFormat>Widescreen</PresentationFormat>
  <Paragraphs>59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Calibri Light</vt:lpstr>
      <vt:lpstr>Aptos</vt:lpstr>
      <vt:lpstr>UTM Avo</vt:lpstr>
      <vt:lpstr>Arial</vt:lpstr>
      <vt:lpstr>Calibri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OnePercent</dc:creator>
  <cp:lastModifiedBy>Windows</cp:lastModifiedBy>
  <cp:revision>29</cp:revision>
  <dcterms:created xsi:type="dcterms:W3CDTF">2023-10-19T01:39:18Z</dcterms:created>
  <dcterms:modified xsi:type="dcterms:W3CDTF">2025-03-08T08:18:23Z</dcterms:modified>
</cp:coreProperties>
</file>