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1" r:id="rId7"/>
  </p:sldMasterIdLst>
  <p:notesMasterIdLst>
    <p:notesMasterId r:id="rId47"/>
  </p:notesMasterIdLst>
  <p:sldIdLst>
    <p:sldId id="636" r:id="rId8"/>
    <p:sldId id="329" r:id="rId9"/>
    <p:sldId id="270" r:id="rId10"/>
    <p:sldId id="272" r:id="rId11"/>
    <p:sldId id="271" r:id="rId12"/>
    <p:sldId id="427" r:id="rId13"/>
    <p:sldId id="274" r:id="rId14"/>
    <p:sldId id="256" r:id="rId15"/>
    <p:sldId id="374" r:id="rId16"/>
    <p:sldId id="369" r:id="rId17"/>
    <p:sldId id="330" r:id="rId18"/>
    <p:sldId id="428" r:id="rId19"/>
    <p:sldId id="273" r:id="rId20"/>
    <p:sldId id="412" r:id="rId21"/>
    <p:sldId id="413" r:id="rId22"/>
    <p:sldId id="321" r:id="rId23"/>
    <p:sldId id="381" r:id="rId24"/>
    <p:sldId id="345" r:id="rId25"/>
    <p:sldId id="382" r:id="rId26"/>
    <p:sldId id="627" r:id="rId27"/>
    <p:sldId id="628" r:id="rId28"/>
    <p:sldId id="358" r:id="rId29"/>
    <p:sldId id="420" r:id="rId30"/>
    <p:sldId id="629" r:id="rId31"/>
    <p:sldId id="630" r:id="rId32"/>
    <p:sldId id="631" r:id="rId33"/>
    <p:sldId id="394" r:id="rId34"/>
    <p:sldId id="396" r:id="rId35"/>
    <p:sldId id="424" r:id="rId36"/>
    <p:sldId id="401" r:id="rId37"/>
    <p:sldId id="402" r:id="rId38"/>
    <p:sldId id="403" r:id="rId39"/>
    <p:sldId id="632" r:id="rId40"/>
    <p:sldId id="308" r:id="rId41"/>
    <p:sldId id="633" r:id="rId42"/>
    <p:sldId id="634" r:id="rId43"/>
    <p:sldId id="635" r:id="rId44"/>
    <p:sldId id="275" r:id="rId45"/>
    <p:sldId id="40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11FEA4"/>
    <a:srgbClr val="0F7CFE"/>
    <a:srgbClr val="0000CC"/>
    <a:srgbClr val="FFFF99"/>
    <a:srgbClr val="FFFF66"/>
    <a:srgbClr val="FE8989"/>
    <a:srgbClr val="06DDFE"/>
    <a:srgbClr val="94BDE0"/>
    <a:srgbClr val="F08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45" autoAdjust="0"/>
    <p:restoredTop sz="93124" autoAdjust="0"/>
  </p:normalViewPr>
  <p:slideViewPr>
    <p:cSldViewPr snapToGrid="0">
      <p:cViewPr>
        <p:scale>
          <a:sx n="50" d="100"/>
          <a:sy n="50" d="100"/>
        </p:scale>
        <p:origin x="19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3B000-87BB-4269-AEF5-1B7CB06D9FAF}"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8A646A-11B2-4696-BC36-6021BAF2C4FF}" type="slidenum">
              <a:rPr lang="en-US" smtClean="0"/>
              <a:t>‹#›</a:t>
            </a:fld>
            <a:endParaRPr lang="en-US"/>
          </a:p>
        </p:txBody>
      </p:sp>
    </p:spTree>
    <p:extLst>
      <p:ext uri="{BB962C8B-B14F-4D97-AF65-F5344CB8AC3E}">
        <p14:creationId xmlns:p14="http://schemas.microsoft.com/office/powerpoint/2010/main" val="960566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15</a:t>
            </a:fld>
            <a:endParaRPr lang="en-US"/>
          </a:p>
        </p:txBody>
      </p:sp>
    </p:spTree>
    <p:extLst>
      <p:ext uri="{BB962C8B-B14F-4D97-AF65-F5344CB8AC3E}">
        <p14:creationId xmlns:p14="http://schemas.microsoft.com/office/powerpoint/2010/main" val="399380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71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036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2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4A61-A612-1C8B-4147-D6A15BE52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355F4-760B-FEA7-AB42-418F2A84F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B9207-DBBC-7BC9-2B01-251D36B6C5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3C0030-853C-515F-84EE-08B2EFB7A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027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8A646A-11B2-4696-BC36-6021BAF2C4FF}" type="slidenum">
              <a:rPr lang="en-US" smtClean="0"/>
              <a:t>23</a:t>
            </a:fld>
            <a:endParaRPr lang="en-US"/>
          </a:p>
        </p:txBody>
      </p:sp>
    </p:spTree>
    <p:extLst>
      <p:ext uri="{BB962C8B-B14F-4D97-AF65-F5344CB8AC3E}">
        <p14:creationId xmlns:p14="http://schemas.microsoft.com/office/powerpoint/2010/main" val="176801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6641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3048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A646A-11B2-4696-BC36-6021BAF2C4F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5074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07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CA3864-D368-4202-A9AE-602D5EBF21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41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DCB36-4A23-84D3-8397-602377F2C92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81397F-C78D-2DE6-23F0-E061C201FB1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0E0E9D-5323-1C50-C086-1AA534ECD064}"/>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5" name="Footer Placeholder 4">
            <a:extLst>
              <a:ext uri="{FF2B5EF4-FFF2-40B4-BE49-F238E27FC236}">
                <a16:creationId xmlns:a16="http://schemas.microsoft.com/office/drawing/2014/main" id="{2AF8FC96-4986-D791-B1E6-EEAD41FCF6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EE89C3-FA8F-38FF-898C-5E30B3CBDDDE}"/>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57659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95009-5B87-23BA-C33B-151EBD38C9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2AC43E-98FA-1293-0154-82F9003F504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996D70-BA57-E8B6-9D68-A8CEDB2C6838}"/>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5" name="Footer Placeholder 4">
            <a:extLst>
              <a:ext uri="{FF2B5EF4-FFF2-40B4-BE49-F238E27FC236}">
                <a16:creationId xmlns:a16="http://schemas.microsoft.com/office/drawing/2014/main" id="{BC160EE0-F815-346E-2260-F3385EEADD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EAD5DB-BFC0-4049-1365-0204D2110A0B}"/>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0063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F41ACD-7433-371B-AEB0-7DEB5D51DF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A8EB68-7DE0-E670-DBF5-2646BF6AE36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51D81-BEDC-B7E6-E5D0-A07A3468EEB7}"/>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5" name="Footer Placeholder 4">
            <a:extLst>
              <a:ext uri="{FF2B5EF4-FFF2-40B4-BE49-F238E27FC236}">
                <a16:creationId xmlns:a16="http://schemas.microsoft.com/office/drawing/2014/main" id="{5E4518DE-4B20-7C10-8F39-E7E32146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AB760E-313B-212E-62BC-0DE22EDE8C5D}"/>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194334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24A5-E852-5846-03F8-515F830C95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0406A8-E6C0-1CD2-8B40-38F962221C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3F8DFD-B3A3-7D59-2027-FD57EE4AE765}"/>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5" name="Footer Placeholder 4">
            <a:extLst>
              <a:ext uri="{FF2B5EF4-FFF2-40B4-BE49-F238E27FC236}">
                <a16:creationId xmlns:a16="http://schemas.microsoft.com/office/drawing/2014/main" id="{992549DE-EB89-3AF6-95A6-BCE930B72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4CD865-D560-E36F-F3F0-5784F404EEE3}"/>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640111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5EBD-F439-F036-BFDA-316CF699A9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B278F7B-20A1-A13C-DF75-433B830E275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B3339-2442-86F3-19CE-3A1C2B754704}"/>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5" name="Footer Placeholder 4">
            <a:extLst>
              <a:ext uri="{FF2B5EF4-FFF2-40B4-BE49-F238E27FC236}">
                <a16:creationId xmlns:a16="http://schemas.microsoft.com/office/drawing/2014/main" id="{A0DDD113-6CE4-B7F9-EE6F-B5F35E371D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72F9E-6917-F9EB-4D50-54ACB10F093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917478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7293D-8FBF-0D24-988A-CF6EF8215A1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84F042-CFED-F9B8-E0FB-C8F0FCE642B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D4901-357A-18B8-9043-5B7009D3F4CE}"/>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5" name="Footer Placeholder 4">
            <a:extLst>
              <a:ext uri="{FF2B5EF4-FFF2-40B4-BE49-F238E27FC236}">
                <a16:creationId xmlns:a16="http://schemas.microsoft.com/office/drawing/2014/main" id="{13FAEB55-C16C-0B76-863C-73150C1B21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39AF76-7D83-3BB9-089C-0E525403183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68548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8D72-D996-25C2-A07E-9419A80A2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BBCB5A-272B-491A-7CE6-1640AC71113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8C9D3-E92C-107C-5E4A-EE600A8C901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84FA25-9CB5-F78A-6911-7A1FF5006052}"/>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6" name="Footer Placeholder 5">
            <a:extLst>
              <a:ext uri="{FF2B5EF4-FFF2-40B4-BE49-F238E27FC236}">
                <a16:creationId xmlns:a16="http://schemas.microsoft.com/office/drawing/2014/main" id="{A18EC206-92B8-CA5C-1F9B-D1BAF58EB4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17EE1A-5277-E3F5-1A07-085DE405CF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909091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246-05C0-4C03-5472-8C9CA7AA6B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6E4A8F6-CA80-3189-33B1-2DC25ABEA8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FFF0E-D704-2833-98F5-9ECDD34459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125DB9-E6CB-E62D-B489-7E0A0E400F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4EBC66-6B37-BE1C-4C7F-34FA645F01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55376-2685-B84B-7074-DFC23639C059}"/>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8" name="Footer Placeholder 7">
            <a:extLst>
              <a:ext uri="{FF2B5EF4-FFF2-40B4-BE49-F238E27FC236}">
                <a16:creationId xmlns:a16="http://schemas.microsoft.com/office/drawing/2014/main" id="{B43B3276-1084-23BA-5DA3-33736300D0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C205F70-4006-BE2D-7A01-830FC06E7B6C}"/>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2252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5EAA-ACA4-D092-32C3-DF0068DB0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D5D0350-512F-1A2A-8B65-ED73ABFFF523}"/>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4" name="Footer Placeholder 3">
            <a:extLst>
              <a:ext uri="{FF2B5EF4-FFF2-40B4-BE49-F238E27FC236}">
                <a16:creationId xmlns:a16="http://schemas.microsoft.com/office/drawing/2014/main" id="{4EF84B27-015B-9380-8A7B-13F8D1F14F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567EAC-0EAB-CCA0-D4CA-3DB43D9301F4}"/>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330792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2AABE8-912C-1BBE-AD0D-B0E7C213ABA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3" name="Footer Placeholder 2">
            <a:extLst>
              <a:ext uri="{FF2B5EF4-FFF2-40B4-BE49-F238E27FC236}">
                <a16:creationId xmlns:a16="http://schemas.microsoft.com/office/drawing/2014/main" id="{C6FA24FA-6F89-3D4B-2F01-EC2B14854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70D4960-A5E0-D05F-432A-B3162225EFD7}"/>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55202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230E-6D15-C451-67D9-FCCCB49846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C88E04-1844-7B03-1CAE-01091BE2EE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88B95-8173-18C2-76FE-3FFE8FDB76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C3182-7741-1D1B-D12D-5FA50784FF37}"/>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6" name="Footer Placeholder 5">
            <a:extLst>
              <a:ext uri="{FF2B5EF4-FFF2-40B4-BE49-F238E27FC236}">
                <a16:creationId xmlns:a16="http://schemas.microsoft.com/office/drawing/2014/main" id="{2FE5702E-5FD1-2F46-F23D-FF3F890CD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9F8A8B-2C20-26E6-58C7-E05889A8F05A}"/>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136756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8C38-63D7-C7F6-5142-B12C7CA5EB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029B6A-A516-4C16-2FE3-C59C2E204AF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6CCD2-1E23-E55A-B89A-7D7833BFF109}"/>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5" name="Footer Placeholder 4">
            <a:extLst>
              <a:ext uri="{FF2B5EF4-FFF2-40B4-BE49-F238E27FC236}">
                <a16:creationId xmlns:a16="http://schemas.microsoft.com/office/drawing/2014/main" id="{6AC7E9A3-A1B3-0923-7C0E-34B97C3AB5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BAA860-31BD-7AD2-ECFE-5981FB04449F}"/>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681541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850D-E3DD-1CAB-528F-A062E1DE3E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79BF02-0DF3-A5BE-C06A-3169FE07B9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DEA13C-FF74-7943-67C8-7FD6D77B1E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A0EA38-E059-EA61-EBAD-C5042B51BD4D}"/>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6" name="Footer Placeholder 5">
            <a:extLst>
              <a:ext uri="{FF2B5EF4-FFF2-40B4-BE49-F238E27FC236}">
                <a16:creationId xmlns:a16="http://schemas.microsoft.com/office/drawing/2014/main" id="{1781638B-4F7E-62DB-8EE8-307C3300BE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4BB46-CDE1-8726-D8D8-A6337921C1BE}"/>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221778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A6557-1817-7183-B85A-B2A62B72AC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85F1B-8C1C-DA6F-3582-4209F115217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666BAF-15CF-203C-76B0-538D2C3005B0}"/>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5" name="Footer Placeholder 4">
            <a:extLst>
              <a:ext uri="{FF2B5EF4-FFF2-40B4-BE49-F238E27FC236}">
                <a16:creationId xmlns:a16="http://schemas.microsoft.com/office/drawing/2014/main" id="{18AB32B5-B542-BAFE-B4EC-3C5A3BE6D0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07229D-5F66-E555-41D2-7142A95EE881}"/>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406244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31B8C2-0EC5-2D21-F841-3D21D5024AE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63E2E-EDAC-938D-3205-E2CCCAA2DC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AED18-45A1-9A1A-F0E9-45AAE05008EC}"/>
              </a:ext>
            </a:extLst>
          </p:cNvPr>
          <p:cNvSpPr>
            <a:spLocks noGrp="1"/>
          </p:cNvSpPr>
          <p:nvPr>
            <p:ph type="dt" sz="half" idx="10"/>
          </p:nvPr>
        </p:nvSpPr>
        <p:spPr>
          <a:xfrm>
            <a:off x="838200" y="6356350"/>
            <a:ext cx="2743200" cy="365125"/>
          </a:xfrm>
          <a:prstGeom prst="rect">
            <a:avLst/>
          </a:prstGeom>
        </p:spPr>
        <p:txBody>
          <a:bodyPr/>
          <a:lstStyle/>
          <a:p>
            <a:fld id="{CB0AC2F3-7D56-4740-ABED-D2DA98E9B758}" type="datetimeFigureOut">
              <a:rPr lang="en-US" smtClean="0"/>
              <a:t>5/21/2025</a:t>
            </a:fld>
            <a:endParaRPr lang="en-US"/>
          </a:p>
        </p:txBody>
      </p:sp>
      <p:sp>
        <p:nvSpPr>
          <p:cNvPr id="5" name="Footer Placeholder 4">
            <a:extLst>
              <a:ext uri="{FF2B5EF4-FFF2-40B4-BE49-F238E27FC236}">
                <a16:creationId xmlns:a16="http://schemas.microsoft.com/office/drawing/2014/main" id="{073504AC-2FE4-F82F-E9E2-9A687A79C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48DE3D-ED85-21A3-AEB9-BDFF5C4B81AB}"/>
              </a:ext>
            </a:extLst>
          </p:cNvPr>
          <p:cNvSpPr>
            <a:spLocks noGrp="1"/>
          </p:cNvSpPr>
          <p:nvPr>
            <p:ph type="sldNum" sz="quarter" idx="12"/>
          </p:nvPr>
        </p:nvSpPr>
        <p:spPr>
          <a:xfrm>
            <a:off x="8610600" y="6356350"/>
            <a:ext cx="2743200" cy="365125"/>
          </a:xfrm>
          <a:prstGeom prst="rect">
            <a:avLst/>
          </a:prstGeom>
        </p:spPr>
        <p:txBody>
          <a:bodyPr/>
          <a:lstStyle/>
          <a:p>
            <a:fld id="{799F79C2-850D-4845-92A2-3FDF56E24908}" type="slidenum">
              <a:rPr lang="en-US" smtClean="0"/>
              <a:t>‹#›</a:t>
            </a:fld>
            <a:endParaRPr lang="en-US"/>
          </a:p>
        </p:txBody>
      </p:sp>
    </p:spTree>
    <p:extLst>
      <p:ext uri="{BB962C8B-B14F-4D97-AF65-F5344CB8AC3E}">
        <p14:creationId xmlns:p14="http://schemas.microsoft.com/office/powerpoint/2010/main" val="80430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55985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8024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239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24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4384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748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2040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6796-133E-533A-9D65-E54501CCDF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2CFCFF-1B3F-A525-7D37-BB63BEE8842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8C6A7F-DCFA-08D3-9487-5F19A17E0730}"/>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5" name="Footer Placeholder 4">
            <a:extLst>
              <a:ext uri="{FF2B5EF4-FFF2-40B4-BE49-F238E27FC236}">
                <a16:creationId xmlns:a16="http://schemas.microsoft.com/office/drawing/2014/main" id="{2B00C9EF-191B-A9BB-99DE-587B8C9D7C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6E5500-3373-A6D9-FB5C-B5FB926468E6}"/>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3500924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6227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12681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2311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3727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81576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47725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196070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789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45783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9809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B739-A034-8DBD-820F-FE1EF9DA0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7E1179-D9DD-8907-C4CF-3EBCCE97C5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1AA44C-0046-24F0-9FB9-C5074A292A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B75B89-6AE7-CDF2-93D6-ED01624A9072}"/>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6" name="Footer Placeholder 5">
            <a:extLst>
              <a:ext uri="{FF2B5EF4-FFF2-40B4-BE49-F238E27FC236}">
                <a16:creationId xmlns:a16="http://schemas.microsoft.com/office/drawing/2014/main" id="{ACD311A2-EA3C-E4CF-C6F2-FC42614EB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7B7C3F-0351-9218-90FB-6B2691D3C620}"/>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85494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9711984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903312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6440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89870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101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0726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64F8B-4F62-FD32-DAD6-E640277A90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6774ACF-1407-45AF-F9A8-8553A0805A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EDE0E2D-9EC6-6221-1B06-3F00A1EC4C61}"/>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7B596532-7201-B4AD-873F-F9A43CD1472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24782F9-826D-0290-681B-91D8AF1DEB99}"/>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799946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1FB2D-D2C6-F512-A64E-D736025430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942CE2-714B-D569-B728-9EDAF57678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917B8D4-38E1-5677-E1E5-608FD139DE05}"/>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D792F6F8-512D-DD62-8251-C8928BE959E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3A4122-120C-EBB1-115D-DE388EC19D8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095410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675A2-F2C7-68BA-C1B1-EDBF43EDB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B7FD2B3-E914-8BDC-019C-3BB0DEFB2A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25AD43-DD62-AE75-CAFD-8A6C849E5BBA}"/>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B587BB53-4815-FD03-11AE-2273CC51DE3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3B1A182-6A35-E474-5594-C3DA713CBD11}"/>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8961417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D30F-4DED-E4B7-1830-D5928F6B7BA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72152AD-2576-B618-E93E-ADDC446D5E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ECEF2FD5-C85D-5EFA-D2C5-796E2FADB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EB5C615-851C-EEE1-9189-C2BEC8B9A712}"/>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6" name="Footer Placeholder 5">
            <a:extLst>
              <a:ext uri="{FF2B5EF4-FFF2-40B4-BE49-F238E27FC236}">
                <a16:creationId xmlns:a16="http://schemas.microsoft.com/office/drawing/2014/main" id="{4FBBB14E-0057-F6BF-29EC-ABBB8346A50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69B8DDB-2C67-749C-F617-E80B308FA4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6971400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ECB34-16FA-EF2D-6352-2DC62D1E72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4650B99-2222-28AE-096C-9B1137426B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D9108-E471-DB95-59CD-C3DAE16A73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3CE52B-7C58-204C-543B-1E6A90AF93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FAF451-2E56-FF22-390B-1FDE7EE5D16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E63C9A-A52C-A68C-CB3C-683F74F9B0E1}"/>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8" name="Footer Placeholder 7">
            <a:extLst>
              <a:ext uri="{FF2B5EF4-FFF2-40B4-BE49-F238E27FC236}">
                <a16:creationId xmlns:a16="http://schemas.microsoft.com/office/drawing/2014/main" id="{838A00E6-AA63-4CA0-FFC6-A037B11EF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22131C3-6D06-5FB8-5005-DBC2726CDA68}"/>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598254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0AFCD-5718-013A-E275-4F348C02CC2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90B6E5-AB4C-A9D8-195E-E36985E27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3E522B-F2A2-ACD5-C657-6D5D717C0D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938BD1-D807-AB48-C192-EB74510284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124B43-B79C-055C-BE67-FF3E90AF7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790CEBD-CC8A-546C-F7B6-3AE6FA20A51A}"/>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8" name="Footer Placeholder 7">
            <a:extLst>
              <a:ext uri="{FF2B5EF4-FFF2-40B4-BE49-F238E27FC236}">
                <a16:creationId xmlns:a16="http://schemas.microsoft.com/office/drawing/2014/main" id="{96107B5E-867F-622B-DE09-CA849A4D0A7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EAA61B7-5243-72D9-60B5-991E0C86B732}"/>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2431278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AF75E-5EF4-10F7-B8AB-694700041D1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DF5C974-5D12-404D-B9C0-B7B3AFA7D338}"/>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4" name="Footer Placeholder 3">
            <a:extLst>
              <a:ext uri="{FF2B5EF4-FFF2-40B4-BE49-F238E27FC236}">
                <a16:creationId xmlns:a16="http://schemas.microsoft.com/office/drawing/2014/main" id="{50C80296-1370-E564-AC07-893B3FD22F7E}"/>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2D2D96B-0FED-BF64-5181-81F2CA39E2C3}"/>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3740063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B8995D-8019-3880-7926-1547A9CA5731}"/>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3" name="Footer Placeholder 2">
            <a:extLst>
              <a:ext uri="{FF2B5EF4-FFF2-40B4-BE49-F238E27FC236}">
                <a16:creationId xmlns:a16="http://schemas.microsoft.com/office/drawing/2014/main" id="{77D800C4-52F9-602E-15C5-EB147A00EBD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A90ED34F-9419-DFB9-2F23-66D6A4C10AC5}"/>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4954216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C4044-4CF5-DF1F-E9AC-DC044C675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1A42D3-499E-E0DE-C335-7B8A5C294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405505F-799A-1AC3-EC69-9D100BCE19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59F70-E357-3E23-AF7C-63757D2217F8}"/>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6" name="Footer Placeholder 5">
            <a:extLst>
              <a:ext uri="{FF2B5EF4-FFF2-40B4-BE49-F238E27FC236}">
                <a16:creationId xmlns:a16="http://schemas.microsoft.com/office/drawing/2014/main" id="{173D32FA-A200-A63F-F2AA-FBD13C7D506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5CC8B6E-15BD-70F8-49C7-1DF98B5096E0}"/>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3167660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56A0B-7160-689A-592D-F96F2FBF5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5ACBA4-550E-3BB1-6DC2-CEAA7EBFAC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C7EF5FA-541E-D518-613D-6FBF3B086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7FFD20-FC63-2FCA-1FC9-55F806EC5A79}"/>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6" name="Footer Placeholder 5">
            <a:extLst>
              <a:ext uri="{FF2B5EF4-FFF2-40B4-BE49-F238E27FC236}">
                <a16:creationId xmlns:a16="http://schemas.microsoft.com/office/drawing/2014/main" id="{7A160010-8B1C-9646-6A7E-A991461EC21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0E87DA-8971-A5D2-64F4-530F3A1CB1DB}"/>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889677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37C0-BC37-1C78-91C4-6CE5323427D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000F48E-9495-2764-E1AF-235DA7F07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B86018-8F63-209F-72D4-3602B907B8E5}"/>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2571DC5E-B83A-7092-4191-329CB64D6C8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59C445-68E7-E33F-5BA5-A644993ED8EA}"/>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24269733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984115-74C1-F1BB-01D4-49611B86509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75E2F1F-4592-2029-9CAD-21C65E944B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F0C84D-755A-05A3-0A5B-1B9F93A5C26C}"/>
              </a:ext>
            </a:extLst>
          </p:cNvPr>
          <p:cNvSpPr>
            <a:spLocks noGrp="1"/>
          </p:cNvSpPr>
          <p:nvPr>
            <p:ph type="dt" sz="half" idx="10"/>
          </p:nvPr>
        </p:nvSpPr>
        <p:spPr/>
        <p:txBody>
          <a:body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2852F526-507E-E9F7-8466-226698FA61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7E775DD-8E09-DCCB-C853-0A4C11388AF7}"/>
              </a:ext>
            </a:extLst>
          </p:cNvPr>
          <p:cNvSpPr>
            <a:spLocks noGrp="1"/>
          </p:cNvSpPr>
          <p:nvPr>
            <p:ph type="sldNum" sz="quarter" idx="12"/>
          </p:nvPr>
        </p:nvSpPr>
        <p:spPr/>
        <p:txBody>
          <a:bodyPr/>
          <a:lstStyle/>
          <a:p>
            <a:fld id="{F8052476-F8EA-41F0-9E3E-1366F71E7043}" type="slidenum">
              <a:rPr lang="vi-VN" smtClean="0"/>
              <a:t>‹#›</a:t>
            </a:fld>
            <a:endParaRPr lang="vi-VN"/>
          </a:p>
        </p:txBody>
      </p:sp>
    </p:spTree>
    <p:extLst>
      <p:ext uri="{BB962C8B-B14F-4D97-AF65-F5344CB8AC3E}">
        <p14:creationId xmlns:p14="http://schemas.microsoft.com/office/powerpoint/2010/main" val="1294118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153592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926089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97136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C3EB-9F2F-09E7-F5A7-FF40E4E96B7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757AB8-E879-A6CE-3607-3EFBFA8AC12C}"/>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4" name="Footer Placeholder 3">
            <a:extLst>
              <a:ext uri="{FF2B5EF4-FFF2-40B4-BE49-F238E27FC236}">
                <a16:creationId xmlns:a16="http://schemas.microsoft.com/office/drawing/2014/main" id="{9C1D41AB-8DCF-046C-7FDC-0B60F0A01E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7ADE82-32F3-B7CE-451E-6D1F6AB9183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431053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588327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8695127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620012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848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141569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7339592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70638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09372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5971D-9883-04E2-0A6D-A5BC326AE7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916C94-646E-AC76-910F-4655371CFAE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7292AE-B8F5-A815-9A69-A02B267317C7}"/>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FB4BE1E2-1673-3B6C-D81D-0CC14F4DD0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3C3E2-F8E8-B9F5-8FE1-C9D9F8926D31}"/>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761183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B709-0E3F-6F82-6B98-02C7EB2910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ED2B50-549C-0334-77B7-E1BC396AFFE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D38C-08AD-2776-4474-0B4E4C1D82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690D9A52-24AA-C53E-33FD-93E81B914B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D6099E-4EB0-F5F9-F7B4-87BF36F17078}"/>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620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28A46-7546-516C-6B61-E1EB7E21D76B}"/>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3" name="Footer Placeholder 2">
            <a:extLst>
              <a:ext uri="{FF2B5EF4-FFF2-40B4-BE49-F238E27FC236}">
                <a16:creationId xmlns:a16="http://schemas.microsoft.com/office/drawing/2014/main" id="{11127F71-3494-72D8-188F-8EF84D496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A4F40FF-A5ED-DD90-B1AE-F9A7F98CA7F1}"/>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34780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3244-8044-D9FA-D729-E644943375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057B98-B4EA-0D21-0E99-65D782E89D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3141E-C795-FB1C-675D-E06FE7286C4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0D2B1C81-EE66-18DF-9827-5FB3CCBF7A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959EF6-8621-CD12-AB80-CB77E8DDD92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967210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D8FD-72AB-D86C-FB38-FA00E492EA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B213F4-5532-C37E-86C5-58863C3B7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48037D-32A8-13F3-BE1A-883CED26DFF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210AF0-1204-8DD9-6C5A-62AD685FCC3D}"/>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89F0FEC3-CD23-13FB-3EF7-364C4E1DDB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E8DBFF-0450-B70A-9173-78803C93B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4920806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77BB8-73B8-EAEE-A74B-6514D7BF59D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755CC00-01FD-A26B-C3CB-3FEA6A27BFD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B94069-C1E0-AAF4-DE16-C859929534A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E3D0B9-3D09-0549-AC7A-1BE52BD6599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5FDC79-953F-84EC-D686-729308E5F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12B644-EB02-ACF2-91C6-12EB8E41BBCB}"/>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8" name="Footer Placeholder 7">
            <a:extLst>
              <a:ext uri="{FF2B5EF4-FFF2-40B4-BE49-F238E27FC236}">
                <a16:creationId xmlns:a16="http://schemas.microsoft.com/office/drawing/2014/main" id="{B7435E8A-AC54-88CB-0124-8AD518840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79CE3A6-6226-2061-1CBE-8FD10110C527}"/>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851485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11B1E-CC42-2270-7277-AA65109108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9AD232-9EED-6335-E801-16C52BBD4BE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4" name="Footer Placeholder 3">
            <a:extLst>
              <a:ext uri="{FF2B5EF4-FFF2-40B4-BE49-F238E27FC236}">
                <a16:creationId xmlns:a16="http://schemas.microsoft.com/office/drawing/2014/main" id="{090C0CD1-0604-F01F-9F14-D8774CF456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7250EE-3B8B-EBDD-7AA3-C4E5B1FCC6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1561201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F2E42C-76A4-1D10-73DE-D947DE709F09}"/>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3" name="Footer Placeholder 2">
            <a:extLst>
              <a:ext uri="{FF2B5EF4-FFF2-40B4-BE49-F238E27FC236}">
                <a16:creationId xmlns:a16="http://schemas.microsoft.com/office/drawing/2014/main" id="{E9EE9D8D-2181-B9DB-8AFB-DFC7F6B67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BF18B2C-1AAF-AE4C-C8DE-C28CA37F518D}"/>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pic>
        <p:nvPicPr>
          <p:cNvPr id="5" name="Picture 4">
            <a:extLst>
              <a:ext uri="{FF2B5EF4-FFF2-40B4-BE49-F238E27FC236}">
                <a16:creationId xmlns:a16="http://schemas.microsoft.com/office/drawing/2014/main" id="{EC9AEEE3-2F49-8472-EF35-B7CF976EDD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394357" y="2230061"/>
            <a:ext cx="1961823" cy="1964594"/>
          </a:xfrm>
          <a:prstGeom prst="rect">
            <a:avLst/>
          </a:prstGeom>
        </p:spPr>
      </p:pic>
      <p:pic>
        <p:nvPicPr>
          <p:cNvPr id="6" name="Picture 5">
            <a:extLst>
              <a:ext uri="{FF2B5EF4-FFF2-40B4-BE49-F238E27FC236}">
                <a16:creationId xmlns:a16="http://schemas.microsoft.com/office/drawing/2014/main" id="{DD58B4E5-CC14-0635-00C9-949B10635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25592" y="2578333"/>
            <a:ext cx="1961823" cy="1964594"/>
          </a:xfrm>
          <a:prstGeom prst="rect">
            <a:avLst/>
          </a:prstGeom>
        </p:spPr>
      </p:pic>
    </p:spTree>
    <p:extLst>
      <p:ext uri="{BB962C8B-B14F-4D97-AF65-F5344CB8AC3E}">
        <p14:creationId xmlns:p14="http://schemas.microsoft.com/office/powerpoint/2010/main" val="23948339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3AF6-4EF2-9121-E6A5-C96FE26433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DC68E2-A848-B9D6-BCE3-8BF180C4CC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D5BAC-B1B2-D66A-7757-30C3BFD17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0F5A-9C3A-00AA-A9D8-82A22864F540}"/>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F06AC577-1910-612E-94B0-FC967D8480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5944381-93F0-7211-9885-49DEC102CFC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4215855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A933C-8E38-CE94-1313-B1A899A654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2C7EE7-AFA1-1740-8918-BD9BEC65B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AE1A01-7C39-A00A-A024-B97DC9839F1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E02AA7-F1E6-E3DC-B302-60A7C136B595}"/>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6" name="Footer Placeholder 5">
            <a:extLst>
              <a:ext uri="{FF2B5EF4-FFF2-40B4-BE49-F238E27FC236}">
                <a16:creationId xmlns:a16="http://schemas.microsoft.com/office/drawing/2014/main" id="{59B28069-EC5E-572C-A5D3-5B34CD971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12A61-47D7-1B76-1A59-A43037820823}"/>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0756831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EC413-DA10-E68E-9565-CCEFFC4224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243295-7C26-01A9-F796-95B54CBF6E5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2E752-C031-09DB-BE43-3F575872C99C}"/>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6BF1608A-40ED-3EC9-C8A2-3D1D07572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4AFE2-B42B-852A-F841-F2264F0E77CE}"/>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235162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D40C31-54A9-158C-92A9-041952848E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8A3659-4543-DF45-24E1-CCA3A0FBECD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FED4B5-5B45-D26F-5269-A90996D6D3C2}"/>
              </a:ext>
            </a:extLst>
          </p:cNvPr>
          <p:cNvSpPr>
            <a:spLocks noGrp="1"/>
          </p:cNvSpPr>
          <p:nvPr>
            <p:ph type="dt" sz="half" idx="10"/>
          </p:nvPr>
        </p:nvSpPr>
        <p:spPr>
          <a:xfrm>
            <a:off x="838200" y="6356350"/>
            <a:ext cx="2743200" cy="365125"/>
          </a:xfrm>
          <a:prstGeom prst="rect">
            <a:avLst/>
          </a:prstGeom>
        </p:spPr>
        <p:txBody>
          <a:bodyPr/>
          <a:lstStyle/>
          <a:p>
            <a:fld id="{D0A251BF-DF5A-437B-8D25-5F1AC582348D}" type="datetimeFigureOut">
              <a:rPr lang="en-US" smtClean="0"/>
              <a:t>5/21/2025</a:t>
            </a:fld>
            <a:endParaRPr lang="en-US"/>
          </a:p>
        </p:txBody>
      </p:sp>
      <p:sp>
        <p:nvSpPr>
          <p:cNvPr id="5" name="Footer Placeholder 4">
            <a:extLst>
              <a:ext uri="{FF2B5EF4-FFF2-40B4-BE49-F238E27FC236}">
                <a16:creationId xmlns:a16="http://schemas.microsoft.com/office/drawing/2014/main" id="{3F53B4E1-E351-FB55-0AF8-297A0C8C8B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8C19CB-54A4-1BF9-9173-6496496CE964}"/>
              </a:ext>
            </a:extLst>
          </p:cNvPr>
          <p:cNvSpPr>
            <a:spLocks noGrp="1"/>
          </p:cNvSpPr>
          <p:nvPr>
            <p:ph type="sldNum" sz="quarter" idx="12"/>
          </p:nvPr>
        </p:nvSpPr>
        <p:spPr>
          <a:xfrm>
            <a:off x="8610600" y="6356350"/>
            <a:ext cx="2743200" cy="365125"/>
          </a:xfrm>
          <a:prstGeom prst="rect">
            <a:avLst/>
          </a:prstGeom>
        </p:spPr>
        <p:txBody>
          <a:bodyPr/>
          <a:lstStyle/>
          <a:p>
            <a:fld id="{147C7B17-77FE-4F76-A7AE-62B6CE4DAB84}" type="slidenum">
              <a:rPr lang="en-US" smtClean="0"/>
              <a:t>‹#›</a:t>
            </a:fld>
            <a:endParaRPr lang="en-US"/>
          </a:p>
        </p:txBody>
      </p:sp>
    </p:spTree>
    <p:extLst>
      <p:ext uri="{BB962C8B-B14F-4D97-AF65-F5344CB8AC3E}">
        <p14:creationId xmlns:p14="http://schemas.microsoft.com/office/powerpoint/2010/main" val="3588424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AB21-68DD-C93D-EA01-05CEB472AA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5E6894-093B-588C-A6BC-B96112F108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477B54-8316-03D6-463B-8D881888FB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D0258-4C57-2D5E-75D5-F40143E152CE}"/>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6" name="Footer Placeholder 5">
            <a:extLst>
              <a:ext uri="{FF2B5EF4-FFF2-40B4-BE49-F238E27FC236}">
                <a16:creationId xmlns:a16="http://schemas.microsoft.com/office/drawing/2014/main" id="{F351A485-B0B8-6641-EE16-E1195119EA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973E3C-08A0-E895-66AF-D7971E45EB83}"/>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1907439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1F1B0-78C8-1FFB-14A4-07FFC2A571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56414-EE69-7FD3-E1EA-A73D6DDE18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86524-647E-7F2C-6794-F4C52CD5F5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C95FF-0C7F-9B60-4AC9-FD2AFAE74C76}"/>
              </a:ext>
            </a:extLst>
          </p:cNvPr>
          <p:cNvSpPr>
            <a:spLocks noGrp="1"/>
          </p:cNvSpPr>
          <p:nvPr>
            <p:ph type="dt" sz="half" idx="10"/>
          </p:nvPr>
        </p:nvSpPr>
        <p:spPr>
          <a:xfrm>
            <a:off x="838200" y="6356350"/>
            <a:ext cx="2743200" cy="365125"/>
          </a:xfrm>
          <a:prstGeom prst="rect">
            <a:avLst/>
          </a:prstGeom>
        </p:spPr>
        <p:txBody>
          <a:bodyPr/>
          <a:lstStyle/>
          <a:p>
            <a:fld id="{1DAF4C46-B71B-4036-B68C-34538A6CC410}" type="datetimeFigureOut">
              <a:rPr lang="en-US" smtClean="0"/>
              <a:t>5/21/2025</a:t>
            </a:fld>
            <a:endParaRPr lang="en-US"/>
          </a:p>
        </p:txBody>
      </p:sp>
      <p:sp>
        <p:nvSpPr>
          <p:cNvPr id="6" name="Footer Placeholder 5">
            <a:extLst>
              <a:ext uri="{FF2B5EF4-FFF2-40B4-BE49-F238E27FC236}">
                <a16:creationId xmlns:a16="http://schemas.microsoft.com/office/drawing/2014/main" id="{19F42918-7F2D-701D-4F96-1F9C0B0F0D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D0AEA5-AAF3-8D97-1AE2-AA549A69097A}"/>
              </a:ext>
            </a:extLst>
          </p:cNvPr>
          <p:cNvSpPr>
            <a:spLocks noGrp="1"/>
          </p:cNvSpPr>
          <p:nvPr>
            <p:ph type="sldNum" sz="quarter" idx="12"/>
          </p:nvPr>
        </p:nvSpPr>
        <p:spPr>
          <a:xfrm>
            <a:off x="8610600" y="6356350"/>
            <a:ext cx="2743200" cy="365125"/>
          </a:xfrm>
          <a:prstGeom prst="rect">
            <a:avLst/>
          </a:prstGeom>
        </p:spPr>
        <p:txBody>
          <a:bodyPr/>
          <a:lstStyle/>
          <a:p>
            <a:fld id="{0B2789B7-E1B7-429F-81E8-B6174A2BC0F9}" type="slidenum">
              <a:rPr lang="en-US" smtClean="0"/>
              <a:t>‹#›</a:t>
            </a:fld>
            <a:endParaRPr lang="en-US"/>
          </a:p>
        </p:txBody>
      </p:sp>
    </p:spTree>
    <p:extLst>
      <p:ext uri="{BB962C8B-B14F-4D97-AF65-F5344CB8AC3E}">
        <p14:creationId xmlns:p14="http://schemas.microsoft.com/office/powerpoint/2010/main" val="2685079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E84AA7E-F383-E521-8FA1-0C047A96AA39}"/>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33402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E4B092F-B69C-0E2C-D056-7E501948E903}"/>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3912586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8E30227-7502-631B-4DAB-DB2219DF76F2}"/>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5125" b="10500"/>
          <a:stretch/>
        </p:blipFill>
        <p:spPr>
          <a:xfrm>
            <a:off x="0" y="0"/>
            <a:ext cx="12192000" cy="6858000"/>
          </a:xfrm>
          <a:prstGeom prst="rect">
            <a:avLst/>
          </a:prstGeom>
        </p:spPr>
      </p:pic>
    </p:spTree>
    <p:extLst>
      <p:ext uri="{BB962C8B-B14F-4D97-AF65-F5344CB8AC3E}">
        <p14:creationId xmlns:p14="http://schemas.microsoft.com/office/powerpoint/2010/main" val="1541215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42679DB-ED73-E7DF-3332-E01ED37D50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5/21/2025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410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85DD83-A175-5DBA-D836-1152EEBA4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C16619F-AF92-769C-0543-3E646F15CF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CF37D99-9D91-E339-E97C-642062EBC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AF55A9-7CCE-4AA3-956C-29F5D414CA75}" type="datetimeFigureOut">
              <a:rPr lang="vi-VN" smtClean="0"/>
              <a:t>21/05/2025</a:t>
            </a:fld>
            <a:endParaRPr lang="vi-VN"/>
          </a:p>
        </p:txBody>
      </p:sp>
      <p:sp>
        <p:nvSpPr>
          <p:cNvPr id="5" name="Footer Placeholder 4">
            <a:extLst>
              <a:ext uri="{FF2B5EF4-FFF2-40B4-BE49-F238E27FC236}">
                <a16:creationId xmlns:a16="http://schemas.microsoft.com/office/drawing/2014/main" id="{778F3842-0D07-C4B3-74EB-1379B58A8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79CF46B5-1EE0-FE69-2A21-B172394B0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052476-F8EA-41F0-9E3E-1366F71E7043}" type="slidenum">
              <a:rPr lang="vi-VN" smtClean="0"/>
              <a:t>‹#›</a:t>
            </a:fld>
            <a:endParaRPr lang="vi-VN"/>
          </a:p>
        </p:txBody>
      </p:sp>
    </p:spTree>
    <p:extLst>
      <p:ext uri="{BB962C8B-B14F-4D97-AF65-F5344CB8AC3E}">
        <p14:creationId xmlns:p14="http://schemas.microsoft.com/office/powerpoint/2010/main" val="220328520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65557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005605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sv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svg"/><Relationship Id="rId9"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sv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40.jpeg"/><Relationship Id="rId5" Type="http://schemas.openxmlformats.org/officeDocument/2006/relationships/image" Target="../media/image2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41.jpeg"/><Relationship Id="rId5" Type="http://schemas.openxmlformats.org/officeDocument/2006/relationships/image" Target="../media/image24.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9.png"/><Relationship Id="rId12" Type="http://schemas.openxmlformats.org/officeDocument/2006/relationships/audio" Target="../media/audio4.wav"/><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svg"/><Relationship Id="rId9"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37.png"/><Relationship Id="rId10" Type="http://schemas.openxmlformats.org/officeDocument/2006/relationships/audio" Target="../media/audio4.wav"/><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9.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4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541D6E-8B18-C1CE-E5FA-4ABAE37629AB}"/>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
            <a:extLst>
              <a:ext uri="{FF2B5EF4-FFF2-40B4-BE49-F238E27FC236}">
                <a16:creationId xmlns:a16="http://schemas.microsoft.com/office/drawing/2014/main" id="{3F954387-4F88-84F8-E09E-0CF8541B1987}"/>
              </a:ext>
            </a:extLst>
          </p:cNvPr>
          <p:cNvSpPr txBox="1"/>
          <p:nvPr/>
        </p:nvSpPr>
        <p:spPr>
          <a:xfrm>
            <a:off x="0" y="1012954"/>
            <a:ext cx="12192000" cy="48320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2060"/>
                </a:solidFill>
                <a:latin typeface="Times New Roman" panose="02020603050405020304" pitchFamily="18" charset="0"/>
                <a:cs typeface="Times New Roman" panose="02020603050405020304" pitchFamily="18" charset="0"/>
              </a:rPr>
              <a:t>UBND QUẬN HẢI AN</a:t>
            </a:r>
          </a:p>
          <a:p>
            <a:pPr algn="ctr"/>
            <a:r>
              <a:rPr lang="en-US" sz="3200" dirty="0">
                <a:solidFill>
                  <a:srgbClr val="002060"/>
                </a:solidFill>
                <a:latin typeface="Times New Roman" panose="02020603050405020304" pitchFamily="18" charset="0"/>
                <a:cs typeface="Times New Roman" panose="02020603050405020304" pitchFamily="18" charset="0"/>
              </a:rPr>
              <a:t>TRƯỜNG TIỂU HỌC ĐẰNG HẢI</a:t>
            </a:r>
          </a:p>
          <a:p>
            <a:pPr algn="ctr"/>
            <a:endParaRPr lang="en-US" sz="3200" dirty="0">
              <a:solidFill>
                <a:schemeClr val="tx2">
                  <a:lumMod val="50000"/>
                </a:schemeClr>
              </a:solidFill>
              <a:latin typeface="Times New Roman" panose="02020603050405020304" pitchFamily="18" charset="0"/>
              <a:cs typeface="Times New Roman" panose="02020603050405020304" pitchFamily="18" charset="0"/>
            </a:endParaRPr>
          </a:p>
          <a:p>
            <a:pPr algn="ctr"/>
            <a:endParaRPr lang="en-US" sz="3200" dirty="0">
              <a:solidFill>
                <a:schemeClr val="tx2">
                  <a:lumMod val="50000"/>
                </a:schemeClr>
              </a:solidFill>
              <a:latin typeface="Times New Roman" panose="02020603050405020304" pitchFamily="18" charset="0"/>
              <a:cs typeface="Times New Roman" panose="02020603050405020304" pitchFamily="18" charset="0"/>
            </a:endParaRPr>
          </a:p>
          <a:p>
            <a:pPr algn="ctr"/>
            <a:r>
              <a:rPr lang="en-US" sz="4800" dirty="0">
                <a:solidFill>
                  <a:srgbClr val="C00000"/>
                </a:solidFill>
                <a:latin typeface="Times New Roman" panose="02020603050405020304" pitchFamily="18" charset="0"/>
                <a:cs typeface="Times New Roman" panose="02020603050405020304" pitchFamily="18" charset="0"/>
              </a:rPr>
              <a:t>TIẾNG VIỆT LỚP 5</a:t>
            </a:r>
          </a:p>
          <a:p>
            <a:pPr algn="ctr"/>
            <a:endParaRPr lang="en-US" sz="3200" dirty="0">
              <a:solidFill>
                <a:schemeClr val="tx2">
                  <a:lumMod val="50000"/>
                </a:schemeClr>
              </a:solidFill>
              <a:latin typeface="Times New Roman" panose="02020603050405020304" pitchFamily="18" charset="0"/>
              <a:cs typeface="Times New Roman" panose="02020603050405020304" pitchFamily="18" charset="0"/>
            </a:endParaRPr>
          </a:p>
          <a:p>
            <a:pPr algn="ctr"/>
            <a:endParaRPr lang="en-US" sz="3200" dirty="0">
              <a:solidFill>
                <a:schemeClr val="tx2">
                  <a:lumMod val="50000"/>
                </a:schemeClr>
              </a:solidFill>
              <a:latin typeface="Times New Roman" panose="02020603050405020304" pitchFamily="18" charset="0"/>
              <a:cs typeface="Times New Roman" panose="02020603050405020304" pitchFamily="18" charset="0"/>
            </a:endParaRPr>
          </a:p>
          <a:p>
            <a:pPr algn="ctr"/>
            <a:r>
              <a:rPr lang="en-US" sz="4800" dirty="0">
                <a:solidFill>
                  <a:schemeClr val="bg1">
                    <a:lumMod val="10000"/>
                  </a:schemeClr>
                </a:solidFill>
                <a:latin typeface="Times New Roman" panose="02020603050405020304" pitchFamily="18" charset="0"/>
                <a:cs typeface="Times New Roman" panose="02020603050405020304" pitchFamily="18" charset="0"/>
              </a:rPr>
              <a:t>THÀNH PHỐ THÔNG MINH MÁT-XĐA</a:t>
            </a:r>
          </a:p>
          <a:p>
            <a:pPr algn="ctr"/>
            <a:endParaRPr lang="en-US" sz="240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293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pic>
        <p:nvPicPr>
          <p:cNvPr id="2" name="Hình ảnh 11" descr="Ảnh có chứa văn bản, Phông chữ, Đồ họa, biểu tượng&#10;&#10;Mô tả được tạo tự động">
            <a:extLst>
              <a:ext uri="{FF2B5EF4-FFF2-40B4-BE49-F238E27FC236}">
                <a16:creationId xmlns:a16="http://schemas.microsoft.com/office/drawing/2014/main" id="{65BB422B-ACD0-CB5F-0BE5-1BBE61D969E7}"/>
              </a:ext>
            </a:extLst>
          </p:cNvPr>
          <p:cNvPicPr>
            <a:picLocks noChangeAspect="1"/>
          </p:cNvPicPr>
          <p:nvPr/>
        </p:nvPicPr>
        <p:blipFill>
          <a:blip r:embed="rId5"/>
          <a:stretch>
            <a:fillRect/>
          </a:stretch>
        </p:blipFill>
        <p:spPr>
          <a:xfrm>
            <a:off x="4626296" y="4212931"/>
            <a:ext cx="2939407" cy="1472323"/>
          </a:xfrm>
          <a:prstGeom prst="rect">
            <a:avLst/>
          </a:prstGeom>
        </p:spPr>
      </p:pic>
      <p:pic>
        <p:nvPicPr>
          <p:cNvPr id="3" name="Hình ảnh 7" descr="Ảnh có chứa Đồ họa, Phông chữ, hình mẫu, văn bản&#10;&#10;Mô tả được tạo tự động">
            <a:extLst>
              <a:ext uri="{FF2B5EF4-FFF2-40B4-BE49-F238E27FC236}">
                <a16:creationId xmlns:a16="http://schemas.microsoft.com/office/drawing/2014/main" id="{9E1DE026-9CDE-D132-E508-CE006DF32AB6}"/>
              </a:ext>
            </a:extLst>
          </p:cNvPr>
          <p:cNvPicPr>
            <a:picLocks noChangeAspect="1"/>
          </p:cNvPicPr>
          <p:nvPr/>
        </p:nvPicPr>
        <p:blipFill>
          <a:blip r:embed="rId6"/>
          <a:stretch>
            <a:fillRect/>
          </a:stretch>
        </p:blipFill>
        <p:spPr>
          <a:xfrm>
            <a:off x="2249967" y="2494418"/>
            <a:ext cx="2803189" cy="1567432"/>
          </a:xfrm>
          <a:prstGeom prst="rect">
            <a:avLst/>
          </a:prstGeom>
        </p:spPr>
      </p:pic>
      <p:pic>
        <p:nvPicPr>
          <p:cNvPr id="4" name="Hình ảnh 9" descr="Ảnh có chứa biểu tượng, Đồ họa, Phông chữ, văn bản&#10;&#10;Mô tả được tạo tự động">
            <a:extLst>
              <a:ext uri="{FF2B5EF4-FFF2-40B4-BE49-F238E27FC236}">
                <a16:creationId xmlns:a16="http://schemas.microsoft.com/office/drawing/2014/main" id="{DC605D38-8FA8-2838-CD99-65FC27D6CC5C}"/>
              </a:ext>
            </a:extLst>
          </p:cNvPr>
          <p:cNvPicPr>
            <a:picLocks noChangeAspect="1"/>
          </p:cNvPicPr>
          <p:nvPr/>
        </p:nvPicPr>
        <p:blipFill>
          <a:blip r:embed="rId7"/>
          <a:stretch>
            <a:fillRect/>
          </a:stretch>
        </p:blipFill>
        <p:spPr>
          <a:xfrm>
            <a:off x="7002625" y="2725756"/>
            <a:ext cx="2939408" cy="1336094"/>
          </a:xfrm>
          <a:prstGeom prst="rect">
            <a:avLst/>
          </a:prstGeom>
        </p:spPr>
      </p:pic>
      <p:sp>
        <p:nvSpPr>
          <p:cNvPr id="5" name="TextBox 9">
            <a:extLst>
              <a:ext uri="{FF2B5EF4-FFF2-40B4-BE49-F238E27FC236}">
                <a16:creationId xmlns:a16="http://schemas.microsoft.com/office/drawing/2014/main" id="{5C5DDF99-A4A6-FB42-D179-0619094D721D}"/>
              </a:ext>
            </a:extLst>
          </p:cNvPr>
          <p:cNvSpPr txBox="1"/>
          <p:nvPr/>
        </p:nvSpPr>
        <p:spPr>
          <a:xfrm>
            <a:off x="3019265" y="823459"/>
            <a:ext cx="5906749" cy="120032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Đọc</a:t>
            </a:r>
            <a:r>
              <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rPr>
              <a:t> </a:t>
            </a:r>
            <a:r>
              <a:rPr kumimoji="0" lang="en-US" sz="7200" b="1" i="0" u="none" strike="noStrike" kern="0" normalizeH="0" baseline="0" noProof="0" dirty="0" err="1">
                <a:ln w="0"/>
                <a:solidFill>
                  <a:srgbClr val="FF0000"/>
                </a:solidFill>
                <a:uLnTx/>
                <a:uFillTx/>
                <a:latin typeface="Coiny" panose="02000903060500060000" pitchFamily="2" charset="0"/>
                <a:ea typeface="Cambria" panose="02040503050406030204" pitchFamily="18" charset="0"/>
                <a:sym typeface="Arial"/>
              </a:rPr>
              <a:t>mẫu</a:t>
            </a:r>
            <a:endParaRPr kumimoji="0" lang="en-US" sz="7200" b="1" i="0" u="none" strike="noStrike" kern="0" normalizeH="0" baseline="0" noProof="0" dirty="0">
              <a:ln w="0"/>
              <a:solidFill>
                <a:srgbClr val="FF0000"/>
              </a:solidFill>
              <a:uLnTx/>
              <a:uFillTx/>
              <a:latin typeface="Coiny" panose="02000903060500060000" pitchFamily="2" charset="0"/>
              <a:ea typeface="Cambria" panose="02040503050406030204" pitchFamily="18" charset="0"/>
              <a:sym typeface="Arial"/>
            </a:endParaRPr>
          </a:p>
        </p:txBody>
      </p:sp>
    </p:spTree>
    <p:extLst>
      <p:ext uri="{BB962C8B-B14F-4D97-AF65-F5344CB8AC3E}">
        <p14:creationId xmlns:p14="http://schemas.microsoft.com/office/powerpoint/2010/main" val="28148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28683" y="1075354"/>
            <a:ext cx="11130455" cy="3539430"/>
          </a:xfrm>
          <a:prstGeom prst="rect">
            <a:avLst/>
          </a:prstGeom>
          <a:noFill/>
        </p:spPr>
        <p:txBody>
          <a:bodyPr wrap="square">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Mát-xđa là một ốc đảo nằm giữa sa mạc, thuộc Các Tiểu vương quốc Ả Rập Thống nhất (viết tắt là UAE). Năm 2008, UAE khởi công xây dựng dự án “Thành phố thông minh Mát-xđa" nhằm biến Mát-xđa trở thành thành phố không các-bô-níc đầu tiên trên thế giới.</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Điểm nhấn trong thiết kế của thành phố là những chiếc ô hình hoa hướng dương. Ban ngày, những chiếc ô này vừa giúp lưu trữ năng lượng mặt trời vừa là những tấm che nắng khổng lồ. Ban đêm, chúng sẽ khép lại, toả nhiệt, cung cấp điện năng lượng mặt trời cho toàn thành phố.</a:t>
            </a:r>
            <a:r>
              <a:rPr lang="en-US" sz="2800" b="0" i="0" dirty="0">
                <a:solidFill>
                  <a:srgbClr val="000000"/>
                </a:solidFill>
                <a:effectLst/>
                <a:latin typeface="Cambria" panose="02040503050406030204" pitchFamily="18" charset="0"/>
                <a:ea typeface="Cambria" panose="02040503050406030204" pitchFamily="18" charset="0"/>
              </a:rPr>
              <a:t> </a:t>
            </a:r>
            <a:endParaRPr lang="vi-VN" sz="2800" b="0" i="0" dirty="0">
              <a:solidFill>
                <a:srgbClr val="000000"/>
              </a:solidFill>
              <a:effectLst/>
              <a:latin typeface="Cambria" panose="02040503050406030204" pitchFamily="18" charset="0"/>
              <a:ea typeface="Cambria" panose="02040503050406030204" pitchFamily="18" charset="0"/>
            </a:endParaRPr>
          </a:p>
        </p:txBody>
      </p:sp>
      <p:grpSp>
        <p:nvGrpSpPr>
          <p:cNvPr id="21" name="Group 20">
            <a:extLst>
              <a:ext uri="{FF2B5EF4-FFF2-40B4-BE49-F238E27FC236}">
                <a16:creationId xmlns:a16="http://schemas.microsoft.com/office/drawing/2014/main" id="{FBC8C424-B588-E6BE-C447-CF3921E19205}"/>
              </a:ext>
            </a:extLst>
          </p:cNvPr>
          <p:cNvGrpSpPr/>
          <p:nvPr/>
        </p:nvGrpSpPr>
        <p:grpSpPr>
          <a:xfrm>
            <a:off x="606056" y="0"/>
            <a:ext cx="11206715" cy="1319886"/>
            <a:chOff x="3720737" y="-364541"/>
            <a:chExt cx="4750526" cy="1319886"/>
          </a:xfrm>
        </p:grpSpPr>
        <p:pic>
          <p:nvPicPr>
            <p:cNvPr id="19" name="Picture 18">
              <a:extLst>
                <a:ext uri="{FF2B5EF4-FFF2-40B4-BE49-F238E27FC236}">
                  <a16:creationId xmlns:a16="http://schemas.microsoft.com/office/drawing/2014/main" id="{60860D24-7FE2-DA1A-5A89-8FF18F886DF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E8C51C76-FFE5-2D11-80BA-36E026336354}"/>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algn="ctr"/>
              <a:r>
                <a:rPr lang="en-US" sz="3200" b="1" dirty="0">
                  <a:solidFill>
                    <a:srgbClr val="C00000"/>
                  </a:solidFill>
                </a:rPr>
                <a:t>Thành </a:t>
              </a:r>
              <a:r>
                <a:rPr lang="en-US" sz="3200" b="1" dirty="0" err="1">
                  <a:solidFill>
                    <a:srgbClr val="C00000"/>
                  </a:solidFill>
                </a:rPr>
                <a:t>phố</a:t>
              </a:r>
              <a:r>
                <a:rPr lang="en-US" sz="3200" b="1" dirty="0">
                  <a:solidFill>
                    <a:srgbClr val="C00000"/>
                  </a:solidFill>
                </a:rPr>
                <a:t> </a:t>
              </a:r>
              <a:r>
                <a:rPr lang="en-US" sz="3200" b="1" dirty="0" err="1">
                  <a:solidFill>
                    <a:srgbClr val="C00000"/>
                  </a:solidFill>
                </a:rPr>
                <a:t>thông</a:t>
              </a:r>
              <a:r>
                <a:rPr lang="en-US" sz="3200" b="1" dirty="0">
                  <a:solidFill>
                    <a:srgbClr val="C00000"/>
                  </a:solidFill>
                </a:rPr>
                <a:t> </a:t>
              </a:r>
              <a:r>
                <a:rPr lang="en-US" sz="3200" b="1" dirty="0" err="1">
                  <a:solidFill>
                    <a:srgbClr val="C00000"/>
                  </a:solidFill>
                </a:rPr>
                <a:t>minh</a:t>
              </a:r>
              <a:r>
                <a:rPr lang="en-US" sz="3200" b="1" dirty="0">
                  <a:solidFill>
                    <a:srgbClr val="C00000"/>
                  </a:solidFill>
                </a:rPr>
                <a:t> </a:t>
              </a:r>
              <a:r>
                <a:rPr lang="en-US" sz="3200" b="1" dirty="0" err="1">
                  <a:solidFill>
                    <a:srgbClr val="C00000"/>
                  </a:solidFill>
                </a:rPr>
                <a:t>Mát-xđa</a:t>
              </a:r>
              <a:endParaRPr lang="en-US" sz="3200" b="1" dirty="0">
                <a:solidFill>
                  <a:srgbClr val="C00000"/>
                </a:solidFill>
              </a:endParaRPr>
            </a:p>
          </p:txBody>
        </p:sp>
      </p:grpSp>
      <p:pic>
        <p:nvPicPr>
          <p:cNvPr id="4" name="Picture 3">
            <a:extLst>
              <a:ext uri="{FF2B5EF4-FFF2-40B4-BE49-F238E27FC236}">
                <a16:creationId xmlns:a16="http://schemas.microsoft.com/office/drawing/2014/main" id="{02CBE277-B0C8-964F-4F71-483B3BB1521B}"/>
              </a:ext>
            </a:extLst>
          </p:cNvPr>
          <p:cNvPicPr>
            <a:picLocks noChangeAspect="1"/>
          </p:cNvPicPr>
          <p:nvPr/>
        </p:nvPicPr>
        <p:blipFill>
          <a:blip r:embed="rId6"/>
          <a:stretch>
            <a:fillRect/>
          </a:stretch>
        </p:blipFill>
        <p:spPr>
          <a:xfrm>
            <a:off x="7581014" y="4699813"/>
            <a:ext cx="4062412" cy="2073126"/>
          </a:xfrm>
          <a:prstGeom prst="rect">
            <a:avLst/>
          </a:prstGeom>
        </p:spPr>
      </p:pic>
    </p:spTree>
    <p:extLst>
      <p:ext uri="{BB962C8B-B14F-4D97-AF65-F5344CB8AC3E}">
        <p14:creationId xmlns:p14="http://schemas.microsoft.com/office/powerpoint/2010/main" val="1943406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98F3E49-4C69-7CF1-74E4-C1E125CEF5F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54F75062-A86E-30F5-389E-8D32A3D46840}"/>
              </a:ext>
            </a:extLst>
          </p:cNvPr>
          <p:cNvSpPr/>
          <p:nvPr/>
        </p:nvSpPr>
        <p:spPr>
          <a:xfrm>
            <a:off x="313150" y="393405"/>
            <a:ext cx="11561523" cy="5982343"/>
          </a:xfrm>
          <a:custGeom>
            <a:avLst/>
            <a:gdLst>
              <a:gd name="connsiteX0" fmla="*/ 0 w 11561523"/>
              <a:gd name="connsiteY0" fmla="*/ 594824 h 5982343"/>
              <a:gd name="connsiteX1" fmla="*/ 594824 w 11561523"/>
              <a:gd name="connsiteY1" fmla="*/ 0 h 5982343"/>
              <a:gd name="connsiteX2" fmla="*/ 10966699 w 11561523"/>
              <a:gd name="connsiteY2" fmla="*/ 0 h 5982343"/>
              <a:gd name="connsiteX3" fmla="*/ 11561523 w 11561523"/>
              <a:gd name="connsiteY3" fmla="*/ 594824 h 5982343"/>
              <a:gd name="connsiteX4" fmla="*/ 11561523 w 11561523"/>
              <a:gd name="connsiteY4" fmla="*/ 5387519 h 5982343"/>
              <a:gd name="connsiteX5" fmla="*/ 10966699 w 11561523"/>
              <a:gd name="connsiteY5" fmla="*/ 5982343 h 5982343"/>
              <a:gd name="connsiteX6" fmla="*/ 594824 w 11561523"/>
              <a:gd name="connsiteY6" fmla="*/ 5982343 h 5982343"/>
              <a:gd name="connsiteX7" fmla="*/ 0 w 11561523"/>
              <a:gd name="connsiteY7" fmla="*/ 5387519 h 5982343"/>
              <a:gd name="connsiteX8" fmla="*/ 0 w 11561523"/>
              <a:gd name="connsiteY8" fmla="*/ 594824 h 598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982343" fill="none" extrusionOk="0">
                <a:moveTo>
                  <a:pt x="0" y="594824"/>
                </a:moveTo>
                <a:cubicBezTo>
                  <a:pt x="-13502" y="264128"/>
                  <a:pt x="311698" y="37117"/>
                  <a:pt x="594824" y="0"/>
                </a:cubicBezTo>
                <a:cubicBezTo>
                  <a:pt x="4656480" y="130954"/>
                  <a:pt x="9416257" y="43574"/>
                  <a:pt x="10966699" y="0"/>
                </a:cubicBezTo>
                <a:cubicBezTo>
                  <a:pt x="11302384" y="11049"/>
                  <a:pt x="11564496" y="269953"/>
                  <a:pt x="11561523" y="594824"/>
                </a:cubicBezTo>
                <a:cubicBezTo>
                  <a:pt x="11411084" y="2176693"/>
                  <a:pt x="11647402" y="4354596"/>
                  <a:pt x="11561523" y="5387519"/>
                </a:cubicBezTo>
                <a:cubicBezTo>
                  <a:pt x="11508579" y="5724725"/>
                  <a:pt x="11256286" y="5955485"/>
                  <a:pt x="10966699" y="5982343"/>
                </a:cubicBezTo>
                <a:cubicBezTo>
                  <a:pt x="9763995" y="6137540"/>
                  <a:pt x="3823029" y="6145363"/>
                  <a:pt x="594824" y="5982343"/>
                </a:cubicBezTo>
                <a:cubicBezTo>
                  <a:pt x="267740" y="5963025"/>
                  <a:pt x="-9667" y="5721676"/>
                  <a:pt x="0" y="5387519"/>
                </a:cubicBezTo>
                <a:cubicBezTo>
                  <a:pt x="64656" y="4432810"/>
                  <a:pt x="-17807" y="1620294"/>
                  <a:pt x="0" y="594824"/>
                </a:cubicBezTo>
                <a:close/>
              </a:path>
              <a:path w="11561523" h="5982343" stroke="0" extrusionOk="0">
                <a:moveTo>
                  <a:pt x="0" y="594824"/>
                </a:moveTo>
                <a:cubicBezTo>
                  <a:pt x="-32359" y="246352"/>
                  <a:pt x="207281" y="22155"/>
                  <a:pt x="594824" y="0"/>
                </a:cubicBezTo>
                <a:cubicBezTo>
                  <a:pt x="5007377" y="132882"/>
                  <a:pt x="7957284" y="-84951"/>
                  <a:pt x="10966699" y="0"/>
                </a:cubicBezTo>
                <a:cubicBezTo>
                  <a:pt x="11281801" y="13095"/>
                  <a:pt x="11559177" y="279282"/>
                  <a:pt x="11561523" y="594824"/>
                </a:cubicBezTo>
                <a:cubicBezTo>
                  <a:pt x="11581710" y="2782003"/>
                  <a:pt x="11714003" y="4380633"/>
                  <a:pt x="11561523" y="5387519"/>
                </a:cubicBezTo>
                <a:cubicBezTo>
                  <a:pt x="11609204" y="5721687"/>
                  <a:pt x="11300279" y="5971913"/>
                  <a:pt x="10966699" y="5982343"/>
                </a:cubicBezTo>
                <a:cubicBezTo>
                  <a:pt x="8741184" y="6069982"/>
                  <a:pt x="2800721" y="5909664"/>
                  <a:pt x="594824" y="5982343"/>
                </a:cubicBezTo>
                <a:cubicBezTo>
                  <a:pt x="262693" y="5947828"/>
                  <a:pt x="-19912" y="5743703"/>
                  <a:pt x="0" y="5387519"/>
                </a:cubicBezTo>
                <a:cubicBezTo>
                  <a:pt x="-38581" y="4016928"/>
                  <a:pt x="63341" y="1945125"/>
                  <a:pt x="0" y="594824"/>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D79DE165-2095-1BDD-2EA2-AB409A29FA62}"/>
              </a:ext>
            </a:extLst>
          </p:cNvPr>
          <p:cNvSpPr txBox="1"/>
          <p:nvPr/>
        </p:nvSpPr>
        <p:spPr>
          <a:xfrm>
            <a:off x="571213" y="735112"/>
            <a:ext cx="11130455" cy="5262979"/>
          </a:xfrm>
          <a:prstGeom prst="rect">
            <a:avLst/>
          </a:prstGeom>
          <a:noFill/>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Để đối phó với tình trạng nóng lên do biến đổi khí hậu, ở Mát-xđa, các toà nhà được thiết kế chụm lại với nhau, có lối đi ở giữa, giúp không khí lưu thông được dễ dàng và giúp giảm nhiệt độ mùa hè. Ngoài ra, một tháp gió được xây dựng nhằm lấy dòng không khí trên cao, mang làn gió mát mẻ vào thành phố, cũng góp phần làm giảm đáng kể nhiệt độ nơi đây so với vùng sa mạc ở xung quanh.</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Các công viên và khu thương mại ở Mát-xđa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Việc xây dựng thành công thành phố thông minh Mát-xđa đã truyền cảm hứng cho một số dự án phát triển nhà ở Anh, Bồ Đào Nha,... Đây sẽ là những đô thị sinh thái tiếp theo giúp ngăn chặn ô nhiễm môi trường và biến đổi khí hậu.</a:t>
            </a:r>
          </a:p>
          <a:p>
            <a:pPr algn="r"/>
            <a:r>
              <a:rPr lang="vi-VN" sz="2400" dirty="0">
                <a:latin typeface="Cambria" panose="02040503050406030204" pitchFamily="18" charset="0"/>
                <a:ea typeface="Cambria" panose="02040503050406030204" pitchFamily="18" charset="0"/>
              </a:rPr>
              <a:t>(Lâm Anh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520163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5D0795C-DF14-A186-95DD-817BA053D465}"/>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E6D09E39-3FAD-8C8D-49D7-726E6021A428}"/>
              </a:ext>
            </a:extLst>
          </p:cNvPr>
          <p:cNvGrpSpPr/>
          <p:nvPr/>
        </p:nvGrpSpPr>
        <p:grpSpPr>
          <a:xfrm>
            <a:off x="0" y="1120111"/>
            <a:ext cx="5151662" cy="4986871"/>
            <a:chOff x="1702" y="549000"/>
            <a:chExt cx="5760000" cy="5760000"/>
          </a:xfrm>
        </p:grpSpPr>
        <p:pic>
          <p:nvPicPr>
            <p:cNvPr id="5" name="Picture 4" descr="A hot air balloon with leaves around it&#10;&#10;Description automatically generated">
              <a:extLst>
                <a:ext uri="{FF2B5EF4-FFF2-40B4-BE49-F238E27FC236}">
                  <a16:creationId xmlns:a16="http://schemas.microsoft.com/office/drawing/2014/main" id="{BA007699-9FD5-9C5A-1791-DFEB3ACA6CAC}"/>
                </a:ext>
              </a:extLst>
            </p:cNvPr>
            <p:cNvPicPr>
              <a:picLocks noChangeAspect="1"/>
            </p:cNvPicPr>
            <p:nvPr/>
          </p:nvPicPr>
          <p:blipFill rotWithShape="1">
            <a:blip r:embed="rId6">
              <a:extLst>
                <a:ext uri="{28A0092B-C50C-407E-A947-70E740481C1C}">
                  <a14:useLocalDpi xmlns:a14="http://schemas.microsoft.com/office/drawing/2010/main" val="0"/>
                </a:ext>
              </a:extLst>
            </a:blip>
            <a:srcRect l="18100" t="4869" r="18100" b="4869"/>
            <a:stretch/>
          </p:blipFill>
          <p:spPr>
            <a:xfrm>
              <a:off x="1702" y="549000"/>
              <a:ext cx="5760000" cy="5760000"/>
            </a:xfrm>
            <a:prstGeom prst="rect">
              <a:avLst/>
            </a:prstGeom>
            <a:effectLst>
              <a:innerShdw blurRad="63500" dist="50800" dir="8100000">
                <a:srgbClr val="006600">
                  <a:alpha val="49804"/>
                </a:srgbClr>
              </a:innerShdw>
            </a:effectLst>
          </p:spPr>
        </p:pic>
        <p:sp>
          <p:nvSpPr>
            <p:cNvPr id="10" name="TextBox 9">
              <a:extLst>
                <a:ext uri="{FF2B5EF4-FFF2-40B4-BE49-F238E27FC236}">
                  <a16:creationId xmlns:a16="http://schemas.microsoft.com/office/drawing/2014/main" id="{F4A6FBB9-AF85-63F4-36E3-5F5D5E0EC711}"/>
                </a:ext>
              </a:extLst>
            </p:cNvPr>
            <p:cNvSpPr txBox="1"/>
            <p:nvPr/>
          </p:nvSpPr>
          <p:spPr>
            <a:xfrm>
              <a:off x="967105" y="1729394"/>
              <a:ext cx="3827246" cy="2506219"/>
            </a:xfrm>
            <a:prstGeom prst="rect">
              <a:avLst/>
            </a:prstGeom>
            <a:noFill/>
          </p:spPr>
          <p:txBody>
            <a:bodyPr wrap="square" rtlCol="0">
              <a:spAutoFit/>
            </a:bodyPr>
            <a:lstStyle/>
            <a:p>
              <a:pPr algn="ctr"/>
              <a:r>
                <a:rPr lang="en-US" sz="4500" b="1" dirty="0">
                  <a:solidFill>
                    <a:srgbClr val="0033CC"/>
                  </a:solidFill>
                </a:rPr>
                <a:t>BÀI ĐỌC </a:t>
              </a:r>
            </a:p>
            <a:p>
              <a:pPr algn="ctr"/>
              <a:r>
                <a:rPr lang="en-US" sz="4500" b="1" dirty="0">
                  <a:solidFill>
                    <a:srgbClr val="0033CC"/>
                  </a:solidFill>
                </a:rPr>
                <a:t>GỒM CÓ </a:t>
              </a:r>
            </a:p>
            <a:p>
              <a:pPr algn="ctr"/>
              <a:r>
                <a:rPr lang="en-US" sz="4500" b="1" dirty="0">
                  <a:solidFill>
                    <a:srgbClr val="0033CC"/>
                  </a:solidFill>
                </a:rPr>
                <a:t>MẤY ĐOẠN?</a:t>
              </a:r>
            </a:p>
          </p:txBody>
        </p:sp>
      </p:grpSp>
      <p:grpSp>
        <p:nvGrpSpPr>
          <p:cNvPr id="13" name="Group 12">
            <a:extLst>
              <a:ext uri="{FF2B5EF4-FFF2-40B4-BE49-F238E27FC236}">
                <a16:creationId xmlns:a16="http://schemas.microsoft.com/office/drawing/2014/main" id="{5567D538-C54E-8D88-27FF-26FBD2ADD0DB}"/>
              </a:ext>
            </a:extLst>
          </p:cNvPr>
          <p:cNvGrpSpPr/>
          <p:nvPr/>
        </p:nvGrpSpPr>
        <p:grpSpPr>
          <a:xfrm>
            <a:off x="4614531" y="198828"/>
            <a:ext cx="7474688" cy="885693"/>
            <a:chOff x="6342927" y="780869"/>
            <a:chExt cx="5940000" cy="1551607"/>
          </a:xfrm>
        </p:grpSpPr>
        <p:sp>
          <p:nvSpPr>
            <p:cNvPr id="6" name="AutoShape 8">
              <a:extLst>
                <a:ext uri="{FF2B5EF4-FFF2-40B4-BE49-F238E27FC236}">
                  <a16:creationId xmlns:a16="http://schemas.microsoft.com/office/drawing/2014/main" id="{9FA62F13-0B48-5B5E-C988-2CBB239BCB9D}"/>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000" b="1" dirty="0">
                <a:solidFill>
                  <a:srgbClr val="FF7C80"/>
                </a:solidFill>
                <a:latin typeface="UVN Bach Dang Nang" panose="02070803090706020303" pitchFamily="18" charset="0"/>
                <a:cs typeface="Times New Roman" pitchFamily="18" charset="0"/>
              </a:endParaRPr>
            </a:p>
          </p:txBody>
        </p:sp>
        <p:sp>
          <p:nvSpPr>
            <p:cNvPr id="12" name="TextBox 11">
              <a:extLst>
                <a:ext uri="{FF2B5EF4-FFF2-40B4-BE49-F238E27FC236}">
                  <a16:creationId xmlns:a16="http://schemas.microsoft.com/office/drawing/2014/main" id="{8E54CA19-5D22-BE28-86B6-1CC63946E680}"/>
                </a:ext>
              </a:extLst>
            </p:cNvPr>
            <p:cNvSpPr txBox="1"/>
            <p:nvPr/>
          </p:nvSpPr>
          <p:spPr>
            <a:xfrm>
              <a:off x="6536914" y="983706"/>
              <a:ext cx="5708025" cy="916606"/>
            </a:xfrm>
            <a:prstGeom prst="rect">
              <a:avLst/>
            </a:prstGeom>
            <a:noFill/>
          </p:spPr>
          <p:txBody>
            <a:bodyPr wrap="square">
              <a:spAutoFit/>
            </a:bodyPr>
            <a:lstStyle/>
            <a:p>
              <a:pPr algn="ct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đầu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giới</a:t>
              </a:r>
              <a:r>
                <a:rPr lang="en-US" sz="2800" dirty="0">
                  <a:effectLst/>
                  <a:latin typeface="Cambria" panose="02040503050406030204" pitchFamily="18" charset="0"/>
                  <a:ea typeface="Cambria" panose="02040503050406030204" pitchFamily="18" charset="0"/>
                </a:rPr>
                <a:t>.</a:t>
              </a:r>
              <a:endParaRPr lang="en-US" sz="5400" b="1" dirty="0">
                <a:latin typeface="Cambria" panose="02040503050406030204" pitchFamily="18" charset="0"/>
                <a:ea typeface="Cambria" panose="02040503050406030204" pitchFamily="18" charset="0"/>
                <a:cs typeface="Times New Roman" pitchFamily="18" charset="0"/>
              </a:endParaRPr>
            </a:p>
          </p:txBody>
        </p:sp>
      </p:grpSp>
      <p:grpSp>
        <p:nvGrpSpPr>
          <p:cNvPr id="4" name="Group 3">
            <a:extLst>
              <a:ext uri="{FF2B5EF4-FFF2-40B4-BE49-F238E27FC236}">
                <a16:creationId xmlns:a16="http://schemas.microsoft.com/office/drawing/2014/main" id="{7929BCD0-A5BB-46B6-6FA8-9B38FC1F35EC}"/>
              </a:ext>
            </a:extLst>
          </p:cNvPr>
          <p:cNvGrpSpPr/>
          <p:nvPr/>
        </p:nvGrpSpPr>
        <p:grpSpPr>
          <a:xfrm>
            <a:off x="4717312" y="1538530"/>
            <a:ext cx="7474688" cy="885693"/>
            <a:chOff x="6342927" y="780869"/>
            <a:chExt cx="5940000" cy="1551607"/>
          </a:xfrm>
        </p:grpSpPr>
        <p:sp>
          <p:nvSpPr>
            <p:cNvPr id="7" name="AutoShape 8">
              <a:extLst>
                <a:ext uri="{FF2B5EF4-FFF2-40B4-BE49-F238E27FC236}">
                  <a16:creationId xmlns:a16="http://schemas.microsoft.com/office/drawing/2014/main" id="{4C74EF39-9C5D-89AE-58E1-CEB84DE1F68C}"/>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2257EF6E-3E21-D519-92B0-A86FBEEA67C3}"/>
                </a:ext>
              </a:extLst>
            </p:cNvPr>
            <p:cNvSpPr txBox="1"/>
            <p:nvPr/>
          </p:nvSpPr>
          <p:spPr>
            <a:xfrm>
              <a:off x="6536914" y="983706"/>
              <a:ext cx="5708025" cy="916606"/>
            </a:xfrm>
            <a:prstGeom prst="rect">
              <a:avLst/>
            </a:prstGeom>
            <a:noFill/>
          </p:spPr>
          <p:txBody>
            <a:bodyPr wrap="square">
              <a:spAutoFit/>
            </a:bodyPr>
            <a:lstStyle/>
            <a:p>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2: </a:t>
              </a:r>
              <a:r>
                <a:rPr lang="en-US" sz="2800" dirty="0" err="1">
                  <a:effectLst/>
                  <a:latin typeface="Cambria" panose="02040503050406030204" pitchFamily="18" charset="0"/>
                  <a:ea typeface="Cambria" panose="02040503050406030204" pitchFamily="18" charset="0"/>
                </a:rPr>
                <a:t>Tiếp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theo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đến</a:t>
              </a:r>
              <a:r>
                <a:rPr lang="en-US" sz="2800" dirty="0">
                  <a:effectLst/>
                  <a:latin typeface="Cambria" panose="02040503050406030204" pitchFamily="18" charset="0"/>
                  <a:ea typeface="Cambria" panose="02040503050406030204" pitchFamily="18" charset="0"/>
                </a:rPr>
                <a:t> … </a:t>
              </a:r>
              <a:r>
                <a:rPr lang="en-US" sz="2800" dirty="0" err="1">
                  <a:effectLst/>
                  <a:latin typeface="Cambria" panose="02040503050406030204" pitchFamily="18" charset="0"/>
                  <a:ea typeface="Cambria" panose="02040503050406030204" pitchFamily="18" charset="0"/>
                </a:rPr>
                <a:t>toàn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phố</a:t>
              </a:r>
              <a:endParaRPr lang="en-US" sz="7200" b="1" dirty="0">
                <a:latin typeface="Cambria" panose="02040503050406030204" pitchFamily="18" charset="0"/>
                <a:ea typeface="Cambria" panose="02040503050406030204" pitchFamily="18" charset="0"/>
                <a:cs typeface="Times New Roman" pitchFamily="18" charset="0"/>
              </a:endParaRPr>
            </a:p>
          </p:txBody>
        </p:sp>
      </p:grpSp>
      <p:grpSp>
        <p:nvGrpSpPr>
          <p:cNvPr id="11" name="Group 10">
            <a:extLst>
              <a:ext uri="{FF2B5EF4-FFF2-40B4-BE49-F238E27FC236}">
                <a16:creationId xmlns:a16="http://schemas.microsoft.com/office/drawing/2014/main" id="{A1CA0212-23A4-E6C4-70BF-BA86A9B33A0C}"/>
              </a:ext>
            </a:extLst>
          </p:cNvPr>
          <p:cNvGrpSpPr/>
          <p:nvPr/>
        </p:nvGrpSpPr>
        <p:grpSpPr>
          <a:xfrm>
            <a:off x="4717312" y="2825070"/>
            <a:ext cx="7474688" cy="885693"/>
            <a:chOff x="6342927" y="780869"/>
            <a:chExt cx="5940000" cy="1551607"/>
          </a:xfrm>
        </p:grpSpPr>
        <p:sp>
          <p:nvSpPr>
            <p:cNvPr id="14" name="AutoShape 8">
              <a:extLst>
                <a:ext uri="{FF2B5EF4-FFF2-40B4-BE49-F238E27FC236}">
                  <a16:creationId xmlns:a16="http://schemas.microsoft.com/office/drawing/2014/main" id="{A014BD0A-8A18-9916-EE6F-063C4EE36850}"/>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15" name="TextBox 14">
              <a:extLst>
                <a:ext uri="{FF2B5EF4-FFF2-40B4-BE49-F238E27FC236}">
                  <a16:creationId xmlns:a16="http://schemas.microsoft.com/office/drawing/2014/main" id="{23CB5396-D1FA-5156-349B-447286A37679}"/>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sa</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mạc</a:t>
              </a:r>
              <a:r>
                <a:rPr lang="en-US" sz="2400" dirty="0">
                  <a:effectLst/>
                  <a:latin typeface="Cambria" panose="02040503050406030204" pitchFamily="18" charset="0"/>
                  <a:ea typeface="Cambria" panose="02040503050406030204" pitchFamily="18" charset="0"/>
                  <a:cs typeface="Times New Roman" panose="02020603050405020304" pitchFamily="18" charset="0"/>
                </a:rPr>
                <a:t> ở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xung</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quanh</a:t>
              </a:r>
              <a:r>
                <a:rPr lang="en-US" sz="2400" dirty="0">
                  <a:effectLst/>
                  <a:latin typeface="Cambria" panose="02040503050406030204" pitchFamily="18" charset="0"/>
                  <a:ea typeface="Cambria" panose="02040503050406030204" pitchFamily="18" charset="0"/>
                  <a:cs typeface="Times New Roman" panose="02020603050405020304" pitchFamily="18" charset="0"/>
                </a:rPr>
                <a:t>.</a:t>
              </a:r>
            </a:p>
          </p:txBody>
        </p:sp>
      </p:grpSp>
      <p:grpSp>
        <p:nvGrpSpPr>
          <p:cNvPr id="22" name="Group 21">
            <a:extLst>
              <a:ext uri="{FF2B5EF4-FFF2-40B4-BE49-F238E27FC236}">
                <a16:creationId xmlns:a16="http://schemas.microsoft.com/office/drawing/2014/main" id="{BF37828A-5053-6F93-F80D-AA187CB6ECDD}"/>
              </a:ext>
            </a:extLst>
          </p:cNvPr>
          <p:cNvGrpSpPr/>
          <p:nvPr/>
        </p:nvGrpSpPr>
        <p:grpSpPr>
          <a:xfrm>
            <a:off x="4717312" y="4090344"/>
            <a:ext cx="7474688" cy="885693"/>
            <a:chOff x="6342927" y="780869"/>
            <a:chExt cx="5940000" cy="1551607"/>
          </a:xfrm>
        </p:grpSpPr>
        <p:sp>
          <p:nvSpPr>
            <p:cNvPr id="23" name="AutoShape 8">
              <a:extLst>
                <a:ext uri="{FF2B5EF4-FFF2-40B4-BE49-F238E27FC236}">
                  <a16:creationId xmlns:a16="http://schemas.microsoft.com/office/drawing/2014/main" id="{4408A6CB-2911-2812-5440-59BF6E1E24B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4" name="TextBox 23">
              <a:extLst>
                <a:ext uri="{FF2B5EF4-FFF2-40B4-BE49-F238E27FC236}">
                  <a16:creationId xmlns:a16="http://schemas.microsoft.com/office/drawing/2014/main" id="{7C2198C4-CFE6-6FA3-60DA-7CD0E727B9BF}"/>
                </a:ext>
              </a:extLst>
            </p:cNvPr>
            <p:cNvSpPr txBox="1"/>
            <p:nvPr/>
          </p:nvSpPr>
          <p:spPr>
            <a:xfrm>
              <a:off x="6536914" y="983706"/>
              <a:ext cx="5708025" cy="866621"/>
            </a:xfrm>
            <a:prstGeom prst="rect">
              <a:avLst/>
            </a:prstGeom>
            <a:noFill/>
          </p:spPr>
          <p:txBody>
            <a:bodyPr wrap="square">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cs typeface="Times New Roman" panose="02020603050405020304" pitchFamily="18" charset="0"/>
                </a:rPr>
                <a:t>Đoạn</a:t>
              </a:r>
              <a:r>
                <a:rPr lang="en-US" sz="2400" b="1" dirty="0">
                  <a:effectLst/>
                  <a:latin typeface="Cambria" panose="02040503050406030204" pitchFamily="18" charset="0"/>
                  <a:ea typeface="Cambria" panose="02040503050406030204" pitchFamily="18" charset="0"/>
                  <a:cs typeface="Times New Roman" panose="02020603050405020304" pitchFamily="18" charset="0"/>
                </a:rPr>
                <a:t> 4: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theo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đến</a:t>
              </a:r>
              <a:r>
                <a:rPr lang="en-US" sz="2400" dirty="0">
                  <a:effectLst/>
                  <a:latin typeface="Cambria" panose="02040503050406030204" pitchFamily="18" charset="0"/>
                  <a:ea typeface="Cambria" panose="02040503050406030204" pitchFamily="18" charset="0"/>
                  <a:cs typeface="Times New Roman" panose="02020603050405020304" pitchFamily="18" charset="0"/>
                </a:rPr>
                <a:t> …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môi</a:t>
              </a:r>
              <a:r>
                <a:rPr lang="en-US" sz="2400" dirty="0">
                  <a:effectLst/>
                  <a:latin typeface="Cambria" panose="02040503050406030204" pitchFamily="18" charset="0"/>
                  <a:ea typeface="Cambria" panose="02040503050406030204" pitchFamily="18" charset="0"/>
                  <a:cs typeface="Times New Roman" panose="02020603050405020304" pitchFamily="18" charset="0"/>
                </a:rPr>
                <a:t> </a:t>
              </a:r>
              <a:r>
                <a:rPr lang="en-US" sz="2400" dirty="0" err="1">
                  <a:effectLst/>
                  <a:latin typeface="Cambria" panose="02040503050406030204" pitchFamily="18" charset="0"/>
                  <a:ea typeface="Cambria" panose="02040503050406030204" pitchFamily="18" charset="0"/>
                  <a:cs typeface="Times New Roman" panose="02020603050405020304" pitchFamily="18" charset="0"/>
                </a:rPr>
                <a:t>trường</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334D6A98-116A-7B0E-1D25-17E3BA92D0C9}"/>
              </a:ext>
            </a:extLst>
          </p:cNvPr>
          <p:cNvGrpSpPr/>
          <p:nvPr/>
        </p:nvGrpSpPr>
        <p:grpSpPr>
          <a:xfrm>
            <a:off x="4717312" y="5504475"/>
            <a:ext cx="7474688" cy="885693"/>
            <a:chOff x="6342927" y="780869"/>
            <a:chExt cx="5940000" cy="1551607"/>
          </a:xfrm>
        </p:grpSpPr>
        <p:sp>
          <p:nvSpPr>
            <p:cNvPr id="26" name="AutoShape 8">
              <a:extLst>
                <a:ext uri="{FF2B5EF4-FFF2-40B4-BE49-F238E27FC236}">
                  <a16:creationId xmlns:a16="http://schemas.microsoft.com/office/drawing/2014/main" id="{7D952A47-188C-65C4-FD5C-659FEE2CBC27}"/>
                </a:ext>
              </a:extLst>
            </p:cNvPr>
            <p:cNvSpPr>
              <a:spLocks noChangeArrowheads="1"/>
            </p:cNvSpPr>
            <p:nvPr/>
          </p:nvSpPr>
          <p:spPr bwMode="auto">
            <a:xfrm>
              <a:off x="6342927" y="780869"/>
              <a:ext cx="5940000" cy="1551607"/>
            </a:xfrm>
            <a:prstGeom prst="flowChartTerminator">
              <a:avLst/>
            </a:prstGeom>
            <a:solidFill>
              <a:srgbClr val="FFFF99"/>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none" anchor="ctr"/>
            <a:lstStyle/>
            <a:p>
              <a:pPr algn="ctr"/>
              <a:endParaRPr lang="en-US" sz="2800" b="1" dirty="0">
                <a:solidFill>
                  <a:srgbClr val="FF7C80"/>
                </a:solidFill>
                <a:latin typeface="Cambria" panose="02040503050406030204" pitchFamily="18" charset="0"/>
                <a:ea typeface="Cambria" panose="02040503050406030204" pitchFamily="18" charset="0"/>
                <a:cs typeface="Times New Roman" pitchFamily="18" charset="0"/>
              </a:endParaRPr>
            </a:p>
          </p:txBody>
        </p:sp>
        <p:sp>
          <p:nvSpPr>
            <p:cNvPr id="27" name="TextBox 26">
              <a:extLst>
                <a:ext uri="{FF2B5EF4-FFF2-40B4-BE49-F238E27FC236}">
                  <a16:creationId xmlns:a16="http://schemas.microsoft.com/office/drawing/2014/main" id="{654DBA42-B53A-E042-4094-E517426769B4}"/>
                </a:ext>
              </a:extLst>
            </p:cNvPr>
            <p:cNvSpPr txBox="1"/>
            <p:nvPr/>
          </p:nvSpPr>
          <p:spPr>
            <a:xfrm>
              <a:off x="6536914" y="983706"/>
              <a:ext cx="5708025" cy="984118"/>
            </a:xfrm>
            <a:prstGeom prst="rect">
              <a:avLst/>
            </a:prstGeom>
            <a:noFill/>
          </p:spPr>
          <p:txBody>
            <a:bodyPr wrap="square">
              <a:spAutoFit/>
            </a:bodyPr>
            <a:lstStyle/>
            <a:p>
              <a:pPr marL="0" marR="0" algn="just">
                <a:lnSpc>
                  <a:spcPct val="120000"/>
                </a:lnSpc>
                <a:spcBef>
                  <a:spcPts val="0"/>
                </a:spcBef>
                <a:spcAft>
                  <a:spcPts val="0"/>
                </a:spcAft>
              </a:pPr>
              <a:r>
                <a:rPr lang="en-US" sz="2800" b="1" dirty="0" err="1">
                  <a:effectLst/>
                  <a:latin typeface="Cambria" panose="02040503050406030204" pitchFamily="18" charset="0"/>
                  <a:ea typeface="Cambria" panose="02040503050406030204" pitchFamily="18" charset="0"/>
                </a:rPr>
                <a:t>Đoạn</a:t>
              </a:r>
              <a:r>
                <a:rPr lang="en-US" sz="2800" b="1" dirty="0">
                  <a:effectLst/>
                  <a:latin typeface="Cambria" panose="02040503050406030204" pitchFamily="18" charset="0"/>
                  <a:ea typeface="Cambria" panose="02040503050406030204" pitchFamily="18" charset="0"/>
                </a:rPr>
                <a:t> 5: </a:t>
              </a:r>
              <a:r>
                <a:rPr lang="en-US" sz="2800" dirty="0" err="1">
                  <a:effectLst/>
                  <a:latin typeface="Cambria" panose="02040503050406030204" pitchFamily="18" charset="0"/>
                  <a:ea typeface="Cambria" panose="02040503050406030204" pitchFamily="18" charset="0"/>
                </a:rPr>
                <a:t>Phần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còn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lại</a:t>
              </a:r>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918664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trả-lời-đúng.wav"/>
                                        </p:tgtEl>
                                      </p:cMediaNode>
                                    </p:audio>
                                  </p:sub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3" name="trả-lời-đúng.wav"/>
                                        </p:tgtEl>
                                      </p:cMediaNode>
                                    </p:audio>
                                  </p:sub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3" name="trả-lời-đúng.wav"/>
                                        </p:tgtEl>
                                      </p:cMediaNode>
                                    </p:audio>
                                  </p:sub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checkerboard(across)">
                                      <p:cBhvr>
                                        <p:cTn id="29" dur="5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3" name="trả-lời-đúng.wav"/>
                                        </p:tgtEl>
                                      </p:cMediaNode>
                                    </p:audio>
                                  </p:sub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heckerboard(across)">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3" name="trả-lời-đú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2926-CCCA-60C7-15C5-327576277727}"/>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031BE9D7-C242-4614-7813-5EAB56AA6DB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306BBF5-254D-2B4C-8E5B-64245DDDC017}"/>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645EA33E-9D4A-FBBE-9FFE-DCDF7AB6A457}"/>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76675FCE-E97D-0127-E5F3-56FC4D8358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C198D1A7-B311-2CA2-74DF-4BAD7C7E8637}"/>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từ khó</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3" name="Freeform 7">
            <a:extLst>
              <a:ext uri="{FF2B5EF4-FFF2-40B4-BE49-F238E27FC236}">
                <a16:creationId xmlns:a16="http://schemas.microsoft.com/office/drawing/2014/main" id="{DED09B06-E40C-2AD1-27BB-CDBAF36C9947}"/>
              </a:ext>
            </a:extLst>
          </p:cNvPr>
          <p:cNvSpPr/>
          <p:nvPr/>
        </p:nvSpPr>
        <p:spPr>
          <a:xfrm flipH="1">
            <a:off x="698676" y="1376087"/>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4" name="Freeform 8">
            <a:extLst>
              <a:ext uri="{FF2B5EF4-FFF2-40B4-BE49-F238E27FC236}">
                <a16:creationId xmlns:a16="http://schemas.microsoft.com/office/drawing/2014/main" id="{80B88705-FA9C-6B1F-4C20-8136178CDB4E}"/>
              </a:ext>
            </a:extLst>
          </p:cNvPr>
          <p:cNvSpPr/>
          <p:nvPr/>
        </p:nvSpPr>
        <p:spPr>
          <a:xfrm flipH="1">
            <a:off x="5551378" y="1407979"/>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TextBox 4">
            <a:extLst>
              <a:ext uri="{FF2B5EF4-FFF2-40B4-BE49-F238E27FC236}">
                <a16:creationId xmlns:a16="http://schemas.microsoft.com/office/drawing/2014/main" id="{14C1BCB0-FCAA-BE59-4391-144DD0C2FE67}"/>
              </a:ext>
            </a:extLst>
          </p:cNvPr>
          <p:cNvSpPr txBox="1"/>
          <p:nvPr/>
        </p:nvSpPr>
        <p:spPr>
          <a:xfrm>
            <a:off x="6259277" y="1407979"/>
            <a:ext cx="3310758" cy="830997"/>
          </a:xfrm>
          <a:prstGeom prst="rect">
            <a:avLst/>
          </a:prstGeom>
          <a:noFill/>
        </p:spPr>
        <p:txBody>
          <a:bodyPr wrap="square" rtlCol="0">
            <a:spAutoFit/>
          </a:bodyPr>
          <a:lstStyle/>
          <a:p>
            <a:pPr algn="ctr"/>
            <a:r>
              <a:rPr lang="en-US" sz="4800" b="1"/>
              <a:t>Mát-xđa</a:t>
            </a:r>
            <a:endParaRPr lang="en-US" sz="4800" b="1" dirty="0"/>
          </a:p>
        </p:txBody>
      </p:sp>
      <p:sp>
        <p:nvSpPr>
          <p:cNvPr id="6" name="Freeform 8">
            <a:extLst>
              <a:ext uri="{FF2B5EF4-FFF2-40B4-BE49-F238E27FC236}">
                <a16:creationId xmlns:a16="http://schemas.microsoft.com/office/drawing/2014/main" id="{89C33961-9BB3-1C73-0362-30088F67B392}"/>
              </a:ext>
            </a:extLst>
          </p:cNvPr>
          <p:cNvSpPr/>
          <p:nvPr/>
        </p:nvSpPr>
        <p:spPr>
          <a:xfrm flipH="1">
            <a:off x="5508848" y="2840767"/>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188D43B6-C77D-DBC0-F152-550552005104}"/>
              </a:ext>
            </a:extLst>
          </p:cNvPr>
          <p:cNvSpPr txBox="1"/>
          <p:nvPr/>
        </p:nvSpPr>
        <p:spPr>
          <a:xfrm>
            <a:off x="6216747" y="2840767"/>
            <a:ext cx="3310758" cy="830997"/>
          </a:xfrm>
          <a:prstGeom prst="rect">
            <a:avLst/>
          </a:prstGeom>
          <a:noFill/>
        </p:spPr>
        <p:txBody>
          <a:bodyPr wrap="square" rtlCol="0">
            <a:spAutoFit/>
          </a:bodyPr>
          <a:lstStyle/>
          <a:p>
            <a:pPr algn="ctr"/>
            <a:r>
              <a:rPr lang="en-US" sz="4800" b="1" dirty="0"/>
              <a:t>Ả </a:t>
            </a:r>
            <a:r>
              <a:rPr lang="en-US" sz="4800" b="1" dirty="0" err="1"/>
              <a:t>Rập</a:t>
            </a:r>
            <a:endParaRPr lang="en-US" sz="4800" b="1" dirty="0"/>
          </a:p>
        </p:txBody>
      </p:sp>
      <p:sp>
        <p:nvSpPr>
          <p:cNvPr id="10" name="Freeform 8">
            <a:extLst>
              <a:ext uri="{FF2B5EF4-FFF2-40B4-BE49-F238E27FC236}">
                <a16:creationId xmlns:a16="http://schemas.microsoft.com/office/drawing/2014/main" id="{1E0591D7-C708-901D-A659-65CC4331F76B}"/>
              </a:ext>
            </a:extLst>
          </p:cNvPr>
          <p:cNvSpPr/>
          <p:nvPr/>
        </p:nvSpPr>
        <p:spPr>
          <a:xfrm flipH="1">
            <a:off x="5476951" y="415920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id="{D53F70C8-849C-F274-33C6-F11D5F1C558A}"/>
              </a:ext>
            </a:extLst>
          </p:cNvPr>
          <p:cNvSpPr txBox="1"/>
          <p:nvPr/>
        </p:nvSpPr>
        <p:spPr>
          <a:xfrm>
            <a:off x="6184850" y="4159204"/>
            <a:ext cx="3310758" cy="830997"/>
          </a:xfrm>
          <a:prstGeom prst="rect">
            <a:avLst/>
          </a:prstGeom>
          <a:noFill/>
        </p:spPr>
        <p:txBody>
          <a:bodyPr wrap="square" rtlCol="0">
            <a:spAutoFit/>
          </a:bodyPr>
          <a:lstStyle/>
          <a:p>
            <a:pPr algn="ctr"/>
            <a:r>
              <a:rPr lang="en-US" sz="4800" b="1" dirty="0" err="1"/>
              <a:t>toả</a:t>
            </a:r>
            <a:r>
              <a:rPr lang="en-US" sz="4800" b="1" dirty="0"/>
              <a:t> </a:t>
            </a:r>
            <a:r>
              <a:rPr lang="en-US" sz="4800" b="1" dirty="0" err="1"/>
              <a:t>nhiệt</a:t>
            </a:r>
            <a:endParaRPr lang="en-US" sz="4800" b="1" dirty="0"/>
          </a:p>
        </p:txBody>
      </p:sp>
      <p:sp>
        <p:nvSpPr>
          <p:cNvPr id="13" name="Freeform 8">
            <a:extLst>
              <a:ext uri="{FF2B5EF4-FFF2-40B4-BE49-F238E27FC236}">
                <a16:creationId xmlns:a16="http://schemas.microsoft.com/office/drawing/2014/main" id="{321C2952-1AF0-3D1B-93EC-75C2B7EA7A15}"/>
              </a:ext>
            </a:extLst>
          </p:cNvPr>
          <p:cNvSpPr/>
          <p:nvPr/>
        </p:nvSpPr>
        <p:spPr>
          <a:xfrm flipH="1">
            <a:off x="5476951" y="5445744"/>
            <a:ext cx="4932061" cy="1004907"/>
          </a:xfrm>
          <a:custGeom>
            <a:avLst/>
            <a:gdLst/>
            <a:ahLst/>
            <a:cxnLst/>
            <a:rect l="l" t="t" r="r" b="b"/>
            <a:pathLst>
              <a:path w="7398092" h="1507361">
                <a:moveTo>
                  <a:pt x="7398092" y="0"/>
                </a:moveTo>
                <a:lnTo>
                  <a:pt x="0" y="0"/>
                </a:lnTo>
                <a:lnTo>
                  <a:pt x="0" y="1507361"/>
                </a:lnTo>
                <a:lnTo>
                  <a:pt x="7398092" y="1507361"/>
                </a:lnTo>
                <a:lnTo>
                  <a:pt x="739809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4" name="TextBox 13">
            <a:extLst>
              <a:ext uri="{FF2B5EF4-FFF2-40B4-BE49-F238E27FC236}">
                <a16:creationId xmlns:a16="http://schemas.microsoft.com/office/drawing/2014/main" id="{1AF2C774-4BE7-6122-C8ED-0879110A98A8}"/>
              </a:ext>
            </a:extLst>
          </p:cNvPr>
          <p:cNvSpPr txBox="1"/>
          <p:nvPr/>
        </p:nvSpPr>
        <p:spPr>
          <a:xfrm>
            <a:off x="6184850" y="5445744"/>
            <a:ext cx="3724694" cy="830997"/>
          </a:xfrm>
          <a:prstGeom prst="rect">
            <a:avLst/>
          </a:prstGeom>
          <a:noFill/>
        </p:spPr>
        <p:txBody>
          <a:bodyPr wrap="square" rtlCol="0">
            <a:spAutoFit/>
          </a:bodyPr>
          <a:lstStyle/>
          <a:p>
            <a:pPr algn="ctr"/>
            <a:r>
              <a:rPr lang="en-US" sz="4800" b="1" dirty="0" err="1"/>
              <a:t>khuyến</a:t>
            </a:r>
            <a:r>
              <a:rPr lang="en-US" sz="4800" b="1" dirty="0"/>
              <a:t> </a:t>
            </a:r>
            <a:r>
              <a:rPr lang="en-US" sz="4800" b="1" dirty="0" err="1"/>
              <a:t>khích</a:t>
            </a:r>
            <a:endParaRPr lang="en-US" sz="4800" b="1" dirty="0"/>
          </a:p>
        </p:txBody>
      </p:sp>
    </p:spTree>
    <p:extLst>
      <p:ext uri="{BB962C8B-B14F-4D97-AF65-F5344CB8AC3E}">
        <p14:creationId xmlns:p14="http://schemas.microsoft.com/office/powerpoint/2010/main" val="42845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10" grpId="0" animBg="1"/>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4C593-EC12-3102-AC9B-0EE1B5E597D9}"/>
            </a:ext>
          </a:extLst>
        </p:cNvPr>
        <p:cNvGrpSpPr/>
        <p:nvPr/>
      </p:nvGrpSpPr>
      <p:grpSpPr>
        <a:xfrm>
          <a:off x="0" y="0"/>
          <a:ext cx="0" cy="0"/>
          <a:chOff x="0" y="0"/>
          <a:chExt cx="0" cy="0"/>
        </a:xfrm>
      </p:grpSpPr>
      <p:pic>
        <p:nvPicPr>
          <p:cNvPr id="2" name="Graphic 1">
            <a:extLst>
              <a:ext uri="{FF2B5EF4-FFF2-40B4-BE49-F238E27FC236}">
                <a16:creationId xmlns:a16="http://schemas.microsoft.com/office/drawing/2014/main" id="{32FE50DB-3700-1C68-D154-0C0E7FB6DAC1}"/>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5125" b="10500"/>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E8B1F7C9-371E-32EF-5A00-68E4B1C0DFEE}"/>
              </a:ext>
            </a:extLst>
          </p:cNvPr>
          <p:cNvSpPr/>
          <p:nvPr/>
        </p:nvSpPr>
        <p:spPr>
          <a:xfrm>
            <a:off x="313150" y="764087"/>
            <a:ext cx="11561523" cy="5611661"/>
          </a:xfrm>
          <a:custGeom>
            <a:avLst/>
            <a:gdLst>
              <a:gd name="connsiteX0" fmla="*/ 0 w 11561523"/>
              <a:gd name="connsiteY0" fmla="*/ 557967 h 5611661"/>
              <a:gd name="connsiteX1" fmla="*/ 557967 w 11561523"/>
              <a:gd name="connsiteY1" fmla="*/ 0 h 5611661"/>
              <a:gd name="connsiteX2" fmla="*/ 11003556 w 11561523"/>
              <a:gd name="connsiteY2" fmla="*/ 0 h 5611661"/>
              <a:gd name="connsiteX3" fmla="*/ 11561523 w 11561523"/>
              <a:gd name="connsiteY3" fmla="*/ 557967 h 5611661"/>
              <a:gd name="connsiteX4" fmla="*/ 11561523 w 11561523"/>
              <a:gd name="connsiteY4" fmla="*/ 5053694 h 5611661"/>
              <a:gd name="connsiteX5" fmla="*/ 11003556 w 11561523"/>
              <a:gd name="connsiteY5" fmla="*/ 5611661 h 5611661"/>
              <a:gd name="connsiteX6" fmla="*/ 557967 w 11561523"/>
              <a:gd name="connsiteY6" fmla="*/ 5611661 h 5611661"/>
              <a:gd name="connsiteX7" fmla="*/ 0 w 11561523"/>
              <a:gd name="connsiteY7" fmla="*/ 5053694 h 5611661"/>
              <a:gd name="connsiteX8" fmla="*/ 0 w 11561523"/>
              <a:gd name="connsiteY8" fmla="*/ 557967 h 56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611661" fill="none" extrusionOk="0">
                <a:moveTo>
                  <a:pt x="0" y="557967"/>
                </a:moveTo>
                <a:cubicBezTo>
                  <a:pt x="-11958" y="247876"/>
                  <a:pt x="286905" y="30337"/>
                  <a:pt x="557967" y="0"/>
                </a:cubicBezTo>
                <a:cubicBezTo>
                  <a:pt x="3754474" y="130954"/>
                  <a:pt x="6302831" y="43574"/>
                  <a:pt x="11003556" y="0"/>
                </a:cubicBezTo>
                <a:cubicBezTo>
                  <a:pt x="11333494" y="33550"/>
                  <a:pt x="11569977" y="260165"/>
                  <a:pt x="11561523" y="557967"/>
                </a:cubicBezTo>
                <a:cubicBezTo>
                  <a:pt x="11411084" y="2011755"/>
                  <a:pt x="11647402" y="3032911"/>
                  <a:pt x="11561523" y="5053694"/>
                </a:cubicBezTo>
                <a:cubicBezTo>
                  <a:pt x="11508981" y="5370479"/>
                  <a:pt x="11293944" y="5599401"/>
                  <a:pt x="11003556" y="5611661"/>
                </a:cubicBezTo>
                <a:cubicBezTo>
                  <a:pt x="6876465" y="5766858"/>
                  <a:pt x="4244546" y="5774681"/>
                  <a:pt x="557967" y="5611661"/>
                </a:cubicBezTo>
                <a:cubicBezTo>
                  <a:pt x="253982" y="5555226"/>
                  <a:pt x="-34758" y="5382146"/>
                  <a:pt x="0" y="5053694"/>
                </a:cubicBezTo>
                <a:cubicBezTo>
                  <a:pt x="64656" y="3233079"/>
                  <a:pt x="-17807" y="2704205"/>
                  <a:pt x="0" y="557967"/>
                </a:cubicBezTo>
                <a:close/>
              </a:path>
              <a:path w="11561523" h="5611661" stroke="0" extrusionOk="0">
                <a:moveTo>
                  <a:pt x="0" y="557967"/>
                </a:moveTo>
                <a:cubicBezTo>
                  <a:pt x="-43097" y="223227"/>
                  <a:pt x="214270" y="13339"/>
                  <a:pt x="557967" y="0"/>
                </a:cubicBezTo>
                <a:cubicBezTo>
                  <a:pt x="2761082" y="132882"/>
                  <a:pt x="6115069" y="-84951"/>
                  <a:pt x="11003556" y="0"/>
                </a:cubicBezTo>
                <a:cubicBezTo>
                  <a:pt x="11269479" y="41243"/>
                  <a:pt x="11560633" y="254728"/>
                  <a:pt x="11561523" y="557967"/>
                </a:cubicBezTo>
                <a:cubicBezTo>
                  <a:pt x="11581710" y="1653684"/>
                  <a:pt x="11714003" y="3704697"/>
                  <a:pt x="11561523" y="5053694"/>
                </a:cubicBezTo>
                <a:cubicBezTo>
                  <a:pt x="11570462" y="5362911"/>
                  <a:pt x="11314114" y="5606719"/>
                  <a:pt x="11003556" y="5611661"/>
                </a:cubicBezTo>
                <a:cubicBezTo>
                  <a:pt x="6307986" y="5699300"/>
                  <a:pt x="2877129" y="5538982"/>
                  <a:pt x="557967" y="5611661"/>
                </a:cubicBezTo>
                <a:cubicBezTo>
                  <a:pt x="244400" y="5560068"/>
                  <a:pt x="-9030" y="5374400"/>
                  <a:pt x="0" y="5053694"/>
                </a:cubicBezTo>
                <a:cubicBezTo>
                  <a:pt x="-38581" y="3105261"/>
                  <a:pt x="63341" y="1158008"/>
                  <a:pt x="0" y="557967"/>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1" name="Group 20">
            <a:extLst>
              <a:ext uri="{FF2B5EF4-FFF2-40B4-BE49-F238E27FC236}">
                <a16:creationId xmlns:a16="http://schemas.microsoft.com/office/drawing/2014/main" id="{15A0EB35-2233-80B5-C67C-9C482E2951AB}"/>
              </a:ext>
            </a:extLst>
          </p:cNvPr>
          <p:cNvGrpSpPr/>
          <p:nvPr/>
        </p:nvGrpSpPr>
        <p:grpSpPr>
          <a:xfrm>
            <a:off x="2492681" y="0"/>
            <a:ext cx="6721212" cy="1319886"/>
            <a:chOff x="3720737" y="-364541"/>
            <a:chExt cx="4750526" cy="1319886"/>
          </a:xfrm>
        </p:grpSpPr>
        <p:pic>
          <p:nvPicPr>
            <p:cNvPr id="19" name="Picture 18">
              <a:extLst>
                <a:ext uri="{FF2B5EF4-FFF2-40B4-BE49-F238E27FC236}">
                  <a16:creationId xmlns:a16="http://schemas.microsoft.com/office/drawing/2014/main" id="{DDCB78B9-7AFD-1F1A-3842-A31D2356879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720737" y="-364541"/>
              <a:ext cx="4750526" cy="1224000"/>
            </a:xfrm>
            <a:prstGeom prst="rect">
              <a:avLst/>
            </a:prstGeom>
          </p:spPr>
        </p:pic>
        <p:sp>
          <p:nvSpPr>
            <p:cNvPr id="20" name="TextBox 19">
              <a:extLst>
                <a:ext uri="{FF2B5EF4-FFF2-40B4-BE49-F238E27FC236}">
                  <a16:creationId xmlns:a16="http://schemas.microsoft.com/office/drawing/2014/main" id="{0F3E294A-0B2E-8090-1FF4-4AF2D9A96E8B}"/>
                </a:ext>
              </a:extLst>
            </p:cNvPr>
            <p:cNvSpPr txBox="1"/>
            <p:nvPr/>
          </p:nvSpPr>
          <p:spPr>
            <a:xfrm>
              <a:off x="4330709" y="247459"/>
              <a:ext cx="3530582"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Luyện đọc câu</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03EF42EA-ACD8-D4BC-FCBD-76AEE7342C63}"/>
              </a:ext>
            </a:extLst>
          </p:cNvPr>
          <p:cNvSpPr txBox="1"/>
          <p:nvPr/>
        </p:nvSpPr>
        <p:spPr>
          <a:xfrm>
            <a:off x="956931" y="1737770"/>
            <a:ext cx="10473070" cy="3539430"/>
          </a:xfrm>
          <a:prstGeom prst="rect">
            <a:avLst/>
          </a:prstGeom>
          <a:solidFill>
            <a:schemeClr val="accent2">
              <a:lumMod val="20000"/>
              <a:lumOff val="80000"/>
            </a:schemeClr>
          </a:solidFill>
        </p:spPr>
        <p:txBody>
          <a:bodyPr wrap="square" rtlCol="0">
            <a:spAutoFit/>
          </a:bodyPr>
          <a:lstStyle/>
          <a:p>
            <a:pPr algn="just"/>
            <a:r>
              <a:rPr lang="en-US" sz="3200" dirty="0"/>
              <a:t>   </a:t>
            </a:r>
            <a:r>
              <a:rPr lang="vi-VN" sz="3200" dirty="0"/>
              <a:t>Năm 2008,/ UAE khởi công xây dựng dự án “Thành phố thông minh Mát-xđa”/ nhằm biến Mát-xđa trở thành thành phố không các-bô níc đầu tiên trên thế giới.;</a:t>
            </a:r>
            <a:endParaRPr lang="en-US" sz="3200" dirty="0"/>
          </a:p>
          <a:p>
            <a:pPr algn="just"/>
            <a:r>
              <a:rPr lang="en-US" sz="3200" dirty="0"/>
              <a:t>   </a:t>
            </a:r>
            <a:r>
              <a:rPr lang="vi-VN" sz="3200" dirty="0"/>
              <a:t>Để đối phó với tình trạng nóng lên/ do biến đổi khí hậu,/ ở Mát-xđa, các toà nhà được thiết kế chụm lại với nhau,/ có lối đi ở giữa,/ giúp không khí lưu thông được dễ dàng/ và giúp giảm nhiệt mùa hè.;...</a:t>
            </a:r>
          </a:p>
        </p:txBody>
      </p:sp>
    </p:spTree>
    <p:extLst>
      <p:ext uri="{BB962C8B-B14F-4D97-AF65-F5344CB8AC3E}">
        <p14:creationId xmlns:p14="http://schemas.microsoft.com/office/powerpoint/2010/main" val="322889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72983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22325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1873343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sp>
        <p:nvSpPr>
          <p:cNvPr id="8" name="TextBox 7">
            <a:extLst>
              <a:ext uri="{FF2B5EF4-FFF2-40B4-BE49-F238E27FC236}">
                <a16:creationId xmlns:a16="http://schemas.microsoft.com/office/drawing/2014/main" id="{C3A8FB94-39F4-B321-0430-B2917AAD50F8}"/>
              </a:ext>
            </a:extLst>
          </p:cNvPr>
          <p:cNvSpPr txBox="1"/>
          <p:nvPr/>
        </p:nvSpPr>
        <p:spPr>
          <a:xfrm>
            <a:off x="5025690" y="1012241"/>
            <a:ext cx="4410183" cy="2862322"/>
          </a:xfrm>
          <a:prstGeom prst="rect">
            <a:avLst/>
          </a:prstGeom>
          <a:noFill/>
        </p:spPr>
        <p:txBody>
          <a:bodyPr wrap="none" rtlCol="0">
            <a:spAutoFit/>
          </a:bodyPr>
          <a:lstStyle/>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Luyện</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p>
          <a:p>
            <a:pPr algn="ct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đọc</a:t>
            </a:r>
            <a:r>
              <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 </a:t>
            </a:r>
            <a:r>
              <a:rPr lang="en-US" sz="9000" b="1" dirty="0" err="1">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rPr>
              <a:t>hiểu</a:t>
            </a:r>
            <a:endParaRPr lang="en-US" sz="9000" b="1" dirty="0">
              <a:gradFill flip="none" rotWithShape="1">
                <a:gsLst>
                  <a:gs pos="0">
                    <a:srgbClr val="FE8989"/>
                  </a:gs>
                  <a:gs pos="38000">
                    <a:srgbClr val="FFFF66"/>
                  </a:gs>
                  <a:gs pos="86000">
                    <a:srgbClr val="11FEA4"/>
                  </a:gs>
                </a:gsLst>
                <a:path path="circle">
                  <a:fillToRect l="50000" t="50000" r="50000" b="50000"/>
                </a:path>
                <a:tileRect/>
              </a:gradFill>
              <a:effectLst>
                <a:glow rad="63500">
                  <a:schemeClr val="accent3">
                    <a:satMod val="175000"/>
                    <a:alpha val="40000"/>
                  </a:schemeClr>
                </a:glow>
              </a:effectLst>
              <a:latin typeface="SVN-Hole Hearted" panose="020B0A06020104020203" pitchFamily="34" charset="0"/>
            </a:endParaRPr>
          </a:p>
        </p:txBody>
      </p:sp>
    </p:spTree>
    <p:extLst>
      <p:ext uri="{BB962C8B-B14F-4D97-AF65-F5344CB8AC3E}">
        <p14:creationId xmlns:p14="http://schemas.microsoft.com/office/powerpoint/2010/main" val="2307966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8"/>
                                        </p:tgtEl>
                                      </p:cBhvr>
                                      <p:to x="80000" y="100000"/>
                                    </p:animScale>
                                    <p:anim by="(#ppt_w*0.10)" calcmode="lin" valueType="num">
                                      <p:cBhvr>
                                        <p:cTn id="7" dur="250" autoRev="1" fill="hold">
                                          <p:stCondLst>
                                            <p:cond delay="0"/>
                                          </p:stCondLst>
                                        </p:cTn>
                                        <p:tgtEl>
                                          <p:spTgt spid="8"/>
                                        </p:tgtEl>
                                        <p:attrNameLst>
                                          <p:attrName>ppt_x</p:attrName>
                                        </p:attrNameLst>
                                      </p:cBhvr>
                                    </p:anim>
                                    <p:anim by="(-#ppt_w*0.10)" calcmode="lin" valueType="num">
                                      <p:cBhvr>
                                        <p:cTn id="8" dur="250" autoRev="1" fill="hold">
                                          <p:stCondLst>
                                            <p:cond delay="0"/>
                                          </p:stCondLst>
                                        </p:cTn>
                                        <p:tgtEl>
                                          <p:spTgt spid="8"/>
                                        </p:tgtEl>
                                        <p:attrNameLst>
                                          <p:attrName>ppt_y</p:attrName>
                                        </p:attrNameLst>
                                      </p:cBhvr>
                                    </p:anim>
                                    <p:animRot by="-480000">
                                      <p:cBhvr>
                                        <p:cTn id="9" dur="250" autoRev="1"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AE52A0CA-03B7-A8E2-98A4-2F704907B08C}"/>
              </a:ext>
            </a:extLst>
          </p:cNvPr>
          <p:cNvPicPr>
            <a:picLocks noChangeAspect="1"/>
          </p:cNvPicPr>
          <p:nvPr/>
        </p:nvPicPr>
        <p:blipFill>
          <a:blip r:embed="rId5"/>
          <a:stretch>
            <a:fillRect/>
          </a:stretch>
        </p:blipFill>
        <p:spPr>
          <a:xfrm>
            <a:off x="4328542" y="1603751"/>
            <a:ext cx="5895343" cy="1481456"/>
          </a:xfrm>
          <a:prstGeom prst="rect">
            <a:avLst/>
          </a:prstGeom>
        </p:spPr>
      </p:pic>
    </p:spTree>
    <p:extLst>
      <p:ext uri="{BB962C8B-B14F-4D97-AF65-F5344CB8AC3E}">
        <p14:creationId xmlns:p14="http://schemas.microsoft.com/office/powerpoint/2010/main" val="4010719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905419"/>
            <a:ext cx="6821714" cy="4746894"/>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14075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Ốc đảo: </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khoảng đất có nước và cây cối giữa sa mạc.</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1026" name="Picture 2" descr="Ốc đảo Huacachina huyền bí">
            <a:extLst>
              <a:ext uri="{FF2B5EF4-FFF2-40B4-BE49-F238E27FC236}">
                <a16:creationId xmlns:a16="http://schemas.microsoft.com/office/drawing/2014/main" id="{194ED732-6656-22D8-9375-963A465758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782" y="2434856"/>
            <a:ext cx="5127036" cy="2878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9962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55677-A57F-AB44-8395-85F59A0774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113086E-E233-E85C-9C7A-391F184EF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6A41627-A9A5-4D24-898F-4DC7470442D7}"/>
              </a:ext>
            </a:extLst>
          </p:cNvPr>
          <p:cNvPicPr>
            <a:picLocks noChangeAspect="1"/>
          </p:cNvPicPr>
          <p:nvPr/>
        </p:nvPicPr>
        <p:blipFill rotWithShape="1">
          <a:blip r:embed="rId4">
            <a:extLst>
              <a:ext uri="{28A0092B-C50C-407E-A947-70E740481C1C}">
                <a14:useLocalDpi xmlns:a14="http://schemas.microsoft.com/office/drawing/2010/main" val="0"/>
              </a:ext>
            </a:extLst>
          </a:blip>
          <a:srcRect t="12044" r="50647"/>
          <a:stretch/>
        </p:blipFill>
        <p:spPr>
          <a:xfrm>
            <a:off x="1750423" y="313509"/>
            <a:ext cx="10441577" cy="10467619"/>
          </a:xfrm>
          <a:prstGeom prst="rect">
            <a:avLst/>
          </a:prstGeom>
        </p:spPr>
      </p:pic>
      <p:grpSp>
        <p:nvGrpSpPr>
          <p:cNvPr id="5" name="Group 4">
            <a:extLst>
              <a:ext uri="{FF2B5EF4-FFF2-40B4-BE49-F238E27FC236}">
                <a16:creationId xmlns:a16="http://schemas.microsoft.com/office/drawing/2014/main" id="{BAC062BE-A6CD-9826-6C0A-962C468078AC}"/>
              </a:ext>
            </a:extLst>
          </p:cNvPr>
          <p:cNvGrpSpPr/>
          <p:nvPr/>
        </p:nvGrpSpPr>
        <p:grpSpPr>
          <a:xfrm>
            <a:off x="5029201" y="404037"/>
            <a:ext cx="6821714" cy="5248276"/>
            <a:chOff x="2032370" y="894240"/>
            <a:chExt cx="5244320" cy="5566493"/>
          </a:xfrm>
        </p:grpSpPr>
        <p:sp>
          <p:nvSpPr>
            <p:cNvPr id="6" name="Speech Bubble: Rectangle with Corners Rounded 38">
              <a:extLst>
                <a:ext uri="{FF2B5EF4-FFF2-40B4-BE49-F238E27FC236}">
                  <a16:creationId xmlns:a16="http://schemas.microsoft.com/office/drawing/2014/main" id="{311C5875-3ECB-1CD0-99F8-978B7A78964A}"/>
                </a:ext>
              </a:extLst>
            </p:cNvPr>
            <p:cNvSpPr/>
            <p:nvPr/>
          </p:nvSpPr>
          <p:spPr>
            <a:xfrm>
              <a:off x="2032370" y="894240"/>
              <a:ext cx="5244320" cy="5566493"/>
            </a:xfrm>
            <a:prstGeom prst="wedgeRoundRectCallout">
              <a:avLst>
                <a:gd name="adj1" fmla="val -57893"/>
                <a:gd name="adj2" fmla="val 4822"/>
                <a:gd name="adj3" fmla="val 16667"/>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0" i="0" u="none" strike="noStrike" kern="1200" cap="none" spc="0" normalizeH="0" baseline="0" noProof="0">
                <a:ln>
                  <a:noFill/>
                </a:ln>
                <a:solidFill>
                  <a:srgbClr val="4EA72E">
                    <a:lumMod val="50000"/>
                  </a:srgbClr>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5CE0B33E-808B-6E95-D644-EAF81663C678}"/>
                </a:ext>
              </a:extLst>
            </p:cNvPr>
            <p:cNvSpPr txBox="1"/>
            <p:nvPr/>
          </p:nvSpPr>
          <p:spPr>
            <a:xfrm>
              <a:off x="2191001" y="1058920"/>
              <a:ext cx="4927058" cy="24482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Các Tiểu vương quốc Ả Rập Thống nhất: </a:t>
              </a:r>
              <a:r>
                <a:rPr kumimoji="0" lang="vi-VN" sz="360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quốc gia Tây Á nằm ở phía đông nam bán đảo Ả Rập, bên vịnh Ba Tư.</a:t>
              </a:r>
            </a:p>
          </p:txBody>
        </p:sp>
      </p:grpSp>
      <p:sp>
        <p:nvSpPr>
          <p:cNvPr id="2" name="Freeform 7">
            <a:extLst>
              <a:ext uri="{FF2B5EF4-FFF2-40B4-BE49-F238E27FC236}">
                <a16:creationId xmlns:a16="http://schemas.microsoft.com/office/drawing/2014/main" id="{D1082768-F82D-5F5F-18F2-E20BC3F205B8}"/>
              </a:ext>
            </a:extLst>
          </p:cNvPr>
          <p:cNvSpPr/>
          <p:nvPr/>
        </p:nvSpPr>
        <p:spPr>
          <a:xfrm flipH="1">
            <a:off x="475392" y="1535575"/>
            <a:ext cx="4202255" cy="4592628"/>
          </a:xfrm>
          <a:custGeom>
            <a:avLst/>
            <a:gdLst/>
            <a:ahLst/>
            <a:cxnLst/>
            <a:rect l="l" t="t" r="r" b="b"/>
            <a:pathLst>
              <a:path w="6303382" h="6888942">
                <a:moveTo>
                  <a:pt x="6303382" y="0"/>
                </a:moveTo>
                <a:lnTo>
                  <a:pt x="0" y="0"/>
                </a:lnTo>
                <a:lnTo>
                  <a:pt x="0" y="6888942"/>
                </a:lnTo>
                <a:lnTo>
                  <a:pt x="6303382" y="6888942"/>
                </a:lnTo>
                <a:lnTo>
                  <a:pt x="6303382"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NHỮNG THÚ VỊ VỀ UAE – CÁC TIỂU VƯƠNG QUỐC Ả RẬP THỐNG NHẤT｜Tin tức và sự  kiện du lịch mới nhất trong ngày">
            <a:extLst>
              <a:ext uri="{FF2B5EF4-FFF2-40B4-BE49-F238E27FC236}">
                <a16:creationId xmlns:a16="http://schemas.microsoft.com/office/drawing/2014/main" id="{54322611-6182-94E4-2144-149243CD6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4474" y="3002440"/>
            <a:ext cx="4383494" cy="2361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5179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8B4F576-243D-B083-E254-450AB252141F}"/>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61671C9F-5C91-7681-DA3B-4037C3B228D2}"/>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F3AE0E42-1E0F-9445-55D7-436518A2DED6}"/>
                </a:ext>
              </a:extLst>
            </p:cNvPr>
            <p:cNvPicPr>
              <a:picLocks noChangeAspect="1"/>
            </p:cNvPicPr>
            <p:nvPr/>
          </p:nvPicPr>
          <p:blipFill>
            <a:blip r:embed="rId2"/>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B9761B95-8774-B071-8043-9AD2C59A603A}"/>
                </a:ext>
              </a:extLst>
            </p:cNvPr>
            <p:cNvSpPr txBox="1"/>
            <p:nvPr/>
          </p:nvSpPr>
          <p:spPr>
            <a:xfrm>
              <a:off x="2168889" y="521013"/>
              <a:ext cx="7293254" cy="1862356"/>
            </a:xfrm>
            <a:prstGeom prst="rect">
              <a:avLst/>
            </a:prstGeom>
            <a:noFill/>
          </p:spPr>
          <p:txBody>
            <a:bodyPr wrap="square" rtlCol="0">
              <a:spAutoFit/>
            </a:bodyPr>
            <a:lstStyle/>
            <a:p>
              <a:pPr algn="ct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1. </a:t>
              </a:r>
              <a:r>
                <a:rPr lang="vi-VN" sz="3600" b="1" dirty="0">
                  <a:solidFill>
                    <a:srgbClr val="AE0001"/>
                  </a:solidFill>
                  <a:latin typeface="Calibri" panose="020F0502020204030204" pitchFamily="34" charset="0"/>
                  <a:ea typeface="Calibri" panose="020F0502020204030204" pitchFamily="34" charset="0"/>
                  <a:cs typeface="Calibri" panose="020F0502020204030204" pitchFamily="34" charset="0"/>
                </a:rPr>
                <a:t>Tìm trong bài đọc một số thông tin về dự án “Thành phố thông minh Mát-xđa".</a:t>
              </a:r>
            </a:p>
          </p:txBody>
        </p:sp>
      </p:grpSp>
      <p:pic>
        <p:nvPicPr>
          <p:cNvPr id="4" name="Picture 3">
            <a:extLst>
              <a:ext uri="{FF2B5EF4-FFF2-40B4-BE49-F238E27FC236}">
                <a16:creationId xmlns:a16="http://schemas.microsoft.com/office/drawing/2014/main" id="{CDD95B89-1BD9-B4C8-A884-25EF21AAD473}"/>
              </a:ext>
            </a:extLst>
          </p:cNvPr>
          <p:cNvPicPr>
            <a:picLocks noChangeAspect="1"/>
          </p:cNvPicPr>
          <p:nvPr/>
        </p:nvPicPr>
        <p:blipFill>
          <a:blip r:embed="rId3"/>
          <a:stretch>
            <a:fillRect/>
          </a:stretch>
        </p:blipFill>
        <p:spPr>
          <a:xfrm>
            <a:off x="478466" y="2550900"/>
            <a:ext cx="11238836" cy="2894852"/>
          </a:xfrm>
          <a:prstGeom prst="rect">
            <a:avLst/>
          </a:prstGeom>
        </p:spPr>
      </p:pic>
      <p:sp>
        <p:nvSpPr>
          <p:cNvPr id="5" name="Rectangle: Rounded Corners 4">
            <a:extLst>
              <a:ext uri="{FF2B5EF4-FFF2-40B4-BE49-F238E27FC236}">
                <a16:creationId xmlns:a16="http://schemas.microsoft.com/office/drawing/2014/main" id="{D54C262E-DEEE-CBFE-2949-388B1F817BC9}"/>
              </a:ext>
            </a:extLst>
          </p:cNvPr>
          <p:cNvSpPr/>
          <p:nvPr/>
        </p:nvSpPr>
        <p:spPr>
          <a:xfrm>
            <a:off x="754912" y="2456121"/>
            <a:ext cx="10930269" cy="3753293"/>
          </a:xfrm>
          <a:prstGeom prst="roundRect">
            <a:avLst/>
          </a:prstGeom>
          <a:ln w="57150">
            <a:solidFill>
              <a:srgbClr val="FF3399"/>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Địa đi</a:t>
            </a:r>
            <a:r>
              <a:rPr lang="en-US" sz="3200" b="1" dirty="0">
                <a:latin typeface="Cambria" panose="02040503050406030204" pitchFamily="18" charset="0"/>
                <a:ea typeface="Cambria" panose="02040503050406030204" pitchFamily="18" charset="0"/>
              </a:rPr>
              <a:t>ể</a:t>
            </a:r>
            <a:r>
              <a:rPr lang="vi-VN" sz="3200" b="1" dirty="0">
                <a:latin typeface="Cambria" panose="02040503050406030204" pitchFamily="18" charset="0"/>
                <a:ea typeface="Cambria" panose="02040503050406030204" pitchFamily="18" charset="0"/>
              </a:rPr>
              <a:t>m đặt dự án: </a:t>
            </a:r>
            <a:r>
              <a:rPr lang="vi-VN" sz="3200" dirty="0">
                <a:latin typeface="Cambria" panose="02040503050406030204" pitchFamily="18" charset="0"/>
                <a:ea typeface="Cambria" panose="02040503050406030204" pitchFamily="18" charset="0"/>
              </a:rPr>
              <a:t>Ốc đảo Mát-xđa của Các Tiểu vương quốc Ả Rập Thống nhất (UAE);</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Thời gian khởi công dự án: </a:t>
            </a:r>
            <a:r>
              <a:rPr lang="vi-VN" sz="3200" dirty="0">
                <a:latin typeface="Cambria" panose="02040503050406030204" pitchFamily="18" charset="0"/>
                <a:ea typeface="Cambria" panose="02040503050406030204" pitchFamily="18" charset="0"/>
              </a:rPr>
              <a:t>2008;</a:t>
            </a:r>
            <a:endParaRPr lang="en-US" sz="3200"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latin typeface="Cambria" panose="02040503050406030204" pitchFamily="18" charset="0"/>
                <a:ea typeface="Cambria" panose="02040503050406030204" pitchFamily="18" charset="0"/>
              </a:rPr>
              <a:t>Mục đích của dự án: </a:t>
            </a:r>
            <a:r>
              <a:rPr lang="vi-VN" sz="3200" dirty="0">
                <a:latin typeface="Cambria" panose="02040503050406030204" pitchFamily="18" charset="0"/>
                <a:ea typeface="Cambria" panose="02040503050406030204" pitchFamily="18" charset="0"/>
              </a:rPr>
              <a:t>biến Mát-xđa trở thành thành phố không các-bô-níc đầu tiên trên thế giới.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9758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4353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vi-VN" sz="32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 phố Mát-xđa được thiết kế như thế nào để có thể tự vận hành bằng việc sử dụng điện năng lượng mặt trời?</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416320"/>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Người ta đã thiết kế ở Mát-xđa nhiều ô thu năng lượng mặt trời lớn có hình dạng như những bông hoa. Ban ngày, các ô sẽ mở ra, lưu trữ năng lượng, đồng thời các ô này sẽ là những tấm che nắng khổng lồ. Ban đêm, các ô này sẽ khép lại, toả nhiệt, cung cấp điện năng lượng mặt trời cho toàn thành phố.</a:t>
            </a:r>
          </a:p>
        </p:txBody>
      </p:sp>
    </p:spTree>
    <p:extLst>
      <p:ext uri="{BB962C8B-B14F-4D97-AF65-F5344CB8AC3E}">
        <p14:creationId xmlns:p14="http://schemas.microsoft.com/office/powerpoint/2010/main" val="2089256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082400"/>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18623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đối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phó</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trạng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nóng</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do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biến</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đổi</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khí</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539430"/>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Để đối phó với tình trạng nóng lên do biến đổi khí hậu, các toà nhà được thiết kế chụm lại với nhau, có lối đi ở giữa, giúp không khí lưu thông được dễ dàng và giúp giảm nhiệt độ mùa hè. Ngoài ra, ở đây, người ta cũng xây dựng các tháp gió để lấy dòng không khí mát mẻ ở trên cao vào thành phố. Các tháp này cũng góp phần làm giảm nhiệt độ thành phố so với các vùng sa mạc xung quanh.</a:t>
            </a:r>
          </a:p>
        </p:txBody>
      </p:sp>
    </p:spTree>
    <p:extLst>
      <p:ext uri="{BB962C8B-B14F-4D97-AF65-F5344CB8AC3E}">
        <p14:creationId xmlns:p14="http://schemas.microsoft.com/office/powerpoint/2010/main" val="126959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86121" y="273559"/>
              <a:ext cx="7118431" cy="27219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AE0001"/>
                  </a:solidFill>
                  <a:latin typeface="Calibri" panose="020F0502020204030204" pitchFamily="34" charset="0"/>
                  <a:ea typeface="Calibri" panose="020F0502020204030204" pitchFamily="34" charset="0"/>
                  <a:cs typeface="Calibri" panose="020F0502020204030204" pitchFamily="34" charset="0"/>
                </a:rPr>
                <a:t>4. </a:t>
              </a:r>
              <a:r>
                <a:rPr kumimoji="0" lang="vi-VN" sz="36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Những chi tiết nào trong bài cho thấy thành phố Mát-xđa là thành phố giúp ngăn chặn ô nhiễm môi trường?</a:t>
              </a: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3046988"/>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Các công viên và khu thương mại ở Mát xđa được xây dựng theo mô hình khu vườn Ả Rập truyền thống, ngập tràn màu xanh, giúp giảm thiểu tối đa lượng khí thải. Chính quyền thành phố cũng khuyến khích người dân đi bộ, đi xe đạp hoặc sử dụng các phương tiện giao thông công cộng chạy bằng điện năng lượng mặt trời để bảo vệ môi trường.</a:t>
            </a:r>
          </a:p>
        </p:txBody>
      </p:sp>
    </p:spTree>
    <p:extLst>
      <p:ext uri="{BB962C8B-B14F-4D97-AF65-F5344CB8AC3E}">
        <p14:creationId xmlns:p14="http://schemas.microsoft.com/office/powerpoint/2010/main" val="374917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633E-1635-DC07-9D3F-626720D83F5D}"/>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17F88E-1420-5391-0DBF-DB04BAFD74C6}"/>
              </a:ext>
            </a:extLst>
          </p:cNvPr>
          <p:cNvSpPr/>
          <p:nvPr/>
        </p:nvSpPr>
        <p:spPr>
          <a:xfrm>
            <a:off x="313150" y="764087"/>
            <a:ext cx="11561523" cy="5736921"/>
          </a:xfrm>
          <a:custGeom>
            <a:avLst/>
            <a:gdLst>
              <a:gd name="connsiteX0" fmla="*/ 0 w 11561523"/>
              <a:gd name="connsiteY0" fmla="*/ 570422 h 5736921"/>
              <a:gd name="connsiteX1" fmla="*/ 570422 w 11561523"/>
              <a:gd name="connsiteY1" fmla="*/ 0 h 5736921"/>
              <a:gd name="connsiteX2" fmla="*/ 10991101 w 11561523"/>
              <a:gd name="connsiteY2" fmla="*/ 0 h 5736921"/>
              <a:gd name="connsiteX3" fmla="*/ 11561523 w 11561523"/>
              <a:gd name="connsiteY3" fmla="*/ 570422 h 5736921"/>
              <a:gd name="connsiteX4" fmla="*/ 11561523 w 11561523"/>
              <a:gd name="connsiteY4" fmla="*/ 5166499 h 5736921"/>
              <a:gd name="connsiteX5" fmla="*/ 10991101 w 11561523"/>
              <a:gd name="connsiteY5" fmla="*/ 5736921 h 5736921"/>
              <a:gd name="connsiteX6" fmla="*/ 570422 w 11561523"/>
              <a:gd name="connsiteY6" fmla="*/ 5736921 h 5736921"/>
              <a:gd name="connsiteX7" fmla="*/ 0 w 11561523"/>
              <a:gd name="connsiteY7" fmla="*/ 5166499 h 5736921"/>
              <a:gd name="connsiteX8" fmla="*/ 0 w 11561523"/>
              <a:gd name="connsiteY8" fmla="*/ 570422 h 573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523" h="5736921" fill="none" extrusionOk="0">
                <a:moveTo>
                  <a:pt x="0" y="570422"/>
                </a:moveTo>
                <a:cubicBezTo>
                  <a:pt x="-13935" y="253133"/>
                  <a:pt x="271851" y="13464"/>
                  <a:pt x="570422" y="0"/>
                </a:cubicBezTo>
                <a:cubicBezTo>
                  <a:pt x="2694970" y="130954"/>
                  <a:pt x="5990627" y="43574"/>
                  <a:pt x="10991101" y="0"/>
                </a:cubicBezTo>
                <a:cubicBezTo>
                  <a:pt x="11312982" y="10545"/>
                  <a:pt x="11600380" y="302984"/>
                  <a:pt x="11561523" y="570422"/>
                </a:cubicBezTo>
                <a:cubicBezTo>
                  <a:pt x="11411084" y="2435942"/>
                  <a:pt x="11647402" y="4059891"/>
                  <a:pt x="11561523" y="5166499"/>
                </a:cubicBezTo>
                <a:cubicBezTo>
                  <a:pt x="11531170" y="5486518"/>
                  <a:pt x="11271903" y="5713301"/>
                  <a:pt x="10991101" y="5736921"/>
                </a:cubicBezTo>
                <a:cubicBezTo>
                  <a:pt x="6374942" y="5892118"/>
                  <a:pt x="2700126" y="5899941"/>
                  <a:pt x="570422" y="5736921"/>
                </a:cubicBezTo>
                <a:cubicBezTo>
                  <a:pt x="259781" y="5677486"/>
                  <a:pt x="-32128" y="5500294"/>
                  <a:pt x="0" y="5166499"/>
                </a:cubicBezTo>
                <a:cubicBezTo>
                  <a:pt x="64656" y="3969388"/>
                  <a:pt x="-17807" y="2581657"/>
                  <a:pt x="0" y="570422"/>
                </a:cubicBezTo>
                <a:close/>
              </a:path>
              <a:path w="11561523" h="5736921" stroke="0" extrusionOk="0">
                <a:moveTo>
                  <a:pt x="0" y="570422"/>
                </a:moveTo>
                <a:cubicBezTo>
                  <a:pt x="-33841" y="234513"/>
                  <a:pt x="235707" y="7386"/>
                  <a:pt x="570422" y="0"/>
                </a:cubicBezTo>
                <a:cubicBezTo>
                  <a:pt x="4959805" y="132882"/>
                  <a:pt x="9579220" y="-84951"/>
                  <a:pt x="10991101" y="0"/>
                </a:cubicBezTo>
                <a:cubicBezTo>
                  <a:pt x="11289933" y="15823"/>
                  <a:pt x="11553911" y="297459"/>
                  <a:pt x="11561523" y="570422"/>
                </a:cubicBezTo>
                <a:cubicBezTo>
                  <a:pt x="11581710" y="2736227"/>
                  <a:pt x="11714003" y="4442194"/>
                  <a:pt x="11561523" y="5166499"/>
                </a:cubicBezTo>
                <a:cubicBezTo>
                  <a:pt x="11587504" y="5484616"/>
                  <a:pt x="11317281" y="5713985"/>
                  <a:pt x="10991101" y="5736921"/>
                </a:cubicBezTo>
                <a:cubicBezTo>
                  <a:pt x="8456887" y="5824560"/>
                  <a:pt x="4215626" y="5664242"/>
                  <a:pt x="570422" y="5736921"/>
                </a:cubicBezTo>
                <a:cubicBezTo>
                  <a:pt x="250550" y="5690794"/>
                  <a:pt x="-4040" y="5487148"/>
                  <a:pt x="0" y="5166499"/>
                </a:cubicBezTo>
                <a:cubicBezTo>
                  <a:pt x="-38581" y="3167693"/>
                  <a:pt x="63341" y="1982704"/>
                  <a:pt x="0" y="570422"/>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3" name="Group 12">
            <a:extLst>
              <a:ext uri="{FF2B5EF4-FFF2-40B4-BE49-F238E27FC236}">
                <a16:creationId xmlns:a16="http://schemas.microsoft.com/office/drawing/2014/main" id="{0F199595-08B7-877F-7327-56F645AC8B59}"/>
              </a:ext>
            </a:extLst>
          </p:cNvPr>
          <p:cNvGrpSpPr/>
          <p:nvPr/>
        </p:nvGrpSpPr>
        <p:grpSpPr>
          <a:xfrm>
            <a:off x="169213" y="234915"/>
            <a:ext cx="11561521" cy="2253104"/>
            <a:chOff x="1043892" y="0"/>
            <a:chExt cx="9368425" cy="3230923"/>
          </a:xfrm>
        </p:grpSpPr>
        <p:pic>
          <p:nvPicPr>
            <p:cNvPr id="11" name="Picture 10">
              <a:extLst>
                <a:ext uri="{FF2B5EF4-FFF2-40B4-BE49-F238E27FC236}">
                  <a16:creationId xmlns:a16="http://schemas.microsoft.com/office/drawing/2014/main" id="{8CB11EFA-FF4C-A6DC-FE1D-54B21F313204}"/>
                </a:ext>
              </a:extLst>
            </p:cNvPr>
            <p:cNvPicPr>
              <a:picLocks noChangeAspect="1"/>
            </p:cNvPicPr>
            <p:nvPr/>
          </p:nvPicPr>
          <p:blipFill>
            <a:blip r:embed="rId3"/>
            <a:stretch>
              <a:fillRect/>
            </a:stretch>
          </p:blipFill>
          <p:spPr>
            <a:xfrm>
              <a:off x="1043892" y="0"/>
              <a:ext cx="9368425" cy="3230923"/>
            </a:xfrm>
            <a:prstGeom prst="rect">
              <a:avLst/>
            </a:prstGeom>
          </p:spPr>
        </p:pic>
        <p:sp>
          <p:nvSpPr>
            <p:cNvPr id="12" name="TextBox 11">
              <a:extLst>
                <a:ext uri="{FF2B5EF4-FFF2-40B4-BE49-F238E27FC236}">
                  <a16:creationId xmlns:a16="http://schemas.microsoft.com/office/drawing/2014/main" id="{15BB828D-0058-25E7-C3DB-110FC6C25661}"/>
                </a:ext>
              </a:extLst>
            </p:cNvPr>
            <p:cNvSpPr txBox="1"/>
            <p:nvPr/>
          </p:nvSpPr>
          <p:spPr>
            <a:xfrm>
              <a:off x="2168889" y="380288"/>
              <a:ext cx="7118431" cy="19860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Việc</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xây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minh</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Mát-xđa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đã</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hứng</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một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số</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dự</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án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phát</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triển</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nhà</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ở Anh,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Bồ</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Đào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Nha</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27" name="TextBox 26">
            <a:extLst>
              <a:ext uri="{FF2B5EF4-FFF2-40B4-BE49-F238E27FC236}">
                <a16:creationId xmlns:a16="http://schemas.microsoft.com/office/drawing/2014/main" id="{31418249-1344-0CE9-9D32-1E0078EFBDF9}"/>
              </a:ext>
            </a:extLst>
          </p:cNvPr>
          <p:cNvSpPr txBox="1"/>
          <p:nvPr/>
        </p:nvSpPr>
        <p:spPr>
          <a:xfrm>
            <a:off x="616380" y="2653119"/>
            <a:ext cx="11184005" cy="2554545"/>
          </a:xfrm>
          <a:prstGeom prst="rect">
            <a:avLst/>
          </a:prstGeom>
          <a:noFill/>
        </p:spPr>
        <p:txBody>
          <a:bodyPr wrap="square" rtlCol="0">
            <a:spAutoFit/>
          </a:bodyPr>
          <a:lstStyle/>
          <a:p>
            <a:pPr lvl="0"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VD: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Câu văn đó cho thấy thành phố thông minh Mát-xđa là một dự án tốt vì nó giúp con người chống lại biến đổi khí hậu và ô nhiễm môi trường; Câu văn đó cho thấy con người rất quan tâm đến việc xây dựng các thành phố hiện đại có khả năng chống lại biến đổi khí hậu và ô nhiễm môi trường.</a:t>
            </a:r>
          </a:p>
        </p:txBody>
      </p:sp>
    </p:spTree>
    <p:extLst>
      <p:ext uri="{BB962C8B-B14F-4D97-AF65-F5344CB8AC3E}">
        <p14:creationId xmlns:p14="http://schemas.microsoft.com/office/powerpoint/2010/main" val="2002459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out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4607AB0-526E-F4FA-C805-A34B64D46F33}"/>
              </a:ext>
            </a:extLst>
          </p:cNvPr>
          <p:cNvSpPr txBox="1"/>
          <p:nvPr/>
        </p:nvSpPr>
        <p:spPr>
          <a:xfrm>
            <a:off x="509710" y="1781925"/>
            <a:ext cx="11443751" cy="5294174"/>
          </a:xfrm>
          <a:prstGeom prst="cloud">
            <a:avLst/>
          </a:prstGeom>
          <a:solidFill>
            <a:schemeClr val="lt1">
              <a:alpha val="80000"/>
            </a:schemeClr>
          </a:solidFill>
          <a:ln w="38100">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400" b="1" dirty="0">
                <a:solidFill>
                  <a:srgbClr val="003399"/>
                </a:solidFill>
                <a:latin typeface="Calibri" panose="020F0502020204030204" pitchFamily="34" charset="0"/>
                <a:ea typeface="Calibri" panose="020F0502020204030204" pitchFamily="34" charset="0"/>
                <a:cs typeface="Calibri" panose="020F0502020204030204" pitchFamily="34" charset="0"/>
              </a:rPr>
              <a:t>Thành phố thông minh Mát-xđa là giải pháp đối phó với tình trạng nóng lên do biến đổi khí hậu và giúp ngăn chặn ô nhiễm môi trường.</a:t>
            </a:r>
            <a:endParaRPr lang="en-US" sz="4400" dirty="0">
              <a:solidFill>
                <a:srgbClr val="FF0000"/>
              </a:solidFill>
            </a:endParaRPr>
          </a:p>
        </p:txBody>
      </p:sp>
      <p:grpSp>
        <p:nvGrpSpPr>
          <p:cNvPr id="5" name="Group 4">
            <a:extLst>
              <a:ext uri="{FF2B5EF4-FFF2-40B4-BE49-F238E27FC236}">
                <a16:creationId xmlns:a16="http://schemas.microsoft.com/office/drawing/2014/main" id="{504A1741-1182-4FE1-364E-268052BE88BF}"/>
              </a:ext>
            </a:extLst>
          </p:cNvPr>
          <p:cNvGrpSpPr/>
          <p:nvPr/>
        </p:nvGrpSpPr>
        <p:grpSpPr>
          <a:xfrm>
            <a:off x="509710" y="291548"/>
            <a:ext cx="10910170" cy="2184292"/>
            <a:chOff x="3084659" y="-472059"/>
            <a:chExt cx="6993045" cy="1515649"/>
          </a:xfrm>
        </p:grpSpPr>
        <p:pic>
          <p:nvPicPr>
            <p:cNvPr id="6" name="Picture 5">
              <a:extLst>
                <a:ext uri="{FF2B5EF4-FFF2-40B4-BE49-F238E27FC236}">
                  <a16:creationId xmlns:a16="http://schemas.microsoft.com/office/drawing/2014/main" id="{2BD1BAAC-5DED-E1B1-D4D6-A49F691A1D6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3084659" y="-472059"/>
              <a:ext cx="6993045" cy="1515649"/>
            </a:xfrm>
            <a:prstGeom prst="rect">
              <a:avLst/>
            </a:prstGeom>
          </p:spPr>
        </p:pic>
        <p:sp>
          <p:nvSpPr>
            <p:cNvPr id="7" name="TextBox 6">
              <a:extLst>
                <a:ext uri="{FF2B5EF4-FFF2-40B4-BE49-F238E27FC236}">
                  <a16:creationId xmlns:a16="http://schemas.microsoft.com/office/drawing/2014/main" id="{35906C9B-F885-FE74-F011-DAA562D9C677}"/>
                </a:ext>
              </a:extLst>
            </p:cNvPr>
            <p:cNvSpPr txBox="1"/>
            <p:nvPr/>
          </p:nvSpPr>
          <p:spPr>
            <a:xfrm>
              <a:off x="4526467" y="77217"/>
              <a:ext cx="3921478" cy="850087"/>
            </a:xfrm>
            <a:prstGeom prst="rect">
              <a:avLst/>
            </a:prstGeom>
            <a:noFill/>
          </p:spPr>
          <p:txBody>
            <a:bodyPr wrap="square" rtlCol="0">
              <a:prstTxWarp prst="textArchUp">
                <a:avLst/>
              </a:prstTxWarp>
              <a:spAutoFit/>
            </a:bodyPr>
            <a:lstStyle/>
            <a:p>
              <a:pPr algn="ctr"/>
              <a:r>
                <a:rPr lang="en-US" sz="8500" b="1" dirty="0" err="1">
                  <a:solidFill>
                    <a:srgbClr val="C00000"/>
                  </a:solidFill>
                </a:rPr>
                <a:t>Nội</a:t>
              </a:r>
              <a:r>
                <a:rPr lang="en-US" sz="8500" b="1" dirty="0">
                  <a:solidFill>
                    <a:srgbClr val="C00000"/>
                  </a:solidFill>
                </a:rPr>
                <a:t> dung </a:t>
              </a:r>
              <a:r>
                <a:rPr lang="en-US" sz="8500" b="1" dirty="0" err="1">
                  <a:solidFill>
                    <a:srgbClr val="C00000"/>
                  </a:solidFill>
                </a:rPr>
                <a:t>bài</a:t>
              </a:r>
              <a:r>
                <a:rPr lang="en-US" sz="8500" b="1" dirty="0">
                  <a:solidFill>
                    <a:srgbClr val="C00000"/>
                  </a:solidFill>
                </a:rPr>
                <a:t> </a:t>
              </a:r>
              <a:r>
                <a:rPr lang="en-US" sz="8500" b="1" dirty="0" err="1">
                  <a:solidFill>
                    <a:srgbClr val="C00000"/>
                  </a:solidFill>
                </a:rPr>
                <a:t>đọc</a:t>
              </a:r>
              <a:endParaRPr lang="en-US" sz="8500" b="1" dirty="0">
                <a:solidFill>
                  <a:srgbClr val="C00000"/>
                </a:solidFill>
              </a:endParaRPr>
            </a:p>
          </p:txBody>
        </p:sp>
      </p:grpSp>
    </p:spTree>
    <p:extLst>
      <p:ext uri="{BB962C8B-B14F-4D97-AF65-F5344CB8AC3E}">
        <p14:creationId xmlns:p14="http://schemas.microsoft.com/office/powerpoint/2010/main" val="221971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3)">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56C14968-C9F8-69A2-26CC-2986E6775652}"/>
              </a:ext>
            </a:extLst>
          </p:cNvPr>
          <p:cNvPicPr>
            <a:picLocks noChangeAspect="1"/>
          </p:cNvPicPr>
          <p:nvPr/>
        </p:nvPicPr>
        <p:blipFill>
          <a:blip r:embed="rId5"/>
          <a:stretch>
            <a:fillRect/>
          </a:stretch>
        </p:blipFill>
        <p:spPr>
          <a:xfrm>
            <a:off x="5457743" y="788450"/>
            <a:ext cx="3743268" cy="3048264"/>
          </a:xfrm>
          <a:prstGeom prst="rect">
            <a:avLst/>
          </a:prstGeom>
        </p:spPr>
      </p:pic>
    </p:spTree>
    <p:extLst>
      <p:ext uri="{BB962C8B-B14F-4D97-AF65-F5344CB8AC3E}">
        <p14:creationId xmlns:p14="http://schemas.microsoft.com/office/powerpoint/2010/main" val="2399915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B558D-E069-9DE3-5B69-FB13AFC4E846}"/>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BD39E00F-1284-96F7-4AD2-A81D23E55D7F}"/>
              </a:ext>
            </a:extLst>
          </p:cNvPr>
          <p:cNvGrpSpPr/>
          <p:nvPr/>
        </p:nvGrpSpPr>
        <p:grpSpPr>
          <a:xfrm>
            <a:off x="914816" y="1371434"/>
            <a:ext cx="9899737" cy="5180505"/>
            <a:chOff x="1779674" y="142735"/>
            <a:chExt cx="10412322" cy="5180505"/>
          </a:xfrm>
        </p:grpSpPr>
        <p:pic>
          <p:nvPicPr>
            <p:cNvPr id="11" name="Picture 10">
              <a:extLst>
                <a:ext uri="{FF2B5EF4-FFF2-40B4-BE49-F238E27FC236}">
                  <a16:creationId xmlns:a16="http://schemas.microsoft.com/office/drawing/2014/main" id="{94E1275E-CC19-9D86-F1FB-479B13D9F48E}"/>
                </a:ext>
              </a:extLst>
            </p:cNvPr>
            <p:cNvPicPr>
              <a:picLocks noChangeAspect="1"/>
            </p:cNvPicPr>
            <p:nvPr/>
          </p:nvPicPr>
          <p:blipFill>
            <a:blip r:embed="rId2"/>
            <a:stretch>
              <a:fillRect/>
            </a:stretch>
          </p:blipFill>
          <p:spPr>
            <a:xfrm>
              <a:off x="1779674" y="142735"/>
              <a:ext cx="10412322" cy="5180505"/>
            </a:xfrm>
            <a:prstGeom prst="rect">
              <a:avLst/>
            </a:prstGeom>
          </p:spPr>
        </p:pic>
        <p:sp>
          <p:nvSpPr>
            <p:cNvPr id="12" name="TextBox 11">
              <a:extLst>
                <a:ext uri="{FF2B5EF4-FFF2-40B4-BE49-F238E27FC236}">
                  <a16:creationId xmlns:a16="http://schemas.microsoft.com/office/drawing/2014/main" id="{BC94FCCE-F5E7-605D-9CC2-D6079E8EDCA7}"/>
                </a:ext>
              </a:extLst>
            </p:cNvPr>
            <p:cNvSpPr txBox="1"/>
            <p:nvPr/>
          </p:nvSpPr>
          <p:spPr>
            <a:xfrm>
              <a:off x="2811067" y="472215"/>
              <a:ext cx="7922350" cy="3477875"/>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400" b="1" i="0" u="none" strike="noStrike" kern="1200" cap="none" spc="0" normalizeH="0" baseline="0" noProof="0" dirty="0">
                  <a:ln>
                    <a:noFill/>
                  </a:ln>
                  <a:solidFill>
                    <a:srgbClr val="AE0001"/>
                  </a:solidFill>
                  <a:effectLst/>
                  <a:uLnTx/>
                  <a:uFillTx/>
                  <a:latin typeface="Calibri" panose="020F0502020204030204" pitchFamily="34" charset="0"/>
                  <a:ea typeface="Calibri" panose="020F0502020204030204" pitchFamily="34" charset="0"/>
                  <a:cs typeface="Calibri" panose="020F0502020204030204" pitchFamily="34" charset="0"/>
                </a:rPr>
                <a:t>Đọc cả bài, với ngữ điệu chung: chậm rãi, tình cảm; nhấn giọng ở những từ ngữ thể hiện những thông tin quan trọng trong bài đọc. </a:t>
              </a:r>
            </a:p>
          </p:txBody>
        </p:sp>
      </p:grpSp>
      <p:pic>
        <p:nvPicPr>
          <p:cNvPr id="2" name="Picture 1">
            <a:extLst>
              <a:ext uri="{FF2B5EF4-FFF2-40B4-BE49-F238E27FC236}">
                <a16:creationId xmlns:a16="http://schemas.microsoft.com/office/drawing/2014/main" id="{EA7C93AE-701F-216E-929A-E11E63432B51}"/>
              </a:ext>
            </a:extLst>
          </p:cNvPr>
          <p:cNvPicPr>
            <a:picLocks noChangeAspect="1"/>
          </p:cNvPicPr>
          <p:nvPr/>
        </p:nvPicPr>
        <p:blipFill>
          <a:blip r:embed="rId3"/>
          <a:stretch>
            <a:fillRect/>
          </a:stretch>
        </p:blipFill>
        <p:spPr>
          <a:xfrm>
            <a:off x="3775365" y="504570"/>
            <a:ext cx="4279763" cy="1170533"/>
          </a:xfrm>
          <a:prstGeom prst="rect">
            <a:avLst/>
          </a:prstGeom>
        </p:spPr>
      </p:pic>
    </p:spTree>
    <p:extLst>
      <p:ext uri="{BB962C8B-B14F-4D97-AF65-F5344CB8AC3E}">
        <p14:creationId xmlns:p14="http://schemas.microsoft.com/office/powerpoint/2010/main" val="95514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 name="Group 6">
            <a:extLst>
              <a:ext uri="{FF2B5EF4-FFF2-40B4-BE49-F238E27FC236}">
                <a16:creationId xmlns:a16="http://schemas.microsoft.com/office/drawing/2014/main" id="{36304CCE-1021-0F90-9159-395833D7F77E}"/>
              </a:ext>
            </a:extLst>
          </p:cNvPr>
          <p:cNvGrpSpPr/>
          <p:nvPr/>
        </p:nvGrpSpPr>
        <p:grpSpPr>
          <a:xfrm>
            <a:off x="683300" y="482108"/>
            <a:ext cx="10908948" cy="1452154"/>
            <a:chOff x="749808" y="582692"/>
            <a:chExt cx="10908948" cy="1452154"/>
          </a:xfrm>
        </p:grpSpPr>
        <p:sp>
          <p:nvSpPr>
            <p:cNvPr id="5" name="TextBox 4">
              <a:extLst>
                <a:ext uri="{FF2B5EF4-FFF2-40B4-BE49-F238E27FC236}">
                  <a16:creationId xmlns:a16="http://schemas.microsoft.com/office/drawing/2014/main" id="{A2292ED8-0D9E-AC40-3E97-1F33E06F4D12}"/>
                </a:ext>
              </a:extLst>
            </p:cNvPr>
            <p:cNvSpPr txBox="1"/>
            <p:nvPr/>
          </p:nvSpPr>
          <p:spPr>
            <a:xfrm>
              <a:off x="749808" y="582692"/>
              <a:ext cx="1090894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rPr>
                <a:t>TRUY TÌM MẬT THƯ</a:t>
              </a:r>
              <a:endParaRPr kumimoji="0" lang="vi-VN" sz="8800" b="0" i="0" u="none" strike="noStrike" kern="1200" cap="none" spc="0" normalizeH="0" baseline="0" noProof="0" dirty="0">
                <a:ln w="434975">
                  <a:solidFill>
                    <a:prstClr val="white"/>
                  </a:solidFill>
                </a:ln>
                <a:solidFill>
                  <a:prstClr val="black"/>
                </a:solidFill>
                <a:effectLst>
                  <a:outerShdw blurRad="50800" dist="38100" dir="2700000" algn="tl" rotWithShape="0">
                    <a:prstClr val="black">
                      <a:alpha val="40000"/>
                    </a:prstClr>
                  </a:outerShdw>
                </a:effectLst>
                <a:uLnTx/>
                <a:uFillTx/>
                <a:latin typeface="#9Slide07 Bangers" panose="00000500000000000000" pitchFamily="2" charset="-93"/>
                <a:ea typeface="+mn-ea"/>
                <a:cs typeface="+mn-cs"/>
              </a:endParaRPr>
            </a:p>
          </p:txBody>
        </p:sp>
        <p:sp>
          <p:nvSpPr>
            <p:cNvPr id="6" name="TextBox 5">
              <a:extLst>
                <a:ext uri="{FF2B5EF4-FFF2-40B4-BE49-F238E27FC236}">
                  <a16:creationId xmlns:a16="http://schemas.microsoft.com/office/drawing/2014/main" id="{ACDEE042-22DE-68EE-9082-59A9609F762A}"/>
                </a:ext>
              </a:extLst>
            </p:cNvPr>
            <p:cNvSpPr txBox="1"/>
            <p:nvPr/>
          </p:nvSpPr>
          <p:spPr>
            <a:xfrm>
              <a:off x="749808" y="588296"/>
              <a:ext cx="10908948"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rPr>
                <a:t>TRUY TÌM MẬT THƯ</a:t>
              </a:r>
              <a:endParaRPr kumimoji="0" lang="vi-VN" sz="8800" b="0" i="0" u="none" strike="noStrike" kern="1200" cap="none" spc="0" normalizeH="0" baseline="0" noProof="0" dirty="0">
                <a:ln>
                  <a:noFill/>
                </a:ln>
                <a:gradFill>
                  <a:gsLst>
                    <a:gs pos="0">
                      <a:srgbClr val="00B050"/>
                    </a:gs>
                    <a:gs pos="46000">
                      <a:srgbClr val="FFC000"/>
                    </a:gs>
                    <a:gs pos="64000">
                      <a:srgbClr val="7030A0"/>
                    </a:gs>
                    <a:gs pos="100000">
                      <a:srgbClr val="0070C0"/>
                    </a:gs>
                  </a:gsLst>
                  <a:lin ang="5400000" scaled="1"/>
                </a:gradFill>
                <a:effectLst/>
                <a:uLnTx/>
                <a:uFillTx/>
                <a:latin typeface="#9Slide07 Bangers" panose="00000500000000000000" pitchFamily="2" charset="-93"/>
                <a:ea typeface="+mn-ea"/>
                <a:cs typeface="+mn-cs"/>
              </a:endParaRPr>
            </a:p>
          </p:txBody>
        </p:sp>
      </p:grpSp>
      <p:sp>
        <p:nvSpPr>
          <p:cNvPr id="8" name="Speech Bubble: Rectangle with Corners Rounded 7">
            <a:extLst>
              <a:ext uri="{FF2B5EF4-FFF2-40B4-BE49-F238E27FC236}">
                <a16:creationId xmlns:a16="http://schemas.microsoft.com/office/drawing/2014/main" id="{20FDCAFA-3AD4-4197-24AB-A28DD4802491}"/>
              </a:ext>
            </a:extLst>
          </p:cNvPr>
          <p:cNvSpPr/>
          <p:nvPr/>
        </p:nvSpPr>
        <p:spPr>
          <a:xfrm>
            <a:off x="3571707" y="3804539"/>
            <a:ext cx="7936992" cy="2688336"/>
          </a:xfrm>
          <a:custGeom>
            <a:avLst/>
            <a:gdLst>
              <a:gd name="connsiteX0" fmla="*/ 0 w 7936992"/>
              <a:gd name="connsiteY0" fmla="*/ 448065 h 2688336"/>
              <a:gd name="connsiteX1" fmla="*/ 448065 w 7936992"/>
              <a:gd name="connsiteY1" fmla="*/ 0 h 2688336"/>
              <a:gd name="connsiteX2" fmla="*/ 4629912 w 7936992"/>
              <a:gd name="connsiteY2" fmla="*/ 0 h 2688336"/>
              <a:gd name="connsiteX3" fmla="*/ 4629912 w 7936992"/>
              <a:gd name="connsiteY3" fmla="*/ 0 h 2688336"/>
              <a:gd name="connsiteX4" fmla="*/ 6614160 w 7936992"/>
              <a:gd name="connsiteY4" fmla="*/ 0 h 2688336"/>
              <a:gd name="connsiteX5" fmla="*/ 7488927 w 7936992"/>
              <a:gd name="connsiteY5" fmla="*/ 0 h 2688336"/>
              <a:gd name="connsiteX6" fmla="*/ 7936992 w 7936992"/>
              <a:gd name="connsiteY6" fmla="*/ 448065 h 2688336"/>
              <a:gd name="connsiteX7" fmla="*/ 7936992 w 7936992"/>
              <a:gd name="connsiteY7" fmla="*/ 1568196 h 2688336"/>
              <a:gd name="connsiteX8" fmla="*/ 8468929 w 7936992"/>
              <a:gd name="connsiteY8" fmla="*/ 1597920 h 2688336"/>
              <a:gd name="connsiteX9" fmla="*/ 7936992 w 7936992"/>
              <a:gd name="connsiteY9" fmla="*/ 2240280 h 2688336"/>
              <a:gd name="connsiteX10" fmla="*/ 7936992 w 7936992"/>
              <a:gd name="connsiteY10" fmla="*/ 2240271 h 2688336"/>
              <a:gd name="connsiteX11" fmla="*/ 7488927 w 7936992"/>
              <a:gd name="connsiteY11" fmla="*/ 2688336 h 2688336"/>
              <a:gd name="connsiteX12" fmla="*/ 6614160 w 7936992"/>
              <a:gd name="connsiteY12" fmla="*/ 2688336 h 2688336"/>
              <a:gd name="connsiteX13" fmla="*/ 4629912 w 7936992"/>
              <a:gd name="connsiteY13" fmla="*/ 2688336 h 2688336"/>
              <a:gd name="connsiteX14" fmla="*/ 4629912 w 7936992"/>
              <a:gd name="connsiteY14" fmla="*/ 2688336 h 2688336"/>
              <a:gd name="connsiteX15" fmla="*/ 448065 w 7936992"/>
              <a:gd name="connsiteY15" fmla="*/ 2688336 h 2688336"/>
              <a:gd name="connsiteX16" fmla="*/ 0 w 7936992"/>
              <a:gd name="connsiteY16" fmla="*/ 2240271 h 2688336"/>
              <a:gd name="connsiteX17" fmla="*/ 0 w 7936992"/>
              <a:gd name="connsiteY17" fmla="*/ 2240280 h 2688336"/>
              <a:gd name="connsiteX18" fmla="*/ 0 w 7936992"/>
              <a:gd name="connsiteY18" fmla="*/ 1568196 h 2688336"/>
              <a:gd name="connsiteX19" fmla="*/ 0 w 7936992"/>
              <a:gd name="connsiteY19" fmla="*/ 1568196 h 2688336"/>
              <a:gd name="connsiteX20" fmla="*/ 0 w 7936992"/>
              <a:gd name="connsiteY20" fmla="*/ 448065 h 268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36992" h="2688336" fill="none" extrusionOk="0">
                <a:moveTo>
                  <a:pt x="0" y="448065"/>
                </a:moveTo>
                <a:cubicBezTo>
                  <a:pt x="-630" y="209785"/>
                  <a:pt x="196679" y="-25568"/>
                  <a:pt x="448065" y="0"/>
                </a:cubicBezTo>
                <a:cubicBezTo>
                  <a:pt x="1195680" y="-81168"/>
                  <a:pt x="3771789" y="-77428"/>
                  <a:pt x="4629912" y="0"/>
                </a:cubicBezTo>
                <a:lnTo>
                  <a:pt x="4629912" y="0"/>
                </a:lnTo>
                <a:cubicBezTo>
                  <a:pt x="4930792" y="-87360"/>
                  <a:pt x="5697351" y="141828"/>
                  <a:pt x="6614160" y="0"/>
                </a:cubicBezTo>
                <a:cubicBezTo>
                  <a:pt x="6786877" y="53165"/>
                  <a:pt x="7118352" y="11869"/>
                  <a:pt x="7488927" y="0"/>
                </a:cubicBezTo>
                <a:cubicBezTo>
                  <a:pt x="7741116" y="7067"/>
                  <a:pt x="7930451" y="199066"/>
                  <a:pt x="7936992" y="448065"/>
                </a:cubicBezTo>
                <a:cubicBezTo>
                  <a:pt x="7987637" y="861499"/>
                  <a:pt x="7894180" y="1012751"/>
                  <a:pt x="7936992" y="1568196"/>
                </a:cubicBezTo>
                <a:cubicBezTo>
                  <a:pt x="8127714" y="1537031"/>
                  <a:pt x="8211049" y="1616988"/>
                  <a:pt x="8468929" y="1597920"/>
                </a:cubicBezTo>
                <a:cubicBezTo>
                  <a:pt x="8253414" y="1932569"/>
                  <a:pt x="8018717" y="2060739"/>
                  <a:pt x="7936992" y="2240280"/>
                </a:cubicBezTo>
                <a:lnTo>
                  <a:pt x="7936992" y="2240271"/>
                </a:lnTo>
                <a:cubicBezTo>
                  <a:pt x="7917864" y="2481972"/>
                  <a:pt x="7726953" y="2681287"/>
                  <a:pt x="7488927" y="2688336"/>
                </a:cubicBezTo>
                <a:cubicBezTo>
                  <a:pt x="7056220" y="2745422"/>
                  <a:pt x="6947860" y="2722853"/>
                  <a:pt x="6614160" y="2688336"/>
                </a:cubicBezTo>
                <a:cubicBezTo>
                  <a:pt x="5955803" y="2592396"/>
                  <a:pt x="5101780" y="2807239"/>
                  <a:pt x="4629912" y="2688336"/>
                </a:cubicBezTo>
                <a:lnTo>
                  <a:pt x="4629912" y="2688336"/>
                </a:lnTo>
                <a:cubicBezTo>
                  <a:pt x="3410246" y="2706929"/>
                  <a:pt x="1810056" y="2572947"/>
                  <a:pt x="448065" y="2688336"/>
                </a:cubicBezTo>
                <a:cubicBezTo>
                  <a:pt x="213605" y="2709640"/>
                  <a:pt x="9982" y="2473941"/>
                  <a:pt x="0" y="2240271"/>
                </a:cubicBezTo>
                <a:lnTo>
                  <a:pt x="0" y="2240280"/>
                </a:lnTo>
                <a:cubicBezTo>
                  <a:pt x="-3446" y="1931463"/>
                  <a:pt x="853" y="1882062"/>
                  <a:pt x="0" y="1568196"/>
                </a:cubicBezTo>
                <a:lnTo>
                  <a:pt x="0" y="1568196"/>
                </a:lnTo>
                <a:cubicBezTo>
                  <a:pt x="11618" y="1153059"/>
                  <a:pt x="-68573" y="976423"/>
                  <a:pt x="0" y="448065"/>
                </a:cubicBezTo>
                <a:close/>
              </a:path>
              <a:path w="7936992" h="2688336" stroke="0" extrusionOk="0">
                <a:moveTo>
                  <a:pt x="0" y="448065"/>
                </a:moveTo>
                <a:cubicBezTo>
                  <a:pt x="-16156" y="184314"/>
                  <a:pt x="177904" y="-37955"/>
                  <a:pt x="448065" y="0"/>
                </a:cubicBezTo>
                <a:cubicBezTo>
                  <a:pt x="1475775" y="-3784"/>
                  <a:pt x="3364710" y="21896"/>
                  <a:pt x="4629912" y="0"/>
                </a:cubicBezTo>
                <a:lnTo>
                  <a:pt x="4629912" y="0"/>
                </a:lnTo>
                <a:cubicBezTo>
                  <a:pt x="5353104" y="-108395"/>
                  <a:pt x="5952112" y="124120"/>
                  <a:pt x="6614160" y="0"/>
                </a:cubicBezTo>
                <a:cubicBezTo>
                  <a:pt x="6862894" y="40279"/>
                  <a:pt x="7273402" y="-17685"/>
                  <a:pt x="7488927" y="0"/>
                </a:cubicBezTo>
                <a:cubicBezTo>
                  <a:pt x="7729848" y="-9537"/>
                  <a:pt x="7907577" y="214136"/>
                  <a:pt x="7936992" y="448065"/>
                </a:cubicBezTo>
                <a:cubicBezTo>
                  <a:pt x="7964433" y="842830"/>
                  <a:pt x="8034594" y="1455253"/>
                  <a:pt x="7936992" y="1568196"/>
                </a:cubicBezTo>
                <a:cubicBezTo>
                  <a:pt x="7996148" y="1535909"/>
                  <a:pt x="8300129" y="1626536"/>
                  <a:pt x="8468929" y="1597920"/>
                </a:cubicBezTo>
                <a:cubicBezTo>
                  <a:pt x="8358662" y="1679281"/>
                  <a:pt x="8111048" y="2010908"/>
                  <a:pt x="7936992" y="2240280"/>
                </a:cubicBezTo>
                <a:lnTo>
                  <a:pt x="7936992" y="2240271"/>
                </a:lnTo>
                <a:cubicBezTo>
                  <a:pt x="7947165" y="2497667"/>
                  <a:pt x="7704835" y="2712944"/>
                  <a:pt x="7488927" y="2688336"/>
                </a:cubicBezTo>
                <a:cubicBezTo>
                  <a:pt x="7392899" y="2610524"/>
                  <a:pt x="6758264" y="2617913"/>
                  <a:pt x="6614160" y="2688336"/>
                </a:cubicBezTo>
                <a:cubicBezTo>
                  <a:pt x="6199176" y="2564624"/>
                  <a:pt x="5234981" y="2677116"/>
                  <a:pt x="4629912" y="2688336"/>
                </a:cubicBezTo>
                <a:lnTo>
                  <a:pt x="4629912" y="2688336"/>
                </a:lnTo>
                <a:cubicBezTo>
                  <a:pt x="3934452" y="2692656"/>
                  <a:pt x="2470654" y="2850061"/>
                  <a:pt x="448065" y="2688336"/>
                </a:cubicBezTo>
                <a:cubicBezTo>
                  <a:pt x="195237" y="2683404"/>
                  <a:pt x="-12165" y="2484849"/>
                  <a:pt x="0" y="2240271"/>
                </a:cubicBezTo>
                <a:lnTo>
                  <a:pt x="0" y="2240280"/>
                </a:lnTo>
                <a:cubicBezTo>
                  <a:pt x="-42338" y="1930132"/>
                  <a:pt x="46814" y="1887363"/>
                  <a:pt x="0" y="1568196"/>
                </a:cubicBezTo>
                <a:lnTo>
                  <a:pt x="0" y="1568196"/>
                </a:lnTo>
                <a:cubicBezTo>
                  <a:pt x="-83329" y="1351070"/>
                  <a:pt x="-81011" y="564633"/>
                  <a:pt x="0" y="448065"/>
                </a:cubicBezTo>
                <a:close/>
              </a:path>
            </a:pathLst>
          </a:custGeom>
          <a:solidFill>
            <a:schemeClr val="bg1"/>
          </a:solidFill>
          <a:ln w="38100">
            <a:solidFill>
              <a:srgbClr val="003399"/>
            </a:solidFill>
            <a:prstDash val="dash"/>
            <a:extLst>
              <a:ext uri="{C807C97D-BFC1-408E-A445-0C87EB9F89A2}">
                <ask:lineSketchStyleProps xmlns:ask="http://schemas.microsoft.com/office/drawing/2018/sketchyshapes" sd="2482237522">
                  <a:prstGeom prst="wedgeRoundRectCallout">
                    <a:avLst>
                      <a:gd name="adj1" fmla="val 56702"/>
                      <a:gd name="adj2" fmla="val 9439"/>
                      <a:gd name="adj3" fmla="val 1666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Hãy</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trả</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lời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câu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hỏi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sau</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để</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thu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thập</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ý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giải</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mật</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thư</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cùng</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các</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bạn</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nhỏ</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r>
              <a:rPr kumimoji="0" lang="en-GB" sz="4000" b="0" i="0" u="none" strike="noStrike" kern="1200" cap="none" spc="0" normalizeH="0" baseline="0" noProof="0" dirty="0" err="1">
                <a:ln>
                  <a:noFill/>
                </a:ln>
                <a:solidFill>
                  <a:srgbClr val="0E2841"/>
                </a:solidFill>
                <a:effectLst/>
                <a:uLnTx/>
                <a:uFillTx/>
                <a:latin typeface="Cambria" panose="02040503050406030204" pitchFamily="18" charset="0"/>
                <a:ea typeface="Cambria" panose="02040503050406030204" pitchFamily="18" charset="0"/>
              </a:rPr>
              <a:t>nhé</a:t>
            </a:r>
            <a:r>
              <a:rPr kumimoji="0" lang="en-GB"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rPr>
              <a:t>! </a:t>
            </a:r>
            <a:endParaRPr kumimoji="0" lang="vi-VN" sz="4000" b="0" i="0" u="none" strike="noStrike" kern="1200" cap="none" spc="0" normalizeH="0" baseline="0" noProof="0" dirty="0">
              <a:ln>
                <a:noFill/>
              </a:ln>
              <a:solidFill>
                <a:srgbClr val="0E284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47661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pic>
        <p:nvPicPr>
          <p:cNvPr id="18" name="Picture 17" descr="A cartoon of a child reading a book&#10;&#10;Description automatically generated">
            <a:extLst>
              <a:ext uri="{FF2B5EF4-FFF2-40B4-BE49-F238E27FC236}">
                <a16:creationId xmlns:a16="http://schemas.microsoft.com/office/drawing/2014/main" id="{6A11C0B5-D5FF-45CB-0F71-A25AF68A6D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5400" y="2970639"/>
            <a:ext cx="2160000" cy="2880000"/>
          </a:xfrm>
          <a:prstGeom prst="rect">
            <a:avLst/>
          </a:prstGeom>
          <a:effectLst>
            <a:innerShdw blurRad="63500" dist="50800" dir="5400000">
              <a:schemeClr val="tx1">
                <a:lumMod val="65000"/>
                <a:lumOff val="35000"/>
                <a:alpha val="50000"/>
              </a:schemeClr>
            </a:innerShdw>
          </a:effectLst>
        </p:spPr>
      </p:pic>
      <p:pic>
        <p:nvPicPr>
          <p:cNvPr id="19" name="Picture 18" descr="A cartoon of a child reading a book&#10;&#10;Description automatically generated">
            <a:extLst>
              <a:ext uri="{FF2B5EF4-FFF2-40B4-BE49-F238E27FC236}">
                <a16:creationId xmlns:a16="http://schemas.microsoft.com/office/drawing/2014/main" id="{767884A0-DF8D-A7E0-5CD4-4B1D686D5B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72" y="3445468"/>
            <a:ext cx="1701818" cy="2880000"/>
          </a:xfrm>
          <a:prstGeom prst="rect">
            <a:avLst/>
          </a:prstGeom>
          <a:effectLst>
            <a:innerShdw blurRad="63500" dist="50800" dir="5400000">
              <a:schemeClr val="tx1">
                <a:lumMod val="65000"/>
                <a:lumOff val="35000"/>
                <a:alpha val="50000"/>
              </a:schemeClr>
            </a:innerShdw>
          </a:effectLst>
        </p:spPr>
      </p:pic>
      <p:pic>
        <p:nvPicPr>
          <p:cNvPr id="25" name="Picture 24" descr="A cartoon of a child reading a book&#10;&#10;Description automatically generated">
            <a:extLst>
              <a:ext uri="{FF2B5EF4-FFF2-40B4-BE49-F238E27FC236}">
                <a16:creationId xmlns:a16="http://schemas.microsoft.com/office/drawing/2014/main" id="{5062662E-6A84-5D25-3A71-6B234B654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5150" y="3764631"/>
            <a:ext cx="1626160" cy="2880000"/>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62161" y="728644"/>
            <a:ext cx="6967484" cy="2184292"/>
            <a:chOff x="3430196" y="-472059"/>
            <a:chExt cx="5702905" cy="1515649"/>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538170" y="326490"/>
              <a:ext cx="3530582" cy="707886"/>
            </a:xfrm>
            <a:prstGeom prst="rect">
              <a:avLst/>
            </a:prstGeom>
            <a:noFill/>
          </p:spPr>
          <p:txBody>
            <a:bodyPr wrap="square" rtlCol="0">
              <a:prstTxWarp prst="textArchUp">
                <a:avLst/>
              </a:prstTxWarp>
              <a:spAutoFit/>
            </a:bodyPr>
            <a:lstStyle/>
            <a:p>
              <a:pPr algn="ctr"/>
              <a:r>
                <a:rPr lang="en-US" sz="8500" b="1" dirty="0">
                  <a:solidFill>
                    <a:srgbClr val="C00000"/>
                  </a:solidFill>
                </a:rPr>
                <a:t>LUYỆN ĐỌC NỐI TIẾP ĐOẠN </a:t>
              </a:r>
            </a:p>
            <a:p>
              <a:pPr algn="ctr"/>
              <a:r>
                <a:rPr lang="en-US" sz="8500" b="1" dirty="0">
                  <a:solidFill>
                    <a:srgbClr val="C00000"/>
                  </a:solidFill>
                </a:rPr>
                <a:t>THEO NHÓM</a:t>
              </a:r>
            </a:p>
          </p:txBody>
        </p:sp>
      </p:grpSp>
      <p:grpSp>
        <p:nvGrpSpPr>
          <p:cNvPr id="23" name="Nhóm 8">
            <a:extLst>
              <a:ext uri="{FF2B5EF4-FFF2-40B4-BE49-F238E27FC236}">
                <a16:creationId xmlns:a16="http://schemas.microsoft.com/office/drawing/2014/main" id="{86E04E0F-4747-2239-4A63-5A1077DF2409}"/>
              </a:ext>
            </a:extLst>
          </p:cNvPr>
          <p:cNvGrpSpPr/>
          <p:nvPr/>
        </p:nvGrpSpPr>
        <p:grpSpPr>
          <a:xfrm>
            <a:off x="6475748" y="396213"/>
            <a:ext cx="5716252" cy="2803017"/>
            <a:chOff x="6576218" y="1426740"/>
            <a:chExt cx="4803948" cy="1810561"/>
          </a:xfrm>
        </p:grpSpPr>
        <p:pic>
          <p:nvPicPr>
            <p:cNvPr id="26" name="Hình ảnh 10" descr="Ảnh có chứa văn bản, Phông chữ&#10;&#10;Mô tả được tạo tự động">
              <a:extLst>
                <a:ext uri="{FF2B5EF4-FFF2-40B4-BE49-F238E27FC236}">
                  <a16:creationId xmlns:a16="http://schemas.microsoft.com/office/drawing/2014/main" id="{74530186-6F7F-0F88-AD1D-72D4E00C99E8}"/>
                </a:ext>
              </a:extLst>
            </p:cNvPr>
            <p:cNvPicPr>
              <a:picLocks noChangeAspect="1"/>
            </p:cNvPicPr>
            <p:nvPr/>
          </p:nvPicPr>
          <p:blipFill rotWithShape="1">
            <a:blip r:embed="rId10"/>
            <a:srcRect t="24985"/>
            <a:stretch/>
          </p:blipFill>
          <p:spPr>
            <a:xfrm>
              <a:off x="6576218" y="1779290"/>
              <a:ext cx="4803948" cy="1458011"/>
            </a:xfrm>
            <a:prstGeom prst="rect">
              <a:avLst/>
            </a:prstGeom>
          </p:spPr>
        </p:pic>
        <p:sp>
          <p:nvSpPr>
            <p:cNvPr id="24" name="Hộp Văn bản 9">
              <a:extLst>
                <a:ext uri="{FF2B5EF4-FFF2-40B4-BE49-F238E27FC236}">
                  <a16:creationId xmlns:a16="http://schemas.microsoft.com/office/drawing/2014/main" id="{91F7828A-E632-405B-D1D3-A72F2DDF517F}"/>
                </a:ext>
              </a:extLst>
            </p:cNvPr>
            <p:cNvSpPr txBox="1"/>
            <p:nvPr/>
          </p:nvSpPr>
          <p:spPr>
            <a:xfrm>
              <a:off x="7298249" y="1426740"/>
              <a:ext cx="1773916" cy="556648"/>
            </a:xfrm>
            <a:prstGeom prst="rect">
              <a:avLst/>
            </a:prstGeom>
            <a:noFill/>
          </p:spPr>
          <p:txBody>
            <a:bodyPr wrap="square" rtlCol="0">
              <a:spAutoFit/>
            </a:bodyPr>
            <a:lstStyle/>
            <a:p>
              <a:r>
                <a:rPr lang="en-US" sz="5000" dirty="0" err="1">
                  <a:solidFill>
                    <a:srgbClr val="FF0000"/>
                  </a:solidFill>
                  <a:latin typeface="#9Slide05 Phobia" panose="02000506000000020003" pitchFamily="2" charset="0"/>
                </a:rPr>
                <a:t>Yêu</a:t>
              </a:r>
              <a:r>
                <a:rPr lang="en-US" sz="5000" dirty="0">
                  <a:solidFill>
                    <a:srgbClr val="FF0000"/>
                  </a:solidFill>
                  <a:latin typeface="#9Slide05 Phobia" panose="02000506000000020003" pitchFamily="2" charset="0"/>
                </a:rPr>
                <a:t> </a:t>
              </a:r>
              <a:r>
                <a:rPr lang="en-US" sz="5000" dirty="0" err="1">
                  <a:solidFill>
                    <a:srgbClr val="FF0000"/>
                  </a:solidFill>
                  <a:latin typeface="#9Slide05 Phobia" panose="02000506000000020003" pitchFamily="2" charset="0"/>
                </a:rPr>
                <a:t>cầu</a:t>
              </a:r>
              <a:endParaRPr lang="en-US" sz="5000" dirty="0">
                <a:solidFill>
                  <a:srgbClr val="FF0000"/>
                </a:solidFill>
                <a:latin typeface="#9Slide05 Phobia" panose="02000506000000020003" pitchFamily="2" charset="0"/>
              </a:endParaRPr>
            </a:p>
          </p:txBody>
        </p:sp>
      </p:grpSp>
      <p:pic>
        <p:nvPicPr>
          <p:cNvPr id="27" name="Hình ảnh 12" descr="Ảnh có chứa văn bản, Phông chữ, ảnh chụp màn hình, thiết kế&#10;&#10;Mô tả được tạo tự động">
            <a:extLst>
              <a:ext uri="{FF2B5EF4-FFF2-40B4-BE49-F238E27FC236}">
                <a16:creationId xmlns:a16="http://schemas.microsoft.com/office/drawing/2014/main" id="{665056B1-8876-E19F-027A-15498157A761}"/>
              </a:ext>
            </a:extLst>
          </p:cNvPr>
          <p:cNvPicPr>
            <a:picLocks noChangeAspect="1"/>
          </p:cNvPicPr>
          <p:nvPr/>
        </p:nvPicPr>
        <p:blipFill>
          <a:blip r:embed="rId11"/>
          <a:stretch>
            <a:fillRect/>
          </a:stretch>
        </p:blipFill>
        <p:spPr>
          <a:xfrm>
            <a:off x="6308849" y="2811386"/>
            <a:ext cx="5593820" cy="3833245"/>
          </a:xfrm>
          <a:prstGeom prst="rect">
            <a:avLst/>
          </a:prstGeom>
        </p:spPr>
      </p:pic>
    </p:spTree>
    <p:extLst>
      <p:ext uri="{BB962C8B-B14F-4D97-AF65-F5344CB8AC3E}">
        <p14:creationId xmlns:p14="http://schemas.microsoft.com/office/powerpoint/2010/main" val="1652087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 presetClass="entr" presetSubtype="4" fill="hold" nodeType="afterEffect" p14:presetBounceEnd="66667">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14:bounceEnd="66667">
                                          <p:cBhvr additive="base">
                                            <p:cTn id="12" dur="1000" fill="hold"/>
                                            <p:tgtEl>
                                              <p:spTgt spid="25"/>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2000"/>
                                </p:stCondLst>
                                <p:childTnLst>
                                  <p:par>
                                    <p:cTn id="15" presetID="2" presetClass="entr" presetSubtype="4" fill="hold" nodeType="afterEffect" p14:presetBounceEnd="66667">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667">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667">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uỷn.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000" fill="hold"/>
                                            <p:tgtEl>
                                              <p:spTgt spid="25"/>
                                            </p:tgtEl>
                                            <p:attrNameLst>
                                              <p:attrName>ppt_x</p:attrName>
                                            </p:attrNameLst>
                                          </p:cBhvr>
                                          <p:tavLst>
                                            <p:tav tm="0">
                                              <p:val>
                                                <p:strVal val="#ppt_x"/>
                                              </p:val>
                                            </p:tav>
                                            <p:tav tm="100000">
                                              <p:val>
                                                <p:strVal val="#ppt_x"/>
                                              </p:val>
                                            </p:tav>
                                          </p:tavLst>
                                        </p:anim>
                                        <p:anim calcmode="lin" valueType="num">
                                          <p:cBhvr additive="base">
                                            <p:cTn id="13" dur="1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2" name="uỷn.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ppt_x"/>
                                              </p:val>
                                            </p:tav>
                                            <p:tav tm="100000">
                                              <p:val>
                                                <p:strVal val="#ppt_x"/>
                                              </p:val>
                                            </p:tav>
                                          </p:tavLst>
                                        </p:anim>
                                        <p:anim calcmode="lin" valueType="num">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2" name="uỷn.wav"/>
                                            </p:tgtEl>
                                          </p:cMediaNode>
                                        </p:audio>
                                      </p:subTnLst>
                                    </p:cTn>
                                  </p:par>
                                  <p:par>
                                    <p:cTn id="19" presetID="53"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F3C5644-9429-DD5C-6BEE-4897BDA6629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9C011B1-4EB2-49BF-EA71-CFA0F3CB7BF6}"/>
              </a:ext>
            </a:extLst>
          </p:cNvPr>
          <p:cNvPicPr>
            <a:picLocks noChangeAspect="1"/>
          </p:cNvPicPr>
          <p:nvPr/>
        </p:nvPicPr>
        <p:blipFill>
          <a:blip r:embed="rId4"/>
          <a:stretch>
            <a:fillRect/>
          </a:stretch>
        </p:blipFill>
        <p:spPr>
          <a:xfrm>
            <a:off x="9716" y="3542397"/>
            <a:ext cx="1742720" cy="2520000"/>
          </a:xfrm>
          <a:prstGeom prst="rect">
            <a:avLst/>
          </a:prstGeom>
        </p:spPr>
      </p:pic>
      <p:pic>
        <p:nvPicPr>
          <p:cNvPr id="4" name="Picture 3">
            <a:extLst>
              <a:ext uri="{FF2B5EF4-FFF2-40B4-BE49-F238E27FC236}">
                <a16:creationId xmlns:a16="http://schemas.microsoft.com/office/drawing/2014/main" id="{F0501C0A-957B-2288-B858-FD8D11E6621A}"/>
              </a:ext>
            </a:extLst>
          </p:cNvPr>
          <p:cNvPicPr>
            <a:picLocks noChangeAspect="1"/>
          </p:cNvPicPr>
          <p:nvPr/>
        </p:nvPicPr>
        <p:blipFill>
          <a:blip r:embed="rId5"/>
          <a:stretch>
            <a:fillRect/>
          </a:stretch>
        </p:blipFill>
        <p:spPr>
          <a:xfrm>
            <a:off x="1741877" y="3337939"/>
            <a:ext cx="1796401" cy="2928915"/>
          </a:xfrm>
          <a:prstGeom prst="rect">
            <a:avLst/>
          </a:prstGeom>
        </p:spPr>
      </p:pic>
      <p:pic>
        <p:nvPicPr>
          <p:cNvPr id="5" name="Picture 4">
            <a:extLst>
              <a:ext uri="{FF2B5EF4-FFF2-40B4-BE49-F238E27FC236}">
                <a16:creationId xmlns:a16="http://schemas.microsoft.com/office/drawing/2014/main" id="{84E0A806-0756-3068-1F1D-2004D1E0A07B}"/>
              </a:ext>
            </a:extLst>
          </p:cNvPr>
          <p:cNvPicPr>
            <a:picLocks noChangeAspect="1"/>
          </p:cNvPicPr>
          <p:nvPr/>
        </p:nvPicPr>
        <p:blipFill>
          <a:blip r:embed="rId6"/>
          <a:stretch>
            <a:fillRect/>
          </a:stretch>
        </p:blipFill>
        <p:spPr>
          <a:xfrm flipH="1">
            <a:off x="3390614" y="3644625"/>
            <a:ext cx="1617280" cy="2520000"/>
          </a:xfrm>
          <a:prstGeom prst="rect">
            <a:avLst/>
          </a:prstGeom>
        </p:spPr>
      </p:pic>
      <p:pic>
        <p:nvPicPr>
          <p:cNvPr id="6" name="Picture 5">
            <a:extLst>
              <a:ext uri="{FF2B5EF4-FFF2-40B4-BE49-F238E27FC236}">
                <a16:creationId xmlns:a16="http://schemas.microsoft.com/office/drawing/2014/main" id="{390BCC5C-B02C-FD1A-0B44-CA36EAD0C776}"/>
              </a:ext>
            </a:extLst>
          </p:cNvPr>
          <p:cNvPicPr>
            <a:picLocks noChangeAspect="1"/>
          </p:cNvPicPr>
          <p:nvPr/>
        </p:nvPicPr>
        <p:blipFill>
          <a:blip r:embed="rId7"/>
          <a:stretch>
            <a:fillRect/>
          </a:stretch>
        </p:blipFill>
        <p:spPr>
          <a:xfrm flipH="1">
            <a:off x="4817001" y="3905678"/>
            <a:ext cx="1997603" cy="2661779"/>
          </a:xfrm>
          <a:prstGeom prst="rect">
            <a:avLst/>
          </a:prstGeom>
        </p:spPr>
      </p:pic>
      <p:grpSp>
        <p:nvGrpSpPr>
          <p:cNvPr id="20" name="Group 19">
            <a:extLst>
              <a:ext uri="{FF2B5EF4-FFF2-40B4-BE49-F238E27FC236}">
                <a16:creationId xmlns:a16="http://schemas.microsoft.com/office/drawing/2014/main" id="{FCCA735C-FDC0-7CF7-4B1D-E8D0347A1160}"/>
              </a:ext>
            </a:extLst>
          </p:cNvPr>
          <p:cNvGrpSpPr/>
          <p:nvPr/>
        </p:nvGrpSpPr>
        <p:grpSpPr>
          <a:xfrm>
            <a:off x="1356536" y="165627"/>
            <a:ext cx="8668011" cy="3108915"/>
            <a:chOff x="3430196" y="-472059"/>
            <a:chExt cx="5702905" cy="1550664"/>
          </a:xfrm>
        </p:grpSpPr>
        <p:pic>
          <p:nvPicPr>
            <p:cNvPr id="21" name="Picture 20">
              <a:extLst>
                <a:ext uri="{FF2B5EF4-FFF2-40B4-BE49-F238E27FC236}">
                  <a16:creationId xmlns:a16="http://schemas.microsoft.com/office/drawing/2014/main" id="{5EFFD6D4-F0B7-6C16-F793-CCE3C574D7D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430196" y="-472059"/>
              <a:ext cx="5702905" cy="1515649"/>
            </a:xfrm>
            <a:prstGeom prst="rect">
              <a:avLst/>
            </a:prstGeom>
          </p:spPr>
        </p:pic>
        <p:sp>
          <p:nvSpPr>
            <p:cNvPr id="22" name="TextBox 21">
              <a:extLst>
                <a:ext uri="{FF2B5EF4-FFF2-40B4-BE49-F238E27FC236}">
                  <a16:creationId xmlns:a16="http://schemas.microsoft.com/office/drawing/2014/main" id="{DBFC69CA-F894-3776-3C30-DCA7DC83C185}"/>
                </a:ext>
              </a:extLst>
            </p:cNvPr>
            <p:cNvSpPr txBox="1"/>
            <p:nvPr/>
          </p:nvSpPr>
          <p:spPr>
            <a:xfrm>
              <a:off x="4612404" y="370719"/>
              <a:ext cx="3191118" cy="707886"/>
            </a:xfrm>
            <a:prstGeom prst="rect">
              <a:avLst/>
            </a:prstGeom>
            <a:noFill/>
          </p:spPr>
          <p:txBody>
            <a:bodyPr wrap="square" rtlCol="0">
              <a:prstTxWarp prst="textArchUp">
                <a:avLst/>
              </a:prstTxWarp>
              <a:spAutoFit/>
            </a:bodyPr>
            <a:lstStyle/>
            <a:p>
              <a:pPr algn="ctr"/>
              <a:r>
                <a:rPr lang="en-US" sz="7500" b="1" dirty="0">
                  <a:solidFill>
                    <a:srgbClr val="C00000"/>
                  </a:solidFill>
                </a:rPr>
                <a:t>THI ĐUA </a:t>
              </a:r>
            </a:p>
            <a:p>
              <a:pPr algn="ctr"/>
              <a:r>
                <a:rPr lang="en-US" sz="7500" b="1" dirty="0">
                  <a:solidFill>
                    <a:srgbClr val="C00000"/>
                  </a:solidFill>
                </a:rPr>
                <a:t>ĐỌC TRƯỚC LỚP</a:t>
              </a:r>
            </a:p>
          </p:txBody>
        </p:sp>
      </p:grpSp>
      <p:pic>
        <p:nvPicPr>
          <p:cNvPr id="7" name="Picture 6">
            <a:extLst>
              <a:ext uri="{FF2B5EF4-FFF2-40B4-BE49-F238E27FC236}">
                <a16:creationId xmlns:a16="http://schemas.microsoft.com/office/drawing/2014/main" id="{0C7F9E8A-0D71-3C87-9B86-6DE437EE6841}"/>
              </a:ext>
            </a:extLst>
          </p:cNvPr>
          <p:cNvPicPr>
            <a:picLocks noChangeAspect="1"/>
          </p:cNvPicPr>
          <p:nvPr/>
        </p:nvPicPr>
        <p:blipFill>
          <a:blip r:embed="rId10"/>
          <a:stretch>
            <a:fillRect/>
          </a:stretch>
        </p:blipFill>
        <p:spPr>
          <a:xfrm>
            <a:off x="6915663" y="2467627"/>
            <a:ext cx="5209309" cy="4099830"/>
          </a:xfrm>
          <a:prstGeom prst="rect">
            <a:avLst/>
          </a:prstGeom>
          <a:ln>
            <a:noFill/>
          </a:ln>
          <a:effectLst>
            <a:softEdge rad="112500"/>
          </a:effectLst>
        </p:spPr>
      </p:pic>
    </p:spTree>
    <p:extLst>
      <p:ext uri="{BB962C8B-B14F-4D97-AF65-F5344CB8AC3E}">
        <p14:creationId xmlns:p14="http://schemas.microsoft.com/office/powerpoint/2010/main" val="388582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0000">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14:bounceEnd="70000">
                                          <p:cBhvr additive="base">
                                            <p:cTn id="11" dur="1000" fill="hold"/>
                                            <p:tgtEl>
                                              <p:spTgt spid="4"/>
                                            </p:tgtEl>
                                            <p:attrNameLst>
                                              <p:attrName>ppt_x</p:attrName>
                                            </p:attrNameLst>
                                          </p:cBhvr>
                                          <p:tavLst>
                                            <p:tav tm="0">
                                              <p:val>
                                                <p:strVal val="#ppt_x"/>
                                              </p:val>
                                            </p:tav>
                                            <p:tav tm="100000">
                                              <p:val>
                                                <p:strVal val="#ppt_x"/>
                                              </p:val>
                                            </p:tav>
                                          </p:tavLst>
                                        </p:anim>
                                        <p:anim calcmode="lin" valueType="num" p14:bounceEnd="70000">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0000">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14:bounceEnd="70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70000">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70000">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14:bounceEnd="70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70000">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2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2250"/>
                                </p:stCondLst>
                                <p:childTnLst>
                                  <p:par>
                                    <p:cTn id="22" presetID="53" presetClass="entr" presetSubtype="16"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childTnLst>
                              </p:cTn>
                            </p:par>
                            <p:par>
                              <p:cTn id="51" fill="hold">
                                <p:stCondLst>
                                  <p:cond delay="3250"/>
                                </p:stCondLst>
                                <p:childTnLst>
                                  <p:par>
                                    <p:cTn id="52" presetID="53" presetClass="entr" presetSubtype="16"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p:cTn id="54" dur="500" fill="hold"/>
                                            <p:tgtEl>
                                              <p:spTgt spid="7"/>
                                            </p:tgtEl>
                                            <p:attrNameLst>
                                              <p:attrName>ppt_w</p:attrName>
                                            </p:attrNameLst>
                                          </p:cBhvr>
                                          <p:tavLst>
                                            <p:tav tm="0">
                                              <p:val>
                                                <p:fltVal val="0"/>
                                              </p:val>
                                            </p:tav>
                                            <p:tav tm="100000">
                                              <p:val>
                                                <p:strVal val="#ppt_w"/>
                                              </p:val>
                                            </p:tav>
                                          </p:tavLst>
                                        </p:anim>
                                        <p:anim calcmode="lin" valueType="num">
                                          <p:cBhvr>
                                            <p:cTn id="55" dur="500" fill="hold"/>
                                            <p:tgtEl>
                                              <p:spTgt spid="7"/>
                                            </p:tgtEl>
                                            <p:attrNameLst>
                                              <p:attrName>ppt_h</p:attrName>
                                            </p:attrNameLst>
                                          </p:cBhvr>
                                          <p:tavLst>
                                            <p:tav tm="0">
                                              <p:val>
                                                <p:fltVal val="0"/>
                                              </p:val>
                                            </p:tav>
                                            <p:tav tm="100000">
                                              <p:val>
                                                <p:strVal val="#ppt_h"/>
                                              </p:val>
                                            </p:tav>
                                          </p:tavLst>
                                        </p:anim>
                                        <p:animEffect transition="in" filter="fad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5125" b="10500"/>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1EBDEA48-93A2-A775-1934-51213943C236}"/>
              </a:ext>
            </a:extLst>
          </p:cNvPr>
          <p:cNvGrpSpPr/>
          <p:nvPr/>
        </p:nvGrpSpPr>
        <p:grpSpPr>
          <a:xfrm>
            <a:off x="-920510" y="2016690"/>
            <a:ext cx="12419403" cy="4841310"/>
            <a:chOff x="-1529021" y="1487424"/>
            <a:chExt cx="13721021" cy="5370576"/>
          </a:xfrm>
        </p:grpSpPr>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5"/>
            <a:stretch>
              <a:fillRect/>
            </a:stretch>
          </p:blipFill>
          <p:spPr>
            <a:xfrm>
              <a:off x="0" y="1487424"/>
              <a:ext cx="12192000" cy="5370576"/>
            </a:xfrm>
            <a:prstGeom prst="rect">
              <a:avLst/>
            </a:prstGeom>
          </p:spPr>
        </p:pic>
        <p:sp>
          <p:nvSpPr>
            <p:cNvPr id="13" name="TextBox 12">
              <a:extLst>
                <a:ext uri="{FF2B5EF4-FFF2-40B4-BE49-F238E27FC236}">
                  <a16:creationId xmlns:a16="http://schemas.microsoft.com/office/drawing/2014/main" id="{7F15CC45-D82C-630D-43E2-E2D30BE13567}"/>
                </a:ext>
              </a:extLst>
            </p:cNvPr>
            <p:cNvSpPr txBox="1"/>
            <p:nvPr/>
          </p:nvSpPr>
          <p:spPr>
            <a:xfrm>
              <a:off x="-1529021" y="5088063"/>
              <a:ext cx="10243595" cy="921844"/>
            </a:xfrm>
            <a:prstGeom prst="rect">
              <a:avLst/>
            </a:prstGeom>
            <a:noFill/>
          </p:spPr>
          <p:txBody>
            <a:bodyPr wrap="square" rtlCol="0">
              <a:spAutoFit/>
            </a:bodyPr>
            <a:lstStyle/>
            <a:p>
              <a:pPr algn="ctr"/>
              <a:r>
                <a:rPr lang="en-US" sz="4800" b="1" dirty="0">
                  <a:solidFill>
                    <a:srgbClr val="FF0066"/>
                  </a:solidFill>
                </a:rPr>
                <a:t>NHÓM:</a:t>
              </a:r>
            </a:p>
          </p:txBody>
        </p:sp>
      </p:grpSp>
      <p:grpSp>
        <p:nvGrpSpPr>
          <p:cNvPr id="3" name="Group 2">
            <a:extLst>
              <a:ext uri="{FF2B5EF4-FFF2-40B4-BE49-F238E27FC236}">
                <a16:creationId xmlns:a16="http://schemas.microsoft.com/office/drawing/2014/main" id="{AA1BC750-618B-498B-774E-9E3238820098}"/>
              </a:ext>
            </a:extLst>
          </p:cNvPr>
          <p:cNvGrpSpPr/>
          <p:nvPr/>
        </p:nvGrpSpPr>
        <p:grpSpPr>
          <a:xfrm>
            <a:off x="640915" y="292927"/>
            <a:ext cx="10910170" cy="2317258"/>
            <a:chOff x="3084659" y="-472059"/>
            <a:chExt cx="6993045" cy="1607912"/>
          </a:xfrm>
        </p:grpSpPr>
        <p:pic>
          <p:nvPicPr>
            <p:cNvPr id="4" name="Picture 3">
              <a:extLst>
                <a:ext uri="{FF2B5EF4-FFF2-40B4-BE49-F238E27FC236}">
                  <a16:creationId xmlns:a16="http://schemas.microsoft.com/office/drawing/2014/main" id="{5A8F536A-3FCA-CDF7-BA5B-8155AA4DCA5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3084659" y="-472059"/>
              <a:ext cx="6993045" cy="1515649"/>
            </a:xfrm>
            <a:prstGeom prst="rect">
              <a:avLst/>
            </a:prstGeom>
          </p:spPr>
        </p:pic>
        <p:sp>
          <p:nvSpPr>
            <p:cNvPr id="5" name="TextBox 4">
              <a:extLst>
                <a:ext uri="{FF2B5EF4-FFF2-40B4-BE49-F238E27FC236}">
                  <a16:creationId xmlns:a16="http://schemas.microsoft.com/office/drawing/2014/main" id="{1E3B944B-9226-124A-59CA-22F2DD618A6A}"/>
                </a:ext>
              </a:extLst>
            </p:cNvPr>
            <p:cNvSpPr txBox="1"/>
            <p:nvPr/>
          </p:nvSpPr>
          <p:spPr>
            <a:xfrm>
              <a:off x="4537092" y="285766"/>
              <a:ext cx="3921478" cy="850087"/>
            </a:xfrm>
            <a:prstGeom prst="rect">
              <a:avLst/>
            </a:prstGeom>
            <a:noFill/>
          </p:spPr>
          <p:txBody>
            <a:bodyPr wrap="square" rtlCol="0">
              <a:prstTxWarp prst="textArchUp">
                <a:avLst/>
              </a:prstTxWarp>
              <a:spAutoFit/>
            </a:bodyPr>
            <a:lstStyle/>
            <a:p>
              <a:pPr algn="ctr"/>
              <a:r>
                <a:rPr lang="en-US" sz="8500" b="1" dirty="0">
                  <a:solidFill>
                    <a:srgbClr val="C00000"/>
                  </a:solidFill>
                </a:rPr>
                <a:t>BÌNH CHỌN</a:t>
              </a:r>
            </a:p>
            <a:p>
              <a:pPr algn="ctr"/>
              <a:r>
                <a:rPr lang="en-US" sz="8500" b="1" dirty="0">
                  <a:solidFill>
                    <a:srgbClr val="C00000"/>
                  </a:solidFill>
                </a:rPr>
                <a:t> CHO NHÓM ĐỌC TỐT NHẤT</a:t>
              </a:r>
            </a:p>
          </p:txBody>
        </p:sp>
      </p:grpSp>
    </p:spTree>
    <p:extLst>
      <p:ext uri="{BB962C8B-B14F-4D97-AF65-F5344CB8AC3E}">
        <p14:creationId xmlns:p14="http://schemas.microsoft.com/office/powerpoint/2010/main" val="32605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14:presetBounceEnd="66667">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667">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667">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5" name="Picture 4" descr="A blue and red text&#10;&#10;AI-generated content may be incorrect.">
            <a:extLst>
              <a:ext uri="{FF2B5EF4-FFF2-40B4-BE49-F238E27FC236}">
                <a16:creationId xmlns:a16="http://schemas.microsoft.com/office/drawing/2014/main" id="{43A282C6-51B4-836E-1807-30B28AF47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689" y="552892"/>
            <a:ext cx="7175385" cy="3498741"/>
          </a:xfrm>
          <a:prstGeom prst="rect">
            <a:avLst/>
          </a:prstGeom>
        </p:spPr>
      </p:pic>
    </p:spTree>
    <p:extLst>
      <p:ext uri="{BB962C8B-B14F-4D97-AF65-F5344CB8AC3E}">
        <p14:creationId xmlns:p14="http://schemas.microsoft.com/office/powerpoint/2010/main" val="1141315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lại đoạn văn từ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Để đối phó với tình trạng nóng lên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đến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với vùng sa mạc ở xung quanh</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chỉ ra những biện pháp liên kết câu được sử dụng trong đoạn.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7" name="c">
            <a:extLst>
              <a:ext uri="{FF2B5EF4-FFF2-40B4-BE49-F238E27FC236}">
                <a16:creationId xmlns:a16="http://schemas.microsoft.com/office/drawing/2014/main" id="{033E36F9-04AE-01E6-7186-23E3CDD52FBF}"/>
              </a:ext>
            </a:extLst>
          </p:cNvPr>
          <p:cNvSpPr/>
          <p:nvPr/>
        </p:nvSpPr>
        <p:spPr>
          <a:xfrm>
            <a:off x="1254642" y="2583712"/>
            <a:ext cx="10058400"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mbria" panose="02040503050406030204" pitchFamily="18" charset="0"/>
                <a:ea typeface="Cambria" panose="02040503050406030204" pitchFamily="18" charset="0"/>
              </a:rPr>
              <a:t>Những biện pháp liên kết câu được sử dụng trong đoạn văn là: </a:t>
            </a:r>
            <a:r>
              <a:rPr lang="vi-VN" sz="4000" dirty="0">
                <a:solidFill>
                  <a:srgbClr val="002060"/>
                </a:solidFill>
                <a:latin typeface="Cambria" panose="02040503050406030204" pitchFamily="18" charset="0"/>
                <a:ea typeface="Cambria" panose="02040503050406030204" pitchFamily="18" charset="0"/>
              </a:rPr>
              <a:t>biện pháp thế (Mát-xđa – thành phố, nơi đây); biện pháp nối (ngoài ra).</a:t>
            </a:r>
          </a:p>
        </p:txBody>
      </p:sp>
    </p:spTree>
    <p:extLst>
      <p:ext uri="{BB962C8B-B14F-4D97-AF65-F5344CB8AC3E}">
        <p14:creationId xmlns:p14="http://schemas.microsoft.com/office/powerpoint/2010/main" val="308387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255181" y="205932"/>
            <a:ext cx="11592286" cy="5429324"/>
          </a:xfrm>
          <a:custGeom>
            <a:avLst/>
            <a:gdLst>
              <a:gd name="connsiteX0" fmla="*/ 0 w 11592286"/>
              <a:gd name="connsiteY0" fmla="*/ 904905 h 5429324"/>
              <a:gd name="connsiteX1" fmla="*/ 904905 w 11592286"/>
              <a:gd name="connsiteY1" fmla="*/ 0 h 5429324"/>
              <a:gd name="connsiteX2" fmla="*/ 10687381 w 11592286"/>
              <a:gd name="connsiteY2" fmla="*/ 0 h 5429324"/>
              <a:gd name="connsiteX3" fmla="*/ 11592286 w 11592286"/>
              <a:gd name="connsiteY3" fmla="*/ 904905 h 5429324"/>
              <a:gd name="connsiteX4" fmla="*/ 11592286 w 11592286"/>
              <a:gd name="connsiteY4" fmla="*/ 4524419 h 5429324"/>
              <a:gd name="connsiteX5" fmla="*/ 10687381 w 11592286"/>
              <a:gd name="connsiteY5" fmla="*/ 5429324 h 5429324"/>
              <a:gd name="connsiteX6" fmla="*/ 904905 w 11592286"/>
              <a:gd name="connsiteY6" fmla="*/ 5429324 h 5429324"/>
              <a:gd name="connsiteX7" fmla="*/ 0 w 11592286"/>
              <a:gd name="connsiteY7" fmla="*/ 4524419 h 5429324"/>
              <a:gd name="connsiteX8" fmla="*/ 0 w 11592286"/>
              <a:gd name="connsiteY8" fmla="*/ 904905 h 542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92286" h="5429324" fill="none" extrusionOk="0">
                <a:moveTo>
                  <a:pt x="0" y="904905"/>
                </a:moveTo>
                <a:cubicBezTo>
                  <a:pt x="-96477" y="406997"/>
                  <a:pt x="455650" y="-58956"/>
                  <a:pt x="904905" y="0"/>
                </a:cubicBezTo>
                <a:cubicBezTo>
                  <a:pt x="5043614" y="111930"/>
                  <a:pt x="9417676" y="-66876"/>
                  <a:pt x="10687381" y="0"/>
                </a:cubicBezTo>
                <a:cubicBezTo>
                  <a:pt x="11156923" y="29778"/>
                  <a:pt x="11546875" y="337727"/>
                  <a:pt x="11592286" y="904905"/>
                </a:cubicBezTo>
                <a:cubicBezTo>
                  <a:pt x="11570345" y="1814002"/>
                  <a:pt x="11574636" y="2770290"/>
                  <a:pt x="11592286" y="4524419"/>
                </a:cubicBezTo>
                <a:cubicBezTo>
                  <a:pt x="11634031" y="4934127"/>
                  <a:pt x="11202036" y="5455744"/>
                  <a:pt x="10687381" y="5429324"/>
                </a:cubicBezTo>
                <a:cubicBezTo>
                  <a:pt x="7877333" y="5295132"/>
                  <a:pt x="2901044" y="5273980"/>
                  <a:pt x="904905" y="5429324"/>
                </a:cubicBezTo>
                <a:cubicBezTo>
                  <a:pt x="400689" y="5410806"/>
                  <a:pt x="42135" y="5052755"/>
                  <a:pt x="0" y="4524419"/>
                </a:cubicBezTo>
                <a:cubicBezTo>
                  <a:pt x="-9626" y="2977180"/>
                  <a:pt x="-156389" y="2638375"/>
                  <a:pt x="0" y="904905"/>
                </a:cubicBezTo>
                <a:close/>
              </a:path>
              <a:path w="11592286" h="5429324" stroke="0" extrusionOk="0">
                <a:moveTo>
                  <a:pt x="0" y="904905"/>
                </a:moveTo>
                <a:cubicBezTo>
                  <a:pt x="-57177" y="457093"/>
                  <a:pt x="429853" y="-74748"/>
                  <a:pt x="904905" y="0"/>
                </a:cubicBezTo>
                <a:cubicBezTo>
                  <a:pt x="2687323" y="-31899"/>
                  <a:pt x="7927599" y="-75219"/>
                  <a:pt x="10687381" y="0"/>
                </a:cubicBezTo>
                <a:cubicBezTo>
                  <a:pt x="11128055" y="-3771"/>
                  <a:pt x="11519683" y="372572"/>
                  <a:pt x="11592286" y="904905"/>
                </a:cubicBezTo>
                <a:cubicBezTo>
                  <a:pt x="11592219" y="1549224"/>
                  <a:pt x="11472274" y="3172141"/>
                  <a:pt x="11592286" y="4524419"/>
                </a:cubicBezTo>
                <a:cubicBezTo>
                  <a:pt x="11570608" y="4939451"/>
                  <a:pt x="11215044" y="5502440"/>
                  <a:pt x="10687381" y="5429324"/>
                </a:cubicBezTo>
                <a:cubicBezTo>
                  <a:pt x="8054454" y="5401627"/>
                  <a:pt x="4696594" y="5461782"/>
                  <a:pt x="904905" y="5429324"/>
                </a:cubicBezTo>
                <a:cubicBezTo>
                  <a:pt x="391469" y="5421693"/>
                  <a:pt x="6218" y="5030853"/>
                  <a:pt x="0" y="4524419"/>
                </a:cubicBezTo>
                <a:cubicBezTo>
                  <a:pt x="113846" y="3888455"/>
                  <a:pt x="-160480" y="1700866"/>
                  <a:pt x="0" y="904905"/>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vế câu thay cho bông hoa để tạo câu ghép.</a:t>
            </a: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 những chiếc ô hình hoa hướng dương mà</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Tuy Mát-xđa mới được xây dựng nhưng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514350" marR="0" lvl="0" indent="-514350" algn="just" defTabSz="914400" rtl="0" eaLnBrk="1" fontAlgn="auto" latinLnBrk="0" hangingPunct="1">
              <a:lnSpc>
                <a:spcPct val="100000"/>
              </a:lnSpc>
              <a:spcBef>
                <a:spcPts val="0"/>
              </a:spcBef>
              <a:spcAft>
                <a:spcPts val="0"/>
              </a:spcAft>
              <a:buClrTx/>
              <a:buSzTx/>
              <a:buFontTx/>
              <a:buAutoNum type="alphaLcPeriod"/>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Ở Mát-xđa, chính quyền khuyến khích người dân đi bộ,</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Hoa Cúc Xanh Png | Công cụ đồ họa PSD Tải xuống miễn phí - Pikbest">
            <a:extLst>
              <a:ext uri="{FF2B5EF4-FFF2-40B4-BE49-F238E27FC236}">
                <a16:creationId xmlns:a16="http://schemas.microsoft.com/office/drawing/2014/main" id="{8DBE51B2-F83F-5F16-0123-6A243A79E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1417" y="1765005"/>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oa Cúc Xanh Png | Công cụ đồ họa PSD Tải xuống miễn phí - Pikbest">
            <a:extLst>
              <a:ext uri="{FF2B5EF4-FFF2-40B4-BE49-F238E27FC236}">
                <a16:creationId xmlns:a16="http://schemas.microsoft.com/office/drawing/2014/main" id="{D420D285-8DA9-615E-040F-122A2095A8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1082" y="2466754"/>
            <a:ext cx="1116418" cy="11164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oa Cúc Xanh Png | Công cụ đồ họa PSD Tải xuống miễn phí - Pikbest">
            <a:extLst>
              <a:ext uri="{FF2B5EF4-FFF2-40B4-BE49-F238E27FC236}">
                <a16:creationId xmlns:a16="http://schemas.microsoft.com/office/drawing/2014/main" id="{68F2099B-CCCE-FF9E-CA97-C02A2B7F1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738" y="3604438"/>
            <a:ext cx="1116418" cy="111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880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c">
            <a:extLst>
              <a:ext uri="{FF2B5EF4-FFF2-40B4-BE49-F238E27FC236}">
                <a16:creationId xmlns:a16="http://schemas.microsoft.com/office/drawing/2014/main" id="{033E36F9-04AE-01E6-7186-23E3CDD52FBF}"/>
              </a:ext>
            </a:extLst>
          </p:cNvPr>
          <p:cNvSpPr/>
          <p:nvPr/>
        </p:nvSpPr>
        <p:spPr>
          <a:xfrm>
            <a:off x="1254642" y="765544"/>
            <a:ext cx="10058400" cy="4667693"/>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FF0000"/>
                </a:solidFill>
                <a:latin typeface="Cambria" panose="02040503050406030204" pitchFamily="18" charset="0"/>
                <a:ea typeface="Cambria" panose="02040503050406030204" pitchFamily="18" charset="0"/>
              </a:rPr>
              <a:t>a. Nhờ những chiếc ô hình hoa hướng dương mà </a:t>
            </a:r>
            <a:r>
              <a:rPr lang="vi-VN" sz="3200" b="1" i="1" dirty="0">
                <a:solidFill>
                  <a:srgbClr val="FF0000"/>
                </a:solidFill>
                <a:latin typeface="Cambria" panose="02040503050406030204" pitchFamily="18" charset="0"/>
                <a:ea typeface="Cambria" panose="02040503050406030204" pitchFamily="18" charset="0"/>
              </a:rPr>
              <a:t>năng lượng mặt trời được lưu trữ.</a:t>
            </a:r>
          </a:p>
          <a:p>
            <a:pPr lvl="0" algn="just">
              <a:defRPr/>
            </a:pPr>
            <a:r>
              <a:rPr lang="vi-VN" sz="3200" b="1" dirty="0">
                <a:solidFill>
                  <a:srgbClr val="FF0000"/>
                </a:solidFill>
                <a:latin typeface="Cambria" panose="02040503050406030204" pitchFamily="18" charset="0"/>
                <a:ea typeface="Cambria" panose="02040503050406030204" pitchFamily="18" charset="0"/>
              </a:rPr>
              <a:t> b. Tuy Mát-xđa mới được xây dựng nhưng </a:t>
            </a:r>
            <a:r>
              <a:rPr lang="vi-VN" sz="3200" b="1" i="1" dirty="0">
                <a:solidFill>
                  <a:srgbClr val="FF0000"/>
                </a:solidFill>
                <a:latin typeface="Cambria" panose="02040503050406030204" pitchFamily="18" charset="0"/>
                <a:ea typeface="Cambria" panose="02040503050406030204" pitchFamily="18" charset="0"/>
              </a:rPr>
              <a:t>nó đã nhanh chóng truyền cảm hứng cho các dự án xây dựng đô thị sinh thái.</a:t>
            </a:r>
          </a:p>
          <a:p>
            <a:pPr lvl="0" algn="just">
              <a:defRPr/>
            </a:pPr>
            <a:r>
              <a:rPr lang="vi-VN" sz="3200" b="1" dirty="0">
                <a:solidFill>
                  <a:srgbClr val="FF0000"/>
                </a:solidFill>
                <a:latin typeface="Cambria" panose="02040503050406030204" pitchFamily="18" charset="0"/>
                <a:ea typeface="Cambria" panose="02040503050406030204" pitchFamily="18" charset="0"/>
              </a:rPr>
              <a:t> c. Ở Mát-xđa, chính quyền khuyến khích người dân đi bộ nên thành phố </a:t>
            </a:r>
            <a:r>
              <a:rPr lang="vi-VN" sz="3200" b="1" i="1" dirty="0">
                <a:solidFill>
                  <a:srgbClr val="FF0000"/>
                </a:solidFill>
                <a:latin typeface="Cambria" panose="02040503050406030204" pitchFamily="18" charset="0"/>
                <a:ea typeface="Cambria" panose="02040503050406030204" pitchFamily="18" charset="0"/>
              </a:rPr>
              <a:t>ít bị ô nhiễm môi trường.</a:t>
            </a:r>
            <a:endParaRPr kumimoji="0" lang="vi-VN" sz="32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108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Rounded Corners 18">
            <a:extLst>
              <a:ext uri="{FF2B5EF4-FFF2-40B4-BE49-F238E27FC236}">
                <a16:creationId xmlns:a16="http://schemas.microsoft.com/office/drawing/2014/main" id="{E5BB5F0C-4D6B-B11E-5102-7985ADCB678E}"/>
              </a:ext>
            </a:extLst>
          </p:cNvPr>
          <p:cNvSpPr/>
          <p:nvPr/>
        </p:nvSpPr>
        <p:spPr>
          <a:xfrm>
            <a:off x="764939" y="205933"/>
            <a:ext cx="11082528" cy="1804416"/>
          </a:xfrm>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59402" y="135791"/>
                  <a:pt x="169617" y="-40817"/>
                  <a:pt x="300742" y="0"/>
                </a:cubicBezTo>
                <a:cubicBezTo>
                  <a:pt x="4843334" y="598576"/>
                  <a:pt x="9406590" y="-250354"/>
                  <a:pt x="10781786" y="0"/>
                </a:cubicBezTo>
                <a:cubicBezTo>
                  <a:pt x="10917125" y="30303"/>
                  <a:pt x="11052492" y="90057"/>
                  <a:pt x="11082528" y="300742"/>
                </a:cubicBezTo>
                <a:cubicBezTo>
                  <a:pt x="11145220" y="692249"/>
                  <a:pt x="10952455" y="980424"/>
                  <a:pt x="11082528" y="1503674"/>
                </a:cubicBezTo>
                <a:cubicBezTo>
                  <a:pt x="11113124" y="1603764"/>
                  <a:pt x="10972939" y="1848876"/>
                  <a:pt x="10781786" y="1804416"/>
                </a:cubicBezTo>
                <a:cubicBezTo>
                  <a:pt x="9654865" y="1734614"/>
                  <a:pt x="2589030" y="1969490"/>
                  <a:pt x="300742" y="1804416"/>
                </a:cubicBezTo>
                <a:cubicBezTo>
                  <a:pt x="120773" y="1746692"/>
                  <a:pt x="29574" y="1689823"/>
                  <a:pt x="0" y="1503674"/>
                </a:cubicBezTo>
                <a:cubicBezTo>
                  <a:pt x="-51596" y="1124438"/>
                  <a:pt x="84504" y="425615"/>
                  <a:pt x="0" y="300742"/>
                </a:cubicBezTo>
                <a:close/>
              </a:path>
              <a:path w="11082528" h="1804416" stroke="0" extrusionOk="0">
                <a:moveTo>
                  <a:pt x="0" y="300742"/>
                </a:moveTo>
                <a:cubicBezTo>
                  <a:pt x="-11991" y="133181"/>
                  <a:pt x="117926" y="27283"/>
                  <a:pt x="300742" y="0"/>
                </a:cubicBezTo>
                <a:cubicBezTo>
                  <a:pt x="3787644" y="-184283"/>
                  <a:pt x="6292003" y="8551"/>
                  <a:pt x="10781786" y="0"/>
                </a:cubicBezTo>
                <a:cubicBezTo>
                  <a:pt x="10898890" y="40940"/>
                  <a:pt x="11098831" y="138535"/>
                  <a:pt x="11082528" y="300742"/>
                </a:cubicBezTo>
                <a:cubicBezTo>
                  <a:pt x="11015954" y="614637"/>
                  <a:pt x="11053844" y="1324736"/>
                  <a:pt x="11082528" y="1503674"/>
                </a:cubicBezTo>
                <a:cubicBezTo>
                  <a:pt x="11050833" y="1662232"/>
                  <a:pt x="10927660" y="1836342"/>
                  <a:pt x="10781786" y="1804416"/>
                </a:cubicBezTo>
                <a:cubicBezTo>
                  <a:pt x="6481570" y="1965555"/>
                  <a:pt x="4980703" y="1699780"/>
                  <a:pt x="300742" y="1804416"/>
                </a:cubicBezTo>
                <a:cubicBezTo>
                  <a:pt x="149613" y="1846016"/>
                  <a:pt x="11951" y="1708423"/>
                  <a:pt x="0" y="1503674"/>
                </a:cubicBezTo>
                <a:cubicBezTo>
                  <a:pt x="48866" y="1050936"/>
                  <a:pt x="64746" y="829881"/>
                  <a:pt x="0" y="300742"/>
                </a:cubicBezTo>
                <a:close/>
              </a:path>
              <a:path w="11082528" h="1804416" fill="none" stroke="0" extrusionOk="0">
                <a:moveTo>
                  <a:pt x="0" y="300742"/>
                </a:moveTo>
                <a:cubicBezTo>
                  <a:pt x="-23276" y="166773"/>
                  <a:pt x="151135" y="-31856"/>
                  <a:pt x="300742" y="0"/>
                </a:cubicBezTo>
                <a:cubicBezTo>
                  <a:pt x="4636136" y="201978"/>
                  <a:pt x="9329890" y="86125"/>
                  <a:pt x="10781786" y="0"/>
                </a:cubicBezTo>
                <a:cubicBezTo>
                  <a:pt x="10921007" y="20857"/>
                  <a:pt x="11066855" y="136543"/>
                  <a:pt x="11082528" y="300742"/>
                </a:cubicBezTo>
                <a:cubicBezTo>
                  <a:pt x="11037511" y="641531"/>
                  <a:pt x="11053495" y="978188"/>
                  <a:pt x="11082528" y="1503674"/>
                </a:cubicBezTo>
                <a:cubicBezTo>
                  <a:pt x="11089533" y="1633133"/>
                  <a:pt x="10954558" y="1839626"/>
                  <a:pt x="10781786" y="1804416"/>
                </a:cubicBezTo>
                <a:cubicBezTo>
                  <a:pt x="9241137" y="2037481"/>
                  <a:pt x="2446236" y="1529087"/>
                  <a:pt x="300742" y="1804416"/>
                </a:cubicBezTo>
                <a:cubicBezTo>
                  <a:pt x="95649" y="1766733"/>
                  <a:pt x="15627" y="1685594"/>
                  <a:pt x="0" y="1503674"/>
                </a:cubicBezTo>
                <a:cubicBezTo>
                  <a:pt x="-49668" y="1116640"/>
                  <a:pt x="87375" y="482432"/>
                  <a:pt x="0" y="300742"/>
                </a:cubicBezTo>
                <a:close/>
              </a:path>
              <a:path w="11082528" h="1804416" fill="none" stroke="0" extrusionOk="0">
                <a:moveTo>
                  <a:pt x="0" y="300742"/>
                </a:moveTo>
                <a:cubicBezTo>
                  <a:pt x="-52673" y="142365"/>
                  <a:pt x="168332" y="-56128"/>
                  <a:pt x="300742" y="0"/>
                </a:cubicBezTo>
                <a:cubicBezTo>
                  <a:pt x="4942363" y="514895"/>
                  <a:pt x="9367609" y="-240799"/>
                  <a:pt x="10781786" y="0"/>
                </a:cubicBezTo>
                <a:cubicBezTo>
                  <a:pt x="10915799" y="21851"/>
                  <a:pt x="11053530" y="110659"/>
                  <a:pt x="11082528" y="300742"/>
                </a:cubicBezTo>
                <a:cubicBezTo>
                  <a:pt x="11085026" y="672982"/>
                  <a:pt x="11015734" y="1001946"/>
                  <a:pt x="11082528" y="1503674"/>
                </a:cubicBezTo>
                <a:cubicBezTo>
                  <a:pt x="11097485" y="1619092"/>
                  <a:pt x="10970165" y="1849377"/>
                  <a:pt x="10781786" y="1804416"/>
                </a:cubicBezTo>
                <a:cubicBezTo>
                  <a:pt x="9025762" y="1821602"/>
                  <a:pt x="2207155" y="1437502"/>
                  <a:pt x="300742" y="1804416"/>
                </a:cubicBezTo>
                <a:cubicBezTo>
                  <a:pt x="104336" y="1745297"/>
                  <a:pt x="26887" y="1694492"/>
                  <a:pt x="0" y="1503674"/>
                </a:cubicBezTo>
                <a:cubicBezTo>
                  <a:pt x="-54149" y="1141686"/>
                  <a:pt x="90707" y="453188"/>
                  <a:pt x="0" y="300742"/>
                </a:cubicBezTo>
                <a:close/>
              </a:path>
            </a:pathLst>
          </a:custGeom>
          <a:solidFill>
            <a:schemeClr val="bg1"/>
          </a:solidFill>
          <a:ln w="57150">
            <a:solidFill>
              <a:srgbClr val="002060"/>
            </a:solidFill>
            <a:prstDash val="dash"/>
            <a:extLst>
              <a:ext uri="{C807C97D-BFC1-408E-A445-0C87EB9F89A2}">
                <ask:lineSketchStyleProps xmlns:ask="http://schemas.microsoft.com/office/drawing/2018/sketchyshapes" sd="3303964601">
                  <a:custGeom>
                    <a:avLst/>
                    <a:gdLst>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 name="connsiteX0" fmla="*/ 0 w 11082528"/>
                      <a:gd name="connsiteY0" fmla="*/ 300742 h 1804416"/>
                      <a:gd name="connsiteX1" fmla="*/ 300742 w 11082528"/>
                      <a:gd name="connsiteY1" fmla="*/ 0 h 1804416"/>
                      <a:gd name="connsiteX2" fmla="*/ 10781786 w 11082528"/>
                      <a:gd name="connsiteY2" fmla="*/ 0 h 1804416"/>
                      <a:gd name="connsiteX3" fmla="*/ 11082528 w 11082528"/>
                      <a:gd name="connsiteY3" fmla="*/ 300742 h 1804416"/>
                      <a:gd name="connsiteX4" fmla="*/ 11082528 w 11082528"/>
                      <a:gd name="connsiteY4" fmla="*/ 1503674 h 1804416"/>
                      <a:gd name="connsiteX5" fmla="*/ 10781786 w 11082528"/>
                      <a:gd name="connsiteY5" fmla="*/ 1804416 h 1804416"/>
                      <a:gd name="connsiteX6" fmla="*/ 300742 w 11082528"/>
                      <a:gd name="connsiteY6" fmla="*/ 1804416 h 1804416"/>
                      <a:gd name="connsiteX7" fmla="*/ 0 w 11082528"/>
                      <a:gd name="connsiteY7" fmla="*/ 1503674 h 1804416"/>
                      <a:gd name="connsiteX8" fmla="*/ 0 w 11082528"/>
                      <a:gd name="connsiteY8" fmla="*/ 300742 h 18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1804416" fill="none" extrusionOk="0">
                        <a:moveTo>
                          <a:pt x="0" y="300742"/>
                        </a:moveTo>
                        <a:cubicBezTo>
                          <a:pt x="-45136" y="135516"/>
                          <a:pt x="159282" y="-28754"/>
                          <a:pt x="300742" y="0"/>
                        </a:cubicBezTo>
                        <a:cubicBezTo>
                          <a:pt x="4831317" y="357725"/>
                          <a:pt x="9204340" y="-92920"/>
                          <a:pt x="10781786" y="0"/>
                        </a:cubicBezTo>
                        <a:cubicBezTo>
                          <a:pt x="10925101" y="22445"/>
                          <a:pt x="11071929" y="118912"/>
                          <a:pt x="11082528" y="300742"/>
                        </a:cubicBezTo>
                        <a:cubicBezTo>
                          <a:pt x="11126591" y="675869"/>
                          <a:pt x="10989938" y="952845"/>
                          <a:pt x="11082528" y="1503674"/>
                        </a:cubicBezTo>
                        <a:cubicBezTo>
                          <a:pt x="11100520" y="1630955"/>
                          <a:pt x="10963760" y="1832590"/>
                          <a:pt x="10781786" y="1804416"/>
                        </a:cubicBezTo>
                        <a:cubicBezTo>
                          <a:pt x="9431504" y="1694763"/>
                          <a:pt x="2577524" y="1676793"/>
                          <a:pt x="300742" y="1804416"/>
                        </a:cubicBezTo>
                        <a:cubicBezTo>
                          <a:pt x="122933" y="1755677"/>
                          <a:pt x="10433" y="1676844"/>
                          <a:pt x="0" y="1503674"/>
                        </a:cubicBezTo>
                        <a:cubicBezTo>
                          <a:pt x="-54544" y="1146878"/>
                          <a:pt x="78869" y="451931"/>
                          <a:pt x="0" y="300742"/>
                        </a:cubicBezTo>
                        <a:close/>
                      </a:path>
                      <a:path w="11082528" h="1804416" stroke="0" extrusionOk="0">
                        <a:moveTo>
                          <a:pt x="0" y="300742"/>
                        </a:moveTo>
                        <a:cubicBezTo>
                          <a:pt x="-15751" y="141166"/>
                          <a:pt x="132174" y="860"/>
                          <a:pt x="300742" y="0"/>
                        </a:cubicBezTo>
                        <a:cubicBezTo>
                          <a:pt x="3666238" y="32345"/>
                          <a:pt x="6105141" y="-141651"/>
                          <a:pt x="10781786" y="0"/>
                        </a:cubicBezTo>
                        <a:cubicBezTo>
                          <a:pt x="10907797" y="20633"/>
                          <a:pt x="11079698" y="132602"/>
                          <a:pt x="11082528" y="300742"/>
                        </a:cubicBezTo>
                        <a:cubicBezTo>
                          <a:pt x="11014972" y="612456"/>
                          <a:pt x="11051809" y="1329633"/>
                          <a:pt x="11082528" y="1503674"/>
                        </a:cubicBezTo>
                        <a:cubicBezTo>
                          <a:pt x="11073890" y="1648825"/>
                          <a:pt x="10932968" y="1836130"/>
                          <a:pt x="10781786" y="1804416"/>
                        </a:cubicBezTo>
                        <a:cubicBezTo>
                          <a:pt x="6714141" y="1950411"/>
                          <a:pt x="5030088" y="1806740"/>
                          <a:pt x="300742" y="1804416"/>
                        </a:cubicBezTo>
                        <a:cubicBezTo>
                          <a:pt x="134611" y="1818344"/>
                          <a:pt x="8705" y="1692200"/>
                          <a:pt x="0" y="1503674"/>
                        </a:cubicBezTo>
                        <a:cubicBezTo>
                          <a:pt x="54791" y="1044231"/>
                          <a:pt x="76874" y="858387"/>
                          <a:pt x="0" y="300742"/>
                        </a:cubicBezTo>
                        <a:close/>
                      </a:path>
                      <a:path w="11082528" h="1804416" fill="none" stroke="0" extrusionOk="0">
                        <a:moveTo>
                          <a:pt x="0" y="300742"/>
                        </a:moveTo>
                        <a:cubicBezTo>
                          <a:pt x="-25316" y="137929"/>
                          <a:pt x="154383" y="-31721"/>
                          <a:pt x="300742" y="0"/>
                        </a:cubicBezTo>
                        <a:cubicBezTo>
                          <a:pt x="4919025" y="253426"/>
                          <a:pt x="9242699" y="-131924"/>
                          <a:pt x="10781786" y="0"/>
                        </a:cubicBezTo>
                        <a:cubicBezTo>
                          <a:pt x="10916754" y="13729"/>
                          <a:pt x="11063154" y="117448"/>
                          <a:pt x="11082528" y="300742"/>
                        </a:cubicBezTo>
                        <a:cubicBezTo>
                          <a:pt x="11068674" y="656179"/>
                          <a:pt x="11050393" y="954017"/>
                          <a:pt x="11082528" y="1503674"/>
                        </a:cubicBezTo>
                        <a:cubicBezTo>
                          <a:pt x="11083724" y="1645459"/>
                          <a:pt x="10955057" y="1817882"/>
                          <a:pt x="10781786" y="1804416"/>
                        </a:cubicBezTo>
                        <a:cubicBezTo>
                          <a:pt x="9132757" y="1720619"/>
                          <a:pt x="2452090" y="1568735"/>
                          <a:pt x="300742" y="1804416"/>
                        </a:cubicBezTo>
                        <a:cubicBezTo>
                          <a:pt x="101208" y="1764008"/>
                          <a:pt x="16899" y="1684822"/>
                          <a:pt x="0" y="1503674"/>
                        </a:cubicBezTo>
                        <a:cubicBezTo>
                          <a:pt x="-52629" y="1118412"/>
                          <a:pt x="83706" y="464328"/>
                          <a:pt x="0" y="30074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Cambria" panose="02040503050406030204" pitchFamily="18" charset="0"/>
                <a:ea typeface="Cambria" panose="02040503050406030204" pitchFamily="18" charset="0"/>
              </a:rPr>
              <a:t>3. 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ìm trong bài những tên riêng nước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giống tên riêng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cách viết khác tên riêng Việt Nam.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7" name="c">
            <a:extLst>
              <a:ext uri="{FF2B5EF4-FFF2-40B4-BE49-F238E27FC236}">
                <a16:creationId xmlns:a16="http://schemas.microsoft.com/office/drawing/2014/main" id="{033E36F9-04AE-01E6-7186-23E3CDD52FBF}"/>
              </a:ext>
            </a:extLst>
          </p:cNvPr>
          <p:cNvSpPr/>
          <p:nvPr/>
        </p:nvSpPr>
        <p:spPr>
          <a:xfrm>
            <a:off x="861237" y="2583712"/>
            <a:ext cx="10664456" cy="2849525"/>
          </a:xfrm>
          <a:prstGeom prst="roundRect">
            <a:avLst/>
          </a:prstGeom>
          <a:solidFill>
            <a:srgbClr val="CCFFFF"/>
          </a:solidFill>
          <a:ln w="76200">
            <a:solidFill>
              <a:srgbClr val="0070C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giống tên riêng Việt Nam: </a:t>
            </a:r>
            <a:r>
              <a:rPr lang="vi-VN" sz="3600" dirty="0">
                <a:solidFill>
                  <a:srgbClr val="002060"/>
                </a:solidFill>
                <a:latin typeface="Cambria" panose="02040503050406030204" pitchFamily="18" charset="0"/>
                <a:ea typeface="Cambria" panose="02040503050406030204" pitchFamily="18" charset="0"/>
              </a:rPr>
              <a:t>Ả Rập, Anh, Bồ Đào Nha.</a:t>
            </a:r>
          </a:p>
          <a:p>
            <a:pPr lvl="0" algn="just">
              <a:defRPr/>
            </a:pPr>
            <a:r>
              <a:rPr lang="vi-VN" sz="3600" b="1" dirty="0">
                <a:solidFill>
                  <a:srgbClr val="002060"/>
                </a:solidFill>
                <a:latin typeface="Cambria" panose="02040503050406030204" pitchFamily="18" charset="0"/>
                <a:ea typeface="Cambria" panose="02040503050406030204" pitchFamily="18" charset="0"/>
              </a:rPr>
              <a:t> + Tên riêng nước ngoài có cách viết khác tên riêng Việt Nam: </a:t>
            </a:r>
            <a:r>
              <a:rPr lang="vi-VN" sz="3600" dirty="0">
                <a:solidFill>
                  <a:srgbClr val="002060"/>
                </a:solidFill>
                <a:latin typeface="Cambria" panose="02040503050406030204" pitchFamily="18" charset="0"/>
                <a:ea typeface="Cambria" panose="02040503050406030204" pitchFamily="18" charset="0"/>
              </a:rPr>
              <a:t>Mát-xđa</a:t>
            </a:r>
            <a:endParaRPr kumimoji="0" lang="vi-VN"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11981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7059AE-44AA-AE31-C89E-1A9165F3E4B2}"/>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5C153F5-964E-8649-1D28-B56502AC32E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0933" b="1054"/>
          <a:stretch/>
        </p:blipFill>
        <p:spPr>
          <a:xfrm>
            <a:off x="107396" y="0"/>
            <a:ext cx="11977208" cy="6888480"/>
          </a:xfrm>
          <a:prstGeom prst="rect">
            <a:avLst/>
          </a:prstGeom>
        </p:spPr>
      </p:pic>
      <p:grpSp>
        <p:nvGrpSpPr>
          <p:cNvPr id="3" name="Nhóm 39">
            <a:extLst>
              <a:ext uri="{FF2B5EF4-FFF2-40B4-BE49-F238E27FC236}">
                <a16:creationId xmlns:a16="http://schemas.microsoft.com/office/drawing/2014/main" id="{464615AC-62BA-FE9A-309A-F33355476A20}"/>
              </a:ext>
            </a:extLst>
          </p:cNvPr>
          <p:cNvGrpSpPr/>
          <p:nvPr/>
        </p:nvGrpSpPr>
        <p:grpSpPr>
          <a:xfrm>
            <a:off x="3547818" y="1916718"/>
            <a:ext cx="5532548" cy="876300"/>
            <a:chOff x="1805726" y="1854902"/>
            <a:chExt cx="5532548" cy="876300"/>
          </a:xfrm>
        </p:grpSpPr>
        <p:pic>
          <p:nvPicPr>
            <p:cNvPr id="4"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F29272C4-5277-7921-CF7A-86716558D034}"/>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5" name="Hộp Văn bản 38">
              <a:extLst>
                <a:ext uri="{FF2B5EF4-FFF2-40B4-BE49-F238E27FC236}">
                  <a16:creationId xmlns:a16="http://schemas.microsoft.com/office/drawing/2014/main" id="{1F77C08B-5096-1D9A-9B17-E5E16CE8D8F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6" name="Nhóm 40">
            <a:extLst>
              <a:ext uri="{FF2B5EF4-FFF2-40B4-BE49-F238E27FC236}">
                <a16:creationId xmlns:a16="http://schemas.microsoft.com/office/drawing/2014/main" id="{76F8083B-1F10-5348-D9ED-DADB098EE606}"/>
              </a:ext>
            </a:extLst>
          </p:cNvPr>
          <p:cNvGrpSpPr/>
          <p:nvPr/>
        </p:nvGrpSpPr>
        <p:grpSpPr>
          <a:xfrm>
            <a:off x="3547818" y="2671868"/>
            <a:ext cx="5532548" cy="876300"/>
            <a:chOff x="1805726" y="1854902"/>
            <a:chExt cx="5532548" cy="876300"/>
          </a:xfrm>
        </p:grpSpPr>
        <p:pic>
          <p:nvPicPr>
            <p:cNvPr id="7"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8557C460-6C85-50B9-5C9A-6B8F2754F9AE}"/>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8" name="Hộp Văn bản 42">
              <a:extLst>
                <a:ext uri="{FF2B5EF4-FFF2-40B4-BE49-F238E27FC236}">
                  <a16:creationId xmlns:a16="http://schemas.microsoft.com/office/drawing/2014/main" id="{2959A039-0618-55E5-F898-64FACCB75734}"/>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9" name="Nhóm 43">
            <a:extLst>
              <a:ext uri="{FF2B5EF4-FFF2-40B4-BE49-F238E27FC236}">
                <a16:creationId xmlns:a16="http://schemas.microsoft.com/office/drawing/2014/main" id="{367B8F6F-8D77-70F3-0F11-00F63068DAC5}"/>
              </a:ext>
            </a:extLst>
          </p:cNvPr>
          <p:cNvGrpSpPr/>
          <p:nvPr/>
        </p:nvGrpSpPr>
        <p:grpSpPr>
          <a:xfrm>
            <a:off x="3464991" y="3548168"/>
            <a:ext cx="5532548" cy="876300"/>
            <a:chOff x="1805726" y="1854902"/>
            <a:chExt cx="5532548" cy="876300"/>
          </a:xfrm>
        </p:grpSpPr>
        <p:pic>
          <p:nvPicPr>
            <p:cNvPr id="20"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BF0CFF91-A44E-D35C-7837-685CD8DCA0B8}"/>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1" name="Hộp Văn bản 45">
              <a:extLst>
                <a:ext uri="{FF2B5EF4-FFF2-40B4-BE49-F238E27FC236}">
                  <a16:creationId xmlns:a16="http://schemas.microsoft.com/office/drawing/2014/main" id="{CB7559C4-5AC7-58D9-C354-8E32AA0520D2}"/>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22" name="Nhóm 1">
            <a:extLst>
              <a:ext uri="{FF2B5EF4-FFF2-40B4-BE49-F238E27FC236}">
                <a16:creationId xmlns:a16="http://schemas.microsoft.com/office/drawing/2014/main" id="{F536E043-B3EE-FC1A-17AD-C68DD1ADD7D6}"/>
              </a:ext>
            </a:extLst>
          </p:cNvPr>
          <p:cNvGrpSpPr/>
          <p:nvPr/>
        </p:nvGrpSpPr>
        <p:grpSpPr>
          <a:xfrm>
            <a:off x="3496703" y="4416027"/>
            <a:ext cx="5532548" cy="876300"/>
            <a:chOff x="1805726" y="1854902"/>
            <a:chExt cx="5532548" cy="876300"/>
          </a:xfrm>
        </p:grpSpPr>
        <p:pic>
          <p:nvPicPr>
            <p:cNvPr id="23"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AB59291-638A-83FD-BAF6-F86169D18507}"/>
                </a:ext>
              </a:extLst>
            </p:cNvPr>
            <p:cNvPicPr>
              <a:picLocks noChangeAspect="1"/>
            </p:cNvPicPr>
            <p:nvPr/>
          </p:nvPicPr>
          <p:blipFill rotWithShape="1">
            <a:blip r:embed="rId5"/>
            <a:srcRect l="10755" t="20004" r="63704" b="33823"/>
            <a:stretch/>
          </p:blipFill>
          <p:spPr>
            <a:xfrm>
              <a:off x="1805726" y="1854902"/>
              <a:ext cx="861751" cy="876300"/>
            </a:xfrm>
            <a:prstGeom prst="rect">
              <a:avLst/>
            </a:prstGeom>
          </p:spPr>
        </p:pic>
        <p:sp>
          <p:nvSpPr>
            <p:cNvPr id="24" name="Hộp Văn bản 3">
              <a:extLst>
                <a:ext uri="{FF2B5EF4-FFF2-40B4-BE49-F238E27FC236}">
                  <a16:creationId xmlns:a16="http://schemas.microsoft.com/office/drawing/2014/main" id="{DA8F72F1-CC57-DE2A-026D-CA45B8FAC02C}"/>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pic>
        <p:nvPicPr>
          <p:cNvPr id="9" name="Picture 8">
            <a:extLst>
              <a:ext uri="{FF2B5EF4-FFF2-40B4-BE49-F238E27FC236}">
                <a16:creationId xmlns:a16="http://schemas.microsoft.com/office/drawing/2014/main" id="{52C2EC27-DAEB-CA88-3C0B-7E7E761D84BE}"/>
              </a:ext>
            </a:extLst>
          </p:cNvPr>
          <p:cNvPicPr>
            <a:picLocks noChangeAspect="1"/>
          </p:cNvPicPr>
          <p:nvPr/>
        </p:nvPicPr>
        <p:blipFill>
          <a:blip r:embed="rId6"/>
          <a:stretch>
            <a:fillRect/>
          </a:stretch>
        </p:blipFill>
        <p:spPr>
          <a:xfrm>
            <a:off x="259011" y="743313"/>
            <a:ext cx="11418798" cy="1012024"/>
          </a:xfrm>
          <a:prstGeom prst="rect">
            <a:avLst/>
          </a:prstGeom>
        </p:spPr>
      </p:pic>
    </p:spTree>
    <p:extLst>
      <p:ext uri="{BB962C8B-B14F-4D97-AF65-F5344CB8AC3E}">
        <p14:creationId xmlns:p14="http://schemas.microsoft.com/office/powerpoint/2010/main" val="162894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7DC092B-D278-835D-35DE-1E89C08EFEA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087690-9CB2-DBC4-2BD1-8CC610C6F4E7}"/>
              </a:ext>
            </a:extLst>
          </p:cNvPr>
          <p:cNvPicPr>
            <a:picLocks noChangeAspect="1"/>
          </p:cNvPicPr>
          <p:nvPr/>
        </p:nvPicPr>
        <p:blipFill>
          <a:blip r:embed="rId4"/>
          <a:stretch>
            <a:fillRect/>
          </a:stretch>
        </p:blipFill>
        <p:spPr>
          <a:xfrm>
            <a:off x="-277792" y="1342663"/>
            <a:ext cx="12571828" cy="5515337"/>
          </a:xfrm>
          <a:prstGeom prst="rect">
            <a:avLst/>
          </a:prstGeom>
        </p:spPr>
      </p:pic>
      <p:sp>
        <p:nvSpPr>
          <p:cNvPr id="7" name="TextBox 6">
            <a:extLst>
              <a:ext uri="{FF2B5EF4-FFF2-40B4-BE49-F238E27FC236}">
                <a16:creationId xmlns:a16="http://schemas.microsoft.com/office/drawing/2014/main" id="{954819FA-F75B-5F0F-3F55-0F1F41AD041E}"/>
              </a:ext>
            </a:extLst>
          </p:cNvPr>
          <p:cNvSpPr txBox="1"/>
          <p:nvPr/>
        </p:nvSpPr>
        <p:spPr>
          <a:xfrm>
            <a:off x="1613976" y="4929478"/>
            <a:ext cx="9520870" cy="1419236"/>
          </a:xfrm>
          <a:prstGeom prst="rect">
            <a:avLst/>
          </a:prstGeom>
          <a:noFill/>
        </p:spPr>
        <p:txBody>
          <a:bodyPr wrap="square" rtlCol="0">
            <a:prstTxWarp prst="textPlain">
              <a:avLst/>
            </a:prstTxWarp>
            <a:spAutoFit/>
          </a:bodyPr>
          <a:lstStyle/>
          <a:p>
            <a:pPr algn="ctr"/>
            <a:r>
              <a:rPr lang="en-US" sz="7500" b="1" dirty="0" err="1">
                <a:solidFill>
                  <a:srgbClr val="C00000"/>
                </a:solidFill>
              </a:rPr>
              <a:t>Chúc</a:t>
            </a:r>
            <a:r>
              <a:rPr lang="en-US" sz="7500" b="1" dirty="0">
                <a:solidFill>
                  <a:srgbClr val="C00000"/>
                </a:solidFill>
              </a:rPr>
              <a:t> </a:t>
            </a:r>
            <a:r>
              <a:rPr lang="en-US" sz="7500" b="1" dirty="0" err="1">
                <a:solidFill>
                  <a:srgbClr val="C00000"/>
                </a:solidFill>
              </a:rPr>
              <a:t>các</a:t>
            </a:r>
            <a:r>
              <a:rPr lang="en-US" sz="7500" b="1" dirty="0">
                <a:solidFill>
                  <a:srgbClr val="C00000"/>
                </a:solidFill>
              </a:rPr>
              <a:t> </a:t>
            </a:r>
            <a:r>
              <a:rPr lang="en-US" sz="7500" b="1" dirty="0" err="1">
                <a:solidFill>
                  <a:srgbClr val="C00000"/>
                </a:solidFill>
              </a:rPr>
              <a:t>em</a:t>
            </a:r>
            <a:r>
              <a:rPr lang="en-US" sz="7500" b="1" dirty="0">
                <a:solidFill>
                  <a:srgbClr val="C00000"/>
                </a:solidFill>
              </a:rPr>
              <a:t> </a:t>
            </a:r>
            <a:r>
              <a:rPr lang="en-US" sz="7500" b="1" dirty="0" err="1">
                <a:solidFill>
                  <a:srgbClr val="C00000"/>
                </a:solidFill>
              </a:rPr>
              <a:t>học</a:t>
            </a:r>
            <a:r>
              <a:rPr lang="en-US" sz="7500" b="1" dirty="0">
                <a:solidFill>
                  <a:srgbClr val="C00000"/>
                </a:solidFill>
              </a:rPr>
              <a:t> </a:t>
            </a:r>
            <a:r>
              <a:rPr lang="en-US" sz="7500" b="1" dirty="0" err="1">
                <a:solidFill>
                  <a:srgbClr val="C00000"/>
                </a:solidFill>
              </a:rPr>
              <a:t>tốt</a:t>
            </a:r>
            <a:r>
              <a:rPr lang="en-US" sz="7500" b="1" dirty="0">
                <a:solidFill>
                  <a:srgbClr val="C00000"/>
                </a:solidFill>
              </a:rPr>
              <a:t>!</a:t>
            </a:r>
          </a:p>
        </p:txBody>
      </p:sp>
    </p:spTree>
    <p:extLst>
      <p:ext uri="{BB962C8B-B14F-4D97-AF65-F5344CB8AC3E}">
        <p14:creationId xmlns:p14="http://schemas.microsoft.com/office/powerpoint/2010/main" val="158409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Giới thiệu cuộc gọi đầu tiên bằng điện thoại di động</a:t>
            </a:r>
            <a:r>
              <a:rPr kumimoji="0" lang="en-US"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rPr>
              <a:t>(người gọi, thời điểm thực hiện cuộc gọi)</a:t>
            </a:r>
          </a:p>
        </p:txBody>
      </p:sp>
      <p:pic>
        <p:nvPicPr>
          <p:cNvPr id="5" name="Picture 4">
            <a:extLst>
              <a:ext uri="{FF2B5EF4-FFF2-40B4-BE49-F238E27FC236}">
                <a16:creationId xmlns:a16="http://schemas.microsoft.com/office/drawing/2014/main" id="{778E908F-E4EC-B58F-F8A2-CD6DC1C5766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6" name="Rectangle: Rounded Corners 5">
            <a:extLst>
              <a:ext uri="{FF2B5EF4-FFF2-40B4-BE49-F238E27FC236}">
                <a16:creationId xmlns:a16="http://schemas.microsoft.com/office/drawing/2014/main" id="{967314AF-176B-1A00-F029-F1D9B5BAABEC}"/>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Cuộc gọi đầu tiên bằng điện thoại di động do Mác – tin Cúp- pơ thực hiện.</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Thời điểm thực hiện cuộc gọi là ngày 3 tháng tư năm 1973.</a:t>
            </a:r>
          </a:p>
        </p:txBody>
      </p:sp>
    </p:spTree>
    <p:extLst>
      <p:ext uri="{BB962C8B-B14F-4D97-AF65-F5344CB8AC3E}">
        <p14:creationId xmlns:p14="http://schemas.microsoft.com/office/powerpoint/2010/main" val="27459098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F8DD9E-EE31-5ACD-4C65-7D0ABC63756A}"/>
              </a:ext>
            </a:extLst>
          </p:cNvPr>
          <p:cNvSpPr>
            <a:spLocks noGrp="1"/>
          </p:cNvSpPr>
          <p:nvPr>
            <p:ph type="title"/>
          </p:nvPr>
        </p:nvSpPr>
        <p:spPr/>
        <p:txBody>
          <a:bodyPr/>
          <a:lstStyle/>
          <a:p>
            <a:endParaRPr lang="en-US"/>
          </a:p>
        </p:txBody>
      </p:sp>
      <p:sp>
        <p:nvSpPr>
          <p:cNvPr id="7" name="Title 1">
            <a:extLst>
              <a:ext uri="{FF2B5EF4-FFF2-40B4-BE49-F238E27FC236}">
                <a16:creationId xmlns:a16="http://schemas.microsoft.com/office/drawing/2014/main" id="{749DCA1E-2148-904E-0FB0-F5613138D83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8" name="Content Placeholder 2">
            <a:extLst>
              <a:ext uri="{FF2B5EF4-FFF2-40B4-BE49-F238E27FC236}">
                <a16:creationId xmlns:a16="http://schemas.microsoft.com/office/drawing/2014/main" id="{37B3E1A5-85EC-A82B-6622-D51FB0F2FA0A}"/>
              </a:ext>
            </a:extLst>
          </p:cNvPr>
          <p:cNvSpPr>
            <a:spLocks noGrp="1"/>
          </p:cNvSpPr>
          <p:nvPr>
            <p:ph idx="1"/>
          </p:nvPr>
        </p:nvSpPr>
        <p:spPr>
          <a:xfrm>
            <a:off x="838200" y="1825625"/>
            <a:ext cx="10515600" cy="4351338"/>
          </a:xfrm>
        </p:spPr>
        <p:txBody>
          <a:bodyPr/>
          <a:lstStyle/>
          <a:p>
            <a:endParaRPr lang="vi-VN"/>
          </a:p>
        </p:txBody>
      </p:sp>
      <p:pic>
        <p:nvPicPr>
          <p:cNvPr id="10" name="Picture 9" descr="A group of kids camping in the woods&#10;&#10;Description automatically generated">
            <a:extLst>
              <a:ext uri="{FF2B5EF4-FFF2-40B4-BE49-F238E27FC236}">
                <a16:creationId xmlns:a16="http://schemas.microsoft.com/office/drawing/2014/main" id="{0EFF9A56-BB14-4578-546B-920D6A8BB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Top Corners Rounded 10">
            <a:extLst>
              <a:ext uri="{FF2B5EF4-FFF2-40B4-BE49-F238E27FC236}">
                <a16:creationId xmlns:a16="http://schemas.microsoft.com/office/drawing/2014/main" id="{62B087FA-DA8E-F10A-A0EE-4DB664A4477E}"/>
              </a:ext>
            </a:extLst>
          </p:cNvPr>
          <p:cNvSpPr/>
          <p:nvPr/>
        </p:nvSpPr>
        <p:spPr>
          <a:xfrm>
            <a:off x="518160" y="448056"/>
            <a:ext cx="11155680" cy="1763516"/>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2. </a:t>
            </a:r>
            <a:r>
              <a:rPr lang="vi-VN" sz="3600" b="1" dirty="0">
                <a:solidFill>
                  <a:srgbClr val="0E2841"/>
                </a:solidFill>
                <a:latin typeface="Calibri" panose="020F0502020204030204" pitchFamily="34" charset="0"/>
                <a:ea typeface="Calibri" panose="020F0502020204030204" pitchFamily="34" charset="0"/>
                <a:cs typeface="Calibri" panose="020F0502020204030204" pitchFamily="34" charset="0"/>
              </a:rPr>
              <a:t>Trong các chức năng của điện thoại di động được nói tới trong bài, em thích chức năng nào nhất? Vì sao?</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EAAECDF5-E7AE-644A-D971-5A38F803B233}"/>
              </a:ext>
            </a:extLst>
          </p:cNvPr>
          <p:cNvPicPr>
            <a:picLocks noChangeAspect="1"/>
          </p:cNvPicPr>
          <p:nvPr/>
        </p:nvPicPr>
        <p:blipFill>
          <a:blip r:embed="rId4"/>
          <a:stretch>
            <a:fillRect/>
          </a:stretch>
        </p:blipFill>
        <p:spPr>
          <a:xfrm>
            <a:off x="10141025" y="1801368"/>
            <a:ext cx="1247869" cy="1223639"/>
          </a:xfrm>
          <a:prstGeom prst="rect">
            <a:avLst/>
          </a:prstGeom>
        </p:spPr>
      </p:pic>
      <p:sp>
        <p:nvSpPr>
          <p:cNvPr id="17" name="Rectangle: Rounded Corners 16">
            <a:extLst>
              <a:ext uri="{FF2B5EF4-FFF2-40B4-BE49-F238E27FC236}">
                <a16:creationId xmlns:a16="http://schemas.microsoft.com/office/drawing/2014/main" id="{AC49967B-B8A3-ED3C-D3B2-326CB59F1961}"/>
              </a:ext>
            </a:extLst>
          </p:cNvPr>
          <p:cNvSpPr/>
          <p:nvPr/>
        </p:nvSpPr>
        <p:spPr>
          <a:xfrm>
            <a:off x="1077226" y="3019648"/>
            <a:ext cx="9417108" cy="2817626"/>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4000" b="1" dirty="0">
                <a:solidFill>
                  <a:srgbClr val="FF0000"/>
                </a:solidFill>
                <a:latin typeface="Calibri" panose="020F0502020204030204" pitchFamily="34" charset="0"/>
                <a:ea typeface="Calibri" panose="020F0502020204030204" pitchFamily="34" charset="0"/>
                <a:cs typeface="Calibri" panose="020F0502020204030204" pitchFamily="34" charset="0"/>
              </a:rPr>
              <a:t>VD: chụp ảnh, nghe nhạc, chơi trò chơi điện tử, xem phim, gọi điện bằng hình ảnh,...; </a:t>
            </a:r>
            <a:endParaRPr kumimoji="0" lang="vi-VN" sz="40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35977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8DA3EC4-65EC-ECF4-0EB6-9E3E13E0EE34}"/>
              </a:ext>
            </a:extLst>
          </p:cNvPr>
          <p:cNvSpPr>
            <a:spLocks noGrp="1"/>
          </p:cNvSpPr>
          <p:nvPr>
            <p:ph type="title"/>
          </p:nvPr>
        </p:nvSpPr>
        <p:spPr/>
        <p:txBody>
          <a:bodyPr/>
          <a:lstStyle/>
          <a:p>
            <a:endParaRPr lang="en-US"/>
          </a:p>
        </p:txBody>
      </p:sp>
      <p:sp>
        <p:nvSpPr>
          <p:cNvPr id="8" name="Title 1">
            <a:extLst>
              <a:ext uri="{FF2B5EF4-FFF2-40B4-BE49-F238E27FC236}">
                <a16:creationId xmlns:a16="http://schemas.microsoft.com/office/drawing/2014/main" id="{0C6B30C1-0E26-D8EF-E6E9-0E6225EC95A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M </a:t>
            </a:r>
            <a:endParaRPr lang="vi-VN" dirty="0"/>
          </a:p>
        </p:txBody>
      </p:sp>
      <p:sp>
        <p:nvSpPr>
          <p:cNvPr id="10" name="Content Placeholder 2">
            <a:extLst>
              <a:ext uri="{FF2B5EF4-FFF2-40B4-BE49-F238E27FC236}">
                <a16:creationId xmlns:a16="http://schemas.microsoft.com/office/drawing/2014/main" id="{AC05836B-0726-367D-BDB6-B01DD06E6642}"/>
              </a:ext>
            </a:extLst>
          </p:cNvPr>
          <p:cNvSpPr>
            <a:spLocks noGrp="1"/>
          </p:cNvSpPr>
          <p:nvPr>
            <p:ph idx="1"/>
          </p:nvPr>
        </p:nvSpPr>
        <p:spPr>
          <a:xfrm>
            <a:off x="838200" y="1825625"/>
            <a:ext cx="10515600" cy="4351338"/>
          </a:xfrm>
        </p:spPr>
        <p:txBody>
          <a:bodyPr/>
          <a:lstStyle/>
          <a:p>
            <a:endParaRPr lang="vi-VN"/>
          </a:p>
        </p:txBody>
      </p:sp>
      <p:pic>
        <p:nvPicPr>
          <p:cNvPr id="11" name="Picture 10" descr="A group of kids camping in the woods&#10;&#10;Description automatically generated">
            <a:extLst>
              <a:ext uri="{FF2B5EF4-FFF2-40B4-BE49-F238E27FC236}">
                <a16:creationId xmlns:a16="http://schemas.microsoft.com/office/drawing/2014/main" id="{E78E500E-A9B0-0284-1333-6FBC80A01E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Top Corners Rounded 11">
            <a:extLst>
              <a:ext uri="{FF2B5EF4-FFF2-40B4-BE49-F238E27FC236}">
                <a16:creationId xmlns:a16="http://schemas.microsoft.com/office/drawing/2014/main" id="{837AF891-75C4-C35B-312B-D793FE8CEC05}"/>
              </a:ext>
            </a:extLst>
          </p:cNvPr>
          <p:cNvSpPr/>
          <p:nvPr/>
        </p:nvSpPr>
        <p:spPr>
          <a:xfrm>
            <a:off x="518160" y="448056"/>
            <a:ext cx="11155680" cy="1168093"/>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Nêu</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nội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dung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đọc</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Điện</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thoại</a:t>
            </a:r>
            <a:r>
              <a:rPr lang="en-US" sz="3600" b="1" dirty="0">
                <a:solidFill>
                  <a:srgbClr val="0E2841"/>
                </a:solidFill>
                <a:latin typeface="Calibri" panose="020F0502020204030204" pitchFamily="34" charset="0"/>
                <a:ea typeface="Calibri" panose="020F0502020204030204" pitchFamily="34" charset="0"/>
                <a:cs typeface="Calibri" panose="020F0502020204030204" pitchFamily="34" charset="0"/>
              </a:rPr>
              <a:t> di </a:t>
            </a:r>
            <a:r>
              <a:rPr lang="en-US" sz="3600" b="1" dirty="0" err="1">
                <a:solidFill>
                  <a:srgbClr val="0E2841"/>
                </a:solidFill>
                <a:latin typeface="Calibri" panose="020F0502020204030204" pitchFamily="34" charset="0"/>
                <a:ea typeface="Calibri" panose="020F0502020204030204" pitchFamily="34" charset="0"/>
                <a:cs typeface="Calibri" panose="020F0502020204030204" pitchFamily="34" charset="0"/>
              </a:rPr>
              <a:t>động</a:t>
            </a:r>
            <a:endParaRPr kumimoji="0" lang="vi-VN" sz="3600" b="1" i="0" u="none" strike="noStrike" kern="1200" cap="none" spc="0" normalizeH="0" baseline="0" noProof="0" dirty="0">
              <a:ln>
                <a:noFill/>
              </a:ln>
              <a:solidFill>
                <a:srgbClr val="0E284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4406EBCC-473F-A537-2F09-C4CDD716D4C9}"/>
              </a:ext>
            </a:extLst>
          </p:cNvPr>
          <p:cNvPicPr>
            <a:picLocks noChangeAspect="1"/>
          </p:cNvPicPr>
          <p:nvPr/>
        </p:nvPicPr>
        <p:blipFill>
          <a:blip r:embed="rId4"/>
          <a:stretch>
            <a:fillRect/>
          </a:stretch>
        </p:blipFill>
        <p:spPr>
          <a:xfrm>
            <a:off x="10576960" y="2386159"/>
            <a:ext cx="1247869" cy="1223639"/>
          </a:xfrm>
          <a:prstGeom prst="rect">
            <a:avLst/>
          </a:prstGeom>
        </p:spPr>
      </p:pic>
      <p:sp>
        <p:nvSpPr>
          <p:cNvPr id="26" name="Rectangle: Rounded Corners 25">
            <a:extLst>
              <a:ext uri="{FF2B5EF4-FFF2-40B4-BE49-F238E27FC236}">
                <a16:creationId xmlns:a16="http://schemas.microsoft.com/office/drawing/2014/main" id="{5A7A8461-ACE3-0031-BB64-D69F7D75A43C}"/>
              </a:ext>
            </a:extLst>
          </p:cNvPr>
          <p:cNvSpPr/>
          <p:nvPr/>
        </p:nvSpPr>
        <p:spPr>
          <a:xfrm>
            <a:off x="510363" y="2626243"/>
            <a:ext cx="9983971" cy="3795822"/>
          </a:xfrm>
          <a:prstGeom prst="roundRect">
            <a:avLst/>
          </a:prstGeom>
          <a:solidFill>
            <a:schemeClr val="bg1"/>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200" b="1" dirty="0">
                <a:solidFill>
                  <a:srgbClr val="FF0000"/>
                </a:solidFill>
                <a:latin typeface="Calibri" panose="020F0502020204030204" pitchFamily="34" charset="0"/>
                <a:ea typeface="Calibri" panose="020F0502020204030204" pitchFamily="34" charset="0"/>
                <a:cs typeface="Calibri" panose="020F0502020204030204" pitchFamily="34" charset="0"/>
              </a:rPr>
              <a:t> Điện thoại di động là một trong những phương tiện thông tin hiện đại mà con người đã phát minh được. Nhờ nó, con người có một cuộc sống tiện lợi, phát triển tinh thần, cắt giảm sức lực và thời gian đi rất nhiều. Điện thoại ngày nay đã có nhiều cải tiến thông minh đáng kể so với những chiếc điện thoại phát minh từ đời đầu.</a:t>
            </a:r>
            <a:endParaRPr kumimoji="0" lang="vi-VN" sz="3200" b="1" i="0" u="none" strike="noStrike" kern="1200" cap="none" spc="0" normalizeH="0" baseline="0" noProof="0" dirty="0">
              <a:ln>
                <a:noFill/>
              </a:ln>
              <a:solidFill>
                <a:srgbClr val="FF0000"/>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3044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D895E-135A-0730-6681-833BF1D5B907}"/>
              </a:ext>
            </a:extLst>
          </p:cNvPr>
          <p:cNvSpPr>
            <a:spLocks noGrp="1"/>
          </p:cNvSpPr>
          <p:nvPr>
            <p:ph type="title"/>
          </p:nvPr>
        </p:nvSpPr>
        <p:spPr/>
        <p:txBody>
          <a:bodyPr/>
          <a:lstStyle/>
          <a:p>
            <a:r>
              <a:rPr lang="en-GB" dirty="0"/>
              <a:t>M </a:t>
            </a:r>
            <a:endParaRPr lang="vi-VN" dirty="0"/>
          </a:p>
        </p:txBody>
      </p:sp>
      <p:sp>
        <p:nvSpPr>
          <p:cNvPr id="3" name="Content Placeholder 2">
            <a:extLst>
              <a:ext uri="{FF2B5EF4-FFF2-40B4-BE49-F238E27FC236}">
                <a16:creationId xmlns:a16="http://schemas.microsoft.com/office/drawing/2014/main" id="{FF6B3C22-7AC1-3580-1259-9ED137D84B2C}"/>
              </a:ext>
            </a:extLst>
          </p:cNvPr>
          <p:cNvSpPr>
            <a:spLocks noGrp="1"/>
          </p:cNvSpPr>
          <p:nvPr>
            <p:ph idx="1"/>
          </p:nvPr>
        </p:nvSpPr>
        <p:spPr/>
        <p:txBody>
          <a:bodyPr/>
          <a:lstStyle/>
          <a:p>
            <a:endParaRPr lang="vi-VN"/>
          </a:p>
        </p:txBody>
      </p:sp>
      <p:pic>
        <p:nvPicPr>
          <p:cNvPr id="4" name="Picture 3" descr="A group of kids camping in the woods&#10;&#10;Description automatically generated">
            <a:extLst>
              <a:ext uri="{FF2B5EF4-FFF2-40B4-BE49-F238E27FC236}">
                <a16:creationId xmlns:a16="http://schemas.microsoft.com/office/drawing/2014/main" id="{82D5F78B-7103-8F23-B23A-56394828B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Top Corners Rounded 8">
            <a:extLst>
              <a:ext uri="{FF2B5EF4-FFF2-40B4-BE49-F238E27FC236}">
                <a16:creationId xmlns:a16="http://schemas.microsoft.com/office/drawing/2014/main" id="{C05485C7-CA39-24DA-0E59-792F6F7A744F}"/>
              </a:ext>
            </a:extLst>
          </p:cNvPr>
          <p:cNvSpPr/>
          <p:nvPr/>
        </p:nvSpPr>
        <p:spPr>
          <a:xfrm>
            <a:off x="518160" y="242172"/>
            <a:ext cx="11155680" cy="4659012"/>
          </a:xfrm>
          <a:prstGeom prst="round2Same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Freeform 2">
            <a:extLst>
              <a:ext uri="{FF2B5EF4-FFF2-40B4-BE49-F238E27FC236}">
                <a16:creationId xmlns:a16="http://schemas.microsoft.com/office/drawing/2014/main" id="{93387A82-50A1-4AC0-926E-C1BD291002E1}"/>
              </a:ext>
            </a:extLst>
          </p:cNvPr>
          <p:cNvSpPr/>
          <p:nvPr/>
        </p:nvSpPr>
        <p:spPr>
          <a:xfrm>
            <a:off x="4006306" y="3103101"/>
            <a:ext cx="4179388" cy="2747916"/>
          </a:xfrm>
          <a:custGeom>
            <a:avLst/>
            <a:gdLst/>
            <a:ahLst/>
            <a:cxnLst/>
            <a:rect l="l" t="t" r="r" b="b"/>
            <a:pathLst>
              <a:path w="1827209" h="1385357">
                <a:moveTo>
                  <a:pt x="0" y="0"/>
                </a:moveTo>
                <a:lnTo>
                  <a:pt x="1827209" y="0"/>
                </a:lnTo>
                <a:lnTo>
                  <a:pt x="1827209" y="1385357"/>
                </a:lnTo>
                <a:lnTo>
                  <a:pt x="0" y="13853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76EF2D4F-5827-66E5-5365-0347151E4EA8}"/>
              </a:ext>
            </a:extLst>
          </p:cNvPr>
          <p:cNvSpPr txBox="1"/>
          <p:nvPr/>
        </p:nvSpPr>
        <p:spPr>
          <a:xfrm flipH="1">
            <a:off x="1591054" y="568567"/>
            <a:ext cx="854049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Chúc mừng các em đã nhận được mật thư. Hãy đi đến cuối lớp học để nhận phần </a:t>
            </a:r>
            <a:r>
              <a:rPr kumimoji="0" lang="vi-VN" sz="3600" b="0" i="0" u="none" strike="noStrike" kern="1200" cap="none" spc="0" normalizeH="0" baseline="0" noProof="0" dirty="0" err="1">
                <a:ln>
                  <a:noFill/>
                </a:ln>
                <a:solidFill>
                  <a:srgbClr val="E97132"/>
                </a:solidFill>
                <a:effectLst/>
                <a:uLnTx/>
                <a:uFillTx/>
                <a:latin typeface="Cambria" panose="02040503050406030204" pitchFamily="18" charset="0"/>
                <a:ea typeface="Cambria" panose="02040503050406030204" pitchFamily="18" charset="0"/>
              </a:rPr>
              <a:t>thuởng</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cho buổi học hôm nay nhé</a:t>
            </a:r>
            <a:r>
              <a:rPr kumimoji="0" lang="en-US"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a:t>
            </a:r>
            <a:r>
              <a:rPr kumimoji="0" lang="vi-VN" sz="3600" b="0" i="0" u="none" strike="noStrike" kern="1200" cap="none" spc="0" normalizeH="0" baseline="0" noProof="0" dirty="0">
                <a:ln>
                  <a:noFill/>
                </a:ln>
                <a:solidFill>
                  <a:srgbClr val="E97132"/>
                </a:solidFill>
                <a:effectLst/>
                <a:uLnTx/>
                <a:uFillTx/>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225801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0C4"/>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AA04001D-2FA9-8859-358E-D7B38C4734B5}"/>
              </a:ext>
            </a:extLst>
          </p:cNvPr>
          <p:cNvSpPr/>
          <p:nvPr/>
        </p:nvSpPr>
        <p:spPr>
          <a:xfrm>
            <a:off x="0" y="0"/>
            <a:ext cx="12192000" cy="6858000"/>
          </a:xfrm>
          <a:custGeom>
            <a:avLst/>
            <a:gdLst/>
            <a:ahLst/>
            <a:cxnLst/>
            <a:rect l="l" t="t" r="r" b="b"/>
            <a:pathLst>
              <a:path w="18242956" h="9258300">
                <a:moveTo>
                  <a:pt x="0" y="0"/>
                </a:moveTo>
                <a:lnTo>
                  <a:pt x="18242956" y="0"/>
                </a:lnTo>
                <a:lnTo>
                  <a:pt x="18242956" y="9258300"/>
                </a:lnTo>
                <a:lnTo>
                  <a:pt x="0" y="9258300"/>
                </a:lnTo>
                <a:lnTo>
                  <a:pt x="0" y="0"/>
                </a:lnTo>
                <a:close/>
              </a:path>
            </a:pathLst>
          </a:custGeom>
          <a:blipFill>
            <a:blip r:embed="rId2"/>
            <a:stretch>
              <a:fillRect/>
            </a:stretch>
          </a:blipFill>
        </p:spPr>
        <p:txBody>
          <a:bodyPr/>
          <a:lstStyle/>
          <a:p>
            <a:endParaRPr lang="en-US"/>
          </a:p>
        </p:txBody>
      </p:sp>
      <p:pic>
        <p:nvPicPr>
          <p:cNvPr id="13" name="Picture 12">
            <a:extLst>
              <a:ext uri="{FF2B5EF4-FFF2-40B4-BE49-F238E27FC236}">
                <a16:creationId xmlns:a16="http://schemas.microsoft.com/office/drawing/2014/main" id="{085C0E78-9360-0632-029E-37D52C8A786A}"/>
              </a:ext>
            </a:extLst>
          </p:cNvPr>
          <p:cNvPicPr>
            <a:picLocks noChangeAspect="1"/>
          </p:cNvPicPr>
          <p:nvPr/>
        </p:nvPicPr>
        <p:blipFill>
          <a:blip r:embed="rId3"/>
          <a:stretch>
            <a:fillRect/>
          </a:stretch>
        </p:blipFill>
        <p:spPr>
          <a:xfrm>
            <a:off x="258064" y="338477"/>
            <a:ext cx="2170364" cy="1481456"/>
          </a:xfrm>
          <a:prstGeom prst="rect">
            <a:avLst/>
          </a:prstGeom>
        </p:spPr>
      </p:pic>
      <p:pic>
        <p:nvPicPr>
          <p:cNvPr id="26" name="Picture 25">
            <a:extLst>
              <a:ext uri="{FF2B5EF4-FFF2-40B4-BE49-F238E27FC236}">
                <a16:creationId xmlns:a16="http://schemas.microsoft.com/office/drawing/2014/main" id="{24E88C21-F9E0-430F-71FC-9DDA1AE09B86}"/>
              </a:ext>
            </a:extLst>
          </p:cNvPr>
          <p:cNvPicPr>
            <a:picLocks noChangeAspect="1"/>
          </p:cNvPicPr>
          <p:nvPr/>
        </p:nvPicPr>
        <p:blipFill>
          <a:blip r:embed="rId4"/>
          <a:stretch>
            <a:fillRect/>
          </a:stretch>
        </p:blipFill>
        <p:spPr>
          <a:xfrm>
            <a:off x="-172317" y="1339702"/>
            <a:ext cx="14065675" cy="67617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7EFCA85B-2B00-98D4-9FDB-F27DB945DD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5125" b="10500"/>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6E3B77C-9C6C-087E-7F37-9B59504D89A9}"/>
              </a:ext>
            </a:extLst>
          </p:cNvPr>
          <p:cNvPicPr>
            <a:picLocks noChangeAspect="1"/>
          </p:cNvPicPr>
          <p:nvPr/>
        </p:nvPicPr>
        <p:blipFill>
          <a:blip r:embed="rId4"/>
          <a:stretch>
            <a:fillRect/>
          </a:stretch>
        </p:blipFill>
        <p:spPr>
          <a:xfrm>
            <a:off x="573024" y="0"/>
            <a:ext cx="11045952" cy="6858000"/>
          </a:xfrm>
          <a:prstGeom prst="rect">
            <a:avLst/>
          </a:prstGeom>
        </p:spPr>
      </p:pic>
      <p:pic>
        <p:nvPicPr>
          <p:cNvPr id="3" name="Picture 2">
            <a:extLst>
              <a:ext uri="{FF2B5EF4-FFF2-40B4-BE49-F238E27FC236}">
                <a16:creationId xmlns:a16="http://schemas.microsoft.com/office/drawing/2014/main" id="{7CAB4D9B-7C8F-F131-BE1E-9F092C2F3016}"/>
              </a:ext>
            </a:extLst>
          </p:cNvPr>
          <p:cNvPicPr>
            <a:picLocks noChangeAspect="1"/>
          </p:cNvPicPr>
          <p:nvPr/>
        </p:nvPicPr>
        <p:blipFill>
          <a:blip r:embed="rId5"/>
          <a:stretch>
            <a:fillRect/>
          </a:stretch>
        </p:blipFill>
        <p:spPr>
          <a:xfrm>
            <a:off x="4467130" y="937887"/>
            <a:ext cx="5681964" cy="2706859"/>
          </a:xfrm>
          <a:prstGeom prst="rect">
            <a:avLst/>
          </a:prstGeom>
        </p:spPr>
      </p:pic>
    </p:spTree>
    <p:extLst>
      <p:ext uri="{BB962C8B-B14F-4D97-AF65-F5344CB8AC3E}">
        <p14:creationId xmlns:p14="http://schemas.microsoft.com/office/powerpoint/2010/main" val="318924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2553</TotalTime>
  <Words>1745</Words>
  <Application>Microsoft Office PowerPoint</Application>
  <PresentationFormat>Widescreen</PresentationFormat>
  <Paragraphs>113</Paragraphs>
  <Slides>39</Slides>
  <Notes>11</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39</vt:i4>
      </vt:variant>
    </vt:vector>
  </HeadingPairs>
  <TitlesOfParts>
    <vt:vector size="59" baseType="lpstr">
      <vt:lpstr>#9Slide05 Phobia</vt:lpstr>
      <vt:lpstr>#9Slide07 Bangers</vt:lpstr>
      <vt:lpstr>Aptos</vt:lpstr>
      <vt:lpstr>Aptos Display</vt:lpstr>
      <vt:lpstr>Arial</vt:lpstr>
      <vt:lpstr>Calibri</vt:lpstr>
      <vt:lpstr>Calibri Light</vt:lpstr>
      <vt:lpstr>Cambria</vt:lpstr>
      <vt:lpstr>Coiny</vt:lpstr>
      <vt:lpstr>SVN-Hole Hearted</vt:lpstr>
      <vt:lpstr>Times New Roman</vt:lpstr>
      <vt:lpstr>UVN Bach Dang Nang</vt:lpstr>
      <vt:lpstr>Wingdings</vt:lpstr>
      <vt:lpstr>Office Theme</vt:lpstr>
      <vt:lpstr>1_Office Theme</vt:lpstr>
      <vt:lpstr>2_Office Theme</vt:lpstr>
      <vt:lpstr>1_Custom Design</vt:lpstr>
      <vt:lpstr>3_Office Theme</vt:lpstr>
      <vt:lpstr>Custom Design</vt:lpstr>
      <vt:lpstr>2_Custom Design</vt:lpstr>
      <vt:lpstr>PowerPoint Presentation</vt:lpstr>
      <vt:lpstr>PowerPoint Presentation</vt:lpstr>
      <vt:lpstr>M </vt:lpstr>
      <vt:lpstr>M </vt:lpstr>
      <vt:lpstr>PowerPoint Presentation</vt:lpstr>
      <vt:lpstr>PowerPoint Presentation</vt:lpstr>
      <vt:lpstr>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ACER</cp:lastModifiedBy>
  <cp:revision>107</cp:revision>
  <dcterms:created xsi:type="dcterms:W3CDTF">2023-07-16T06:04:17Z</dcterms:created>
  <dcterms:modified xsi:type="dcterms:W3CDTF">2025-05-21T15:02:08Z</dcterms:modified>
  <cp:category>9Slide.vn</cp:category>
</cp:coreProperties>
</file>