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56" r:id="rId2"/>
    <p:sldMasterId id="2147483768" r:id="rId3"/>
    <p:sldMasterId id="2147483780" r:id="rId4"/>
  </p:sldMasterIdLst>
  <p:notesMasterIdLst>
    <p:notesMasterId r:id="rId20"/>
  </p:notesMasterIdLst>
  <p:sldIdLst>
    <p:sldId id="298" r:id="rId5"/>
    <p:sldId id="256" r:id="rId6"/>
    <p:sldId id="257" r:id="rId7"/>
    <p:sldId id="293" r:id="rId8"/>
    <p:sldId id="261" r:id="rId9"/>
    <p:sldId id="262" r:id="rId10"/>
    <p:sldId id="296" r:id="rId11"/>
    <p:sldId id="294" r:id="rId12"/>
    <p:sldId id="258" r:id="rId13"/>
    <p:sldId id="259" r:id="rId14"/>
    <p:sldId id="260" r:id="rId15"/>
    <p:sldId id="295" r:id="rId16"/>
    <p:sldId id="282" r:id="rId17"/>
    <p:sldId id="266" r:id="rId18"/>
    <p:sldId id="297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CD5B5"/>
    <a:srgbClr val="DCE6F2"/>
    <a:srgbClr val="DAA171"/>
    <a:srgbClr val="F3F8FC"/>
    <a:srgbClr val="FFFAF7"/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28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ABCD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6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ABCD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1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65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9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ABCD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6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ABCD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52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24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22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67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38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75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58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95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1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16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96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9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4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8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4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0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0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6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1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9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11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15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4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8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7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51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2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01C793-F751-442B-ABE6-9393E3F9EB0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5C1DBF1-8B2F-4459-B8BD-964D104D514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822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886D261-6877-4AA6-82F6-91DC27C21B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21F43B9-0676-4906-A63A-56D2127B0F0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audio" Target="../media/audio3.wav"/><Relationship Id="rId1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0.pn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56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u-nhien-va-xa-hoi-2/1/16/12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10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29.pn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audio" Target="../media/audio3.wav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685" y="306048"/>
            <a:ext cx="9144000" cy="1156380"/>
          </a:xfrm>
        </p:spPr>
        <p:txBody>
          <a:bodyPr>
            <a:noAutofit/>
          </a:bodyPr>
          <a:lstStyle/>
          <a:p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685" y="2310267"/>
            <a:ext cx="9144000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TỰ NHÊN VÀ XÃ HỘI 2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6 (TIẾT 1)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2514600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0" y="4495800"/>
            <a:ext cx="1524000" cy="2595562"/>
          </a:xfrm>
          <a:prstGeom prst="rect">
            <a:avLst/>
          </a:prstGeom>
        </p:spPr>
      </p:pic>
      <p:pic>
        <p:nvPicPr>
          <p:cNvPr id="2" name="Picture 1" descr="112.png">
            <a:extLst>
              <a:ext uri="{FF2B5EF4-FFF2-40B4-BE49-F238E27FC236}">
                <a16:creationId xmlns:a16="http://schemas.microsoft.com/office/drawing/2014/main" id="{A156243A-3863-CE8F-5B20-865DA248833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4000" y="-684122"/>
            <a:ext cx="12026900" cy="4483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16A198-0374-7B20-8B8D-5E831579B27E}"/>
              </a:ext>
            </a:extLst>
          </p:cNvPr>
          <p:cNvSpPr txBox="1"/>
          <p:nvPr/>
        </p:nvSpPr>
        <p:spPr>
          <a:xfrm>
            <a:off x="2890520" y="1044815"/>
            <a:ext cx="7655560" cy="1200329"/>
          </a:xfrm>
          <a:prstGeom prst="rect">
            <a:avLst/>
          </a:prstGeom>
          <a:solidFill>
            <a:srgbClr val="DAA171"/>
          </a:solidFill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vi-VN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Những rủi ro như: mặt đất rung chuyển, nứt vỡ; nhà cửa đổ sập; … là do hiện tượng thiên tai nào gây ra?</a:t>
            </a:r>
            <a:endParaRPr 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2331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35967" y="6011283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4199517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593508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0280" y="419951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028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028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0280" y="601128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352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Lũ lụt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2300" y="609894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Hạn hán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19306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Bão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28718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Động đất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7484" y="5502374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4343401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3666118"/>
            <a:ext cx="914400" cy="1557337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4047117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7422" y="6071928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5ADEFD5-042E-3DC0-FF35-4DAD1C6ED7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pic>
        <p:nvPicPr>
          <p:cNvPr id="37" name="Picture 36" descr="2679d57cccfcefe3eb811ab9b30397c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4490158"/>
            <a:ext cx="1676400" cy="2367843"/>
          </a:xfrm>
          <a:prstGeom prst="rect">
            <a:avLst/>
          </a:prstGeom>
        </p:spPr>
      </p:pic>
      <p:pic>
        <p:nvPicPr>
          <p:cNvPr id="2" name="Picture 1" descr="112.png">
            <a:extLst>
              <a:ext uri="{FF2B5EF4-FFF2-40B4-BE49-F238E27FC236}">
                <a16:creationId xmlns:a16="http://schemas.microsoft.com/office/drawing/2014/main" id="{F823E14C-BE2A-6FAE-E9A7-F7227B86D41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000" y="-684122"/>
            <a:ext cx="12026900" cy="4483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56ABF-95BB-7F4D-A704-D55BDFD87004}"/>
              </a:ext>
            </a:extLst>
          </p:cNvPr>
          <p:cNvSpPr txBox="1"/>
          <p:nvPr/>
        </p:nvSpPr>
        <p:spPr>
          <a:xfrm>
            <a:off x="2895865" y="1111922"/>
            <a:ext cx="7568936" cy="830997"/>
          </a:xfrm>
          <a:prstGeom prst="rect">
            <a:avLst/>
          </a:prstGeom>
          <a:solidFill>
            <a:srgbClr val="DAA171"/>
          </a:solidFill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vi-VN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Trước mùa mưa, chúng ta nên làm gì để hạn chế được các tai nạn do cây đổ?</a:t>
            </a:r>
            <a:endParaRPr 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2450" y="4021521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10065" y="301120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258" y="2798720"/>
            <a:ext cx="3534414" cy="101128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38977" y="5058786"/>
            <a:ext cx="3513222" cy="651587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78050" y="394532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6745" y="30874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6749" y="6045910"/>
            <a:ext cx="39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9305" y="5115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4283" y="402152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0057" y="408993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Chặt toàn bộ cây to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8371" y="2782607"/>
            <a:ext cx="331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Kiểm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tra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thăm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khám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sâu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bệnh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tỉa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cành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dễ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gãy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8371" y="5049101"/>
            <a:ext cx="304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Kiểm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tra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thăm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khám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cây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sâu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bệnh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6121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Rào chắn các cây xanh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68450" y="3640522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465" y="2782607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648201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638801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2448" y="28956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73850" y="4021521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165B176-C003-375D-1253-9EBB93F8F8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pic>
        <p:nvPicPr>
          <p:cNvPr id="36" name="Picture 35" descr="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5410200"/>
            <a:ext cx="1447800" cy="1447800"/>
          </a:xfrm>
          <a:prstGeom prst="rect">
            <a:avLst/>
          </a:prstGeom>
        </p:spPr>
      </p:pic>
      <p:pic>
        <p:nvPicPr>
          <p:cNvPr id="2" name="Picture 1" descr="112.png">
            <a:extLst>
              <a:ext uri="{FF2B5EF4-FFF2-40B4-BE49-F238E27FC236}">
                <a16:creationId xmlns:a16="http://schemas.microsoft.com/office/drawing/2014/main" id="{4A51B7BE-A0D8-219B-F9D0-37F03A58A57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000" y="-684122"/>
            <a:ext cx="12026900" cy="4483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D8C0B6-E924-2E84-C89D-60A1FCBAF8A2}"/>
              </a:ext>
            </a:extLst>
          </p:cNvPr>
          <p:cNvSpPr txBox="1"/>
          <p:nvPr/>
        </p:nvSpPr>
        <p:spPr>
          <a:xfrm>
            <a:off x="3092684" y="1163239"/>
            <a:ext cx="7343087" cy="830997"/>
          </a:xfrm>
          <a:prstGeom prst="rect">
            <a:avLst/>
          </a:prstGeom>
          <a:solidFill>
            <a:srgbClr val="DAA171"/>
          </a:solidFill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vi-VN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Việc làm nào cần thực hiện trước khi có bão để giảm nhẹ thiệt hại về người và tài sản?</a:t>
            </a:r>
            <a:endParaRPr 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914135"/>
            <a:ext cx="3513222" cy="10294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14818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114800"/>
            <a:ext cx="3513222" cy="68580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2948870"/>
            <a:ext cx="3513222" cy="99060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6019800"/>
            <a:ext cx="3513222" cy="685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505318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605194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135" y="3224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2135" y="612814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135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2135" y="5129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2684" y="4966037"/>
            <a:ext cx="3410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Ở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lại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ngôi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kiên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cố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đóng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chặt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sổ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4063" y="412572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Lau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dọn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nhằm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đảm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bảo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vệ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sinh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2947858"/>
            <a:ext cx="303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Xem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dự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báo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thời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dự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trữ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đồ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nhu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yếu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phẩm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thiết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19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Sửa chữa nhà cửa để ổn định cuộc sống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486664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279033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43772" y="300761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05600" y="5235674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19191" y="4159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7422" y="6117965"/>
            <a:ext cx="533400" cy="533400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AE7AD0E-D1D4-051D-2F88-AE1AD9D501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1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94ED6B6-BA8D-22EC-DE79-4C3A4A77F2F4}"/>
              </a:ext>
            </a:extLst>
          </p:cNvPr>
          <p:cNvSpPr/>
          <p:nvPr/>
        </p:nvSpPr>
        <p:spPr>
          <a:xfrm>
            <a:off x="1212066" y="3546470"/>
            <a:ext cx="3984020" cy="628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Hoàn thành vở bài tập</a:t>
            </a:r>
            <a:endParaRPr lang="en-US" sz="2400" dirty="0" err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1ED0C84-74E1-871D-84A4-C86AC7E65C25}"/>
              </a:ext>
            </a:extLst>
          </p:cNvPr>
          <p:cNvSpPr/>
          <p:nvPr/>
        </p:nvSpPr>
        <p:spPr>
          <a:xfrm>
            <a:off x="6923567" y="3596356"/>
            <a:ext cx="3984018" cy="628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mới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1F7F14-2ED1-3508-94AF-D5CEC67928DC}"/>
              </a:ext>
            </a:extLst>
          </p:cNvPr>
          <p:cNvSpPr/>
          <p:nvPr/>
        </p:nvSpPr>
        <p:spPr>
          <a:xfrm>
            <a:off x="3617277" y="1330960"/>
            <a:ext cx="4957445" cy="66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Hướng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dẫn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nhà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7E949AFF-9957-3908-5568-5ECBC07412B6}"/>
              </a:ext>
            </a:extLst>
          </p:cNvPr>
          <p:cNvGrpSpPr>
            <a:grpSpLocks noChangeAspect="1"/>
          </p:cNvGrpSpPr>
          <p:nvPr/>
        </p:nvGrpSpPr>
        <p:grpSpPr>
          <a:xfrm>
            <a:off x="2647174" y="2236958"/>
            <a:ext cx="1113804" cy="1113800"/>
            <a:chOff x="0" y="0"/>
            <a:chExt cx="6350000" cy="6349975"/>
          </a:xfrm>
          <a:blipFill>
            <a:blip r:embed="rId4"/>
            <a:stretch>
              <a:fillRect/>
            </a:stretch>
          </a:blip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947B4CB-9213-8075-2EC6-B5225710E5C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907F94E8-74F6-7268-487B-7CFAD802D7D2}"/>
              </a:ext>
            </a:extLst>
          </p:cNvPr>
          <p:cNvGrpSpPr>
            <a:grpSpLocks noChangeAspect="1"/>
          </p:cNvGrpSpPr>
          <p:nvPr/>
        </p:nvGrpSpPr>
        <p:grpSpPr>
          <a:xfrm>
            <a:off x="8478095" y="2479743"/>
            <a:ext cx="1066731" cy="1066727"/>
            <a:chOff x="0" y="0"/>
            <a:chExt cx="6350000" cy="6349975"/>
          </a:xfrm>
          <a:blipFill>
            <a:blip r:embed="rId5"/>
            <a:stretch>
              <a:fillRect/>
            </a:stretch>
          </a:blip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2C29ED9-A07F-FC01-C6B8-46E645E6E1A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EF85A587-17FB-D580-F519-064156E954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185"/>
          <a:stretch>
            <a:fillRect/>
          </a:stretch>
        </p:blipFill>
        <p:spPr>
          <a:xfrm>
            <a:off x="10303531" y="1643058"/>
            <a:ext cx="1208107" cy="1603406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276189AA-E22D-C8DB-ED8D-38B0C843A9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6142" y="5041901"/>
            <a:ext cx="1612640" cy="1614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TNXH 2</a:t>
            </a:r>
            <a:endParaRPr sz="36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59F8F93F-00AC-04BD-9855-AF46733024C6}"/>
              </a:ext>
            </a:extLst>
          </p:cNvPr>
          <p:cNvSpPr txBox="1"/>
          <p:nvPr/>
        </p:nvSpPr>
        <p:spPr>
          <a:xfrm>
            <a:off x="740990" y="2060631"/>
            <a:ext cx="10710015" cy="7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6: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Trái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đất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bầu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trời</a:t>
            </a:r>
            <a:endParaRPr sz="40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D79EC8F2-29D1-90A9-1398-4C331C38F054}"/>
              </a:ext>
            </a:extLst>
          </p:cNvPr>
          <p:cNvSpPr txBox="1"/>
          <p:nvPr/>
        </p:nvSpPr>
        <p:spPr>
          <a:xfrm>
            <a:off x="1814464" y="3071597"/>
            <a:ext cx="8563068" cy="168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Ôn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đánh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giá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4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Trái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Đất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bầu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trời</a:t>
            </a:r>
            <a:endParaRPr lang="en-US" sz="4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sz="4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9D6956-1221-4671-4B81-F1867597DEED}"/>
              </a:ext>
            </a:extLst>
          </p:cNvPr>
          <p:cNvGrpSpPr/>
          <p:nvPr/>
        </p:nvGrpSpPr>
        <p:grpSpPr>
          <a:xfrm>
            <a:off x="492057" y="1390088"/>
            <a:ext cx="2736543" cy="1562277"/>
            <a:chOff x="309542" y="967667"/>
            <a:chExt cx="2878585" cy="1557596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FB1EBCB6-7F0D-5E1D-C501-998813D85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3" y="1221589"/>
              <a:ext cx="1436702" cy="13036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15F2A4-B5DE-F9F7-A29F-AFAD5E9ED58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C77C0CEA-2353-0F4B-FB9E-E0D85F37C4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03029" y="3113159"/>
            <a:ext cx="1047272" cy="951708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21BEB507-8A41-5D43-037B-86FF385919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319944">
            <a:off x="9802191" y="1734383"/>
            <a:ext cx="823821" cy="8238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70DC8-9E48-2E5F-5177-A70E03943E2D}"/>
              </a:ext>
            </a:extLst>
          </p:cNvPr>
          <p:cNvSpPr/>
          <p:nvPr/>
        </p:nvSpPr>
        <p:spPr>
          <a:xfrm>
            <a:off x="2435280" y="2041795"/>
            <a:ext cx="7321440" cy="30944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2" descr="Tranh dán tường hai em bé dễ thương K0092">
            <a:extLst>
              <a:ext uri="{FF2B5EF4-FFF2-40B4-BE49-F238E27FC236}">
                <a16:creationId xmlns:a16="http://schemas.microsoft.com/office/drawing/2014/main" id="{B184DE56-8622-BDC1-02A7-142B08CC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5" y="3537239"/>
            <a:ext cx="2075947" cy="14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uốn sách tô màu cho trẻ em Clip art Cartoon Image - 1233*1279 minh bạch  Png Tải về miễn phí - Màu Hồng, Phim Hoạt Hình, Má.">
            <a:extLst>
              <a:ext uri="{FF2B5EF4-FFF2-40B4-BE49-F238E27FC236}">
                <a16:creationId xmlns:a16="http://schemas.microsoft.com/office/drawing/2014/main" id="{BEFC6EBC-70CB-3B6B-4E94-525F7C29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49" y="3619225"/>
            <a:ext cx="1342218" cy="13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Яндекс - Фотки - Bé Chơi Bập Bênh Clipart - Full Size Clipart (#291575) -  PinClipart">
            <a:extLst>
              <a:ext uri="{FF2B5EF4-FFF2-40B4-BE49-F238E27FC236}">
                <a16:creationId xmlns:a16="http://schemas.microsoft.com/office/drawing/2014/main" id="{3FC151BB-2F59-ED9E-F5E1-7FC9B84B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97" y="3581465"/>
            <a:ext cx="2337590" cy="1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40F37A72-B5BD-9FB3-2611-0D13DD63F7AC}"/>
              </a:ext>
            </a:extLst>
          </p:cNvPr>
          <p:cNvSpPr/>
          <p:nvPr/>
        </p:nvSpPr>
        <p:spPr>
          <a:xfrm>
            <a:off x="3805106" y="2198302"/>
            <a:ext cx="4679973" cy="1137071"/>
          </a:xfrm>
          <a:prstGeom prst="cloud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D9FDF-D9F6-316D-41BD-CD0ABD7F4C2D}"/>
              </a:ext>
            </a:extLst>
          </p:cNvPr>
          <p:cNvSpPr txBox="1"/>
          <p:nvPr/>
        </p:nvSpPr>
        <p:spPr>
          <a:xfrm>
            <a:off x="4306320" y="2543177"/>
            <a:ext cx="411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Cả</a:t>
            </a:r>
            <a:r>
              <a:rPr lang="en-US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</a:t>
            </a:r>
            <a:r>
              <a:rPr lang="en-US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nhau</a:t>
            </a:r>
            <a:r>
              <a:rPr lang="en-US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hát</a:t>
            </a:r>
            <a:r>
              <a:rPr lang="en-US" sz="2000" b="1" kern="120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múa</a:t>
            </a:r>
            <a:endParaRPr lang="en-US" sz="2000" b="1" kern="1200" dirty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BFA46A02-1996-C397-7D91-01AA6128F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6303" y="2095211"/>
            <a:ext cx="2615204" cy="47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C75B7-2220-1F2B-19F4-FF4183DFB7C3}"/>
              </a:ext>
            </a:extLst>
          </p:cNvPr>
          <p:cNvSpPr txBox="1"/>
          <p:nvPr/>
        </p:nvSpPr>
        <p:spPr>
          <a:xfrm>
            <a:off x="819807" y="1562257"/>
            <a:ext cx="8347741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b="1">
                <a:solidFill>
                  <a:schemeClr val="accent5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Giới thiệu về các mùa và một số hiện tượng thiên tai</a:t>
            </a:r>
            <a:endParaRPr lang="en-US" sz="2000">
              <a:solidFill>
                <a:schemeClr val="accent5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F1F01-E4EB-3860-D2FB-C538D27F3EC4}"/>
              </a:ext>
            </a:extLst>
          </p:cNvPr>
          <p:cNvSpPr txBox="1"/>
          <p:nvPr/>
        </p:nvSpPr>
        <p:spPr>
          <a:xfrm>
            <a:off x="5039801" y="1907952"/>
            <a:ext cx="3417159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  <a:endParaRPr lang="en-US" sz="2400" dirty="0">
              <a:solidFill>
                <a:srgbClr val="C0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8EBFB-7DBA-7BC4-FB71-FFAF704205AE}"/>
              </a:ext>
            </a:extLst>
          </p:cNvPr>
          <p:cNvSpPr txBox="1"/>
          <p:nvPr/>
        </p:nvSpPr>
        <p:spPr>
          <a:xfrm>
            <a:off x="3635282" y="2579227"/>
            <a:ext cx="6463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Giới thiệu các mùa theo gợi ý dưới đây?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EAAF5-644E-D523-704F-327E917D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629" y="3194357"/>
            <a:ext cx="7099063" cy="248506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FFE09E2-AB07-41F4-68A3-EBA2504AE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2361" y="2904807"/>
            <a:ext cx="2502610" cy="3598052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FCCABF26-CFF0-C648-CD92-E8E02D90B3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99040" y="2088719"/>
            <a:ext cx="921512" cy="808627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B62CF4AF-8251-610C-0797-96A5433BB4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74536" y="4712555"/>
            <a:ext cx="1162901" cy="127093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43B0C25-E8D1-4AB3-8581-427DCA624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87633"/>
              </p:ext>
            </p:extLst>
          </p:nvPr>
        </p:nvGraphicFramePr>
        <p:xfrm>
          <a:off x="3317629" y="3151461"/>
          <a:ext cx="8127999" cy="350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35611902"/>
                    </a:ext>
                  </a:extLst>
                </a:gridCol>
                <a:gridCol w="2475232">
                  <a:extLst>
                    <a:ext uri="{9D8B030D-6E8A-4147-A177-3AD203B41FA5}">
                      <a16:colId xmlns:a16="http://schemas.microsoft.com/office/drawing/2014/main" val="3812484038"/>
                    </a:ext>
                  </a:extLst>
                </a:gridCol>
                <a:gridCol w="3823967">
                  <a:extLst>
                    <a:ext uri="{9D8B030D-6E8A-4147-A177-3AD203B41FA5}">
                      <a16:colId xmlns:a16="http://schemas.microsoft.com/office/drawing/2014/main" val="3898822943"/>
                    </a:ext>
                  </a:extLst>
                </a:gridCol>
              </a:tblGrid>
              <a:tr h="699916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Tên mùa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Trang phục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25949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Xuân</a:t>
                      </a:r>
                      <a:endParaRPr lang="en-US" sz="2000" b="1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Se lạnh, mưa phùn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Áo len, áo khoác, áo gió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42533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Hè</a:t>
                      </a:r>
                      <a:endParaRPr lang="en-US" sz="2000" b="1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Nóng, nắng, có mưa rào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Áo cộc, quần cộc, áo chống nắng, ô, mũ, kính râm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5251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Thu</a:t>
                      </a:r>
                      <a:endParaRPr lang="en-US" sz="2000" b="1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Mát mẻ, se lạnh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Áo khoác mỏng, áo dài tay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48608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Đông</a:t>
                      </a:r>
                      <a:endParaRPr lang="en-US" sz="2000" b="1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Giá lạnh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solidFill>
                            <a:srgbClr val="0070C0"/>
                          </a:solidFill>
                          <a:latin typeface="UTM Avo" panose="02040603050506020204" pitchFamily="18" charset="0"/>
                        </a:rPr>
                        <a:t>Áo dày, áo khoác to, áo len, khăn len, tất</a:t>
                      </a:r>
                      <a:endParaRPr lang="en-US" sz="2000">
                        <a:solidFill>
                          <a:srgbClr val="0070C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7176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73FB2-38CF-453D-E835-1E4E42CB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7" y="3173721"/>
            <a:ext cx="8384770" cy="36060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1B1FE-4815-553A-AAD5-042D1A8BFABE}"/>
              </a:ext>
            </a:extLst>
          </p:cNvPr>
          <p:cNvGrpSpPr/>
          <p:nvPr/>
        </p:nvGrpSpPr>
        <p:grpSpPr>
          <a:xfrm>
            <a:off x="759795" y="1516525"/>
            <a:ext cx="8451339" cy="506205"/>
            <a:chOff x="759795" y="1516525"/>
            <a:chExt cx="8451339" cy="5062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B50E60-E0D9-F464-6EC4-A8560657AB0E}"/>
                </a:ext>
              </a:extLst>
            </p:cNvPr>
            <p:cNvSpPr txBox="1"/>
            <p:nvPr/>
          </p:nvSpPr>
          <p:spPr>
            <a:xfrm>
              <a:off x="902417" y="1516525"/>
              <a:ext cx="7569199" cy="493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FontTx/>
                <a:buNone/>
              </a:pPr>
              <a:r>
                <a:rPr lang="nl-NL" sz="2000" b="1" kern="1200" dirty="0">
                  <a:solidFill>
                    <a:srgbClr val="4BACC6">
                      <a:lumMod val="75000"/>
                    </a:srgbClr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1. Giới thiệu về các mùa và một số hiện tượng thiên tai</a:t>
              </a:r>
              <a:endParaRPr lang="en-US" sz="2000" kern="1200" dirty="0">
                <a:solidFill>
                  <a:srgbClr val="4BACC6">
                    <a:lumMod val="75000"/>
                  </a:srgbClr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4E6737-7B1D-1BD9-750C-D8E8833E4E55}"/>
                </a:ext>
              </a:extLst>
            </p:cNvPr>
            <p:cNvSpPr/>
            <p:nvPr/>
          </p:nvSpPr>
          <p:spPr>
            <a:xfrm>
              <a:off x="759795" y="1591003"/>
              <a:ext cx="8451339" cy="431727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E9BF91-11F2-CFD1-8773-218455951D54}"/>
              </a:ext>
            </a:extLst>
          </p:cNvPr>
          <p:cNvSpPr txBox="1"/>
          <p:nvPr/>
        </p:nvSpPr>
        <p:spPr>
          <a:xfrm>
            <a:off x="711674" y="2080604"/>
            <a:ext cx="2786032" cy="493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b="1" kern="1200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  <a:endParaRPr lang="en-US" sz="2000" kern="1200" dirty="0">
              <a:solidFill>
                <a:srgbClr val="C0000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B27DC-A933-169B-4E3A-FCC123B061A9}"/>
              </a:ext>
            </a:extLst>
          </p:cNvPr>
          <p:cNvSpPr txBox="1"/>
          <p:nvPr/>
        </p:nvSpPr>
        <p:spPr>
          <a:xfrm>
            <a:off x="902417" y="2612540"/>
            <a:ext cx="9565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Tx/>
              <a:buFont typeface="Wingdings" panose="05000000000000000000" pitchFamily="2" charset="2"/>
              <a:buChar char="v"/>
            </a:pPr>
            <a:r>
              <a:rPr lang="vi-VN" sz="2000" kern="1200" dirty="0">
                <a:solidFill>
                  <a:srgbClr val="1A0DAB"/>
                </a:solidFill>
                <a:latin typeface="UTM Avo" panose="02040603050506020204" pitchFamily="18" charset="0"/>
                <a:ea typeface="+mn-ea"/>
                <a:cs typeface="+mn-cs"/>
              </a:rPr>
              <a:t>Giới thiệu một số hiện tượng thiên tai theo gợi ý dưới đây?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A3A0C0-C769-2E9A-D37A-96B31A952A80}"/>
              </a:ext>
            </a:extLst>
          </p:cNvPr>
          <p:cNvSpPr/>
          <p:nvPr/>
        </p:nvSpPr>
        <p:spPr>
          <a:xfrm>
            <a:off x="3166079" y="3172060"/>
            <a:ext cx="3565523" cy="134658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AC6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5D589-F436-ABE5-A08A-4ABFCD0B6817}"/>
              </a:ext>
            </a:extLst>
          </p:cNvPr>
          <p:cNvSpPr txBox="1"/>
          <p:nvPr/>
        </p:nvSpPr>
        <p:spPr>
          <a:xfrm>
            <a:off x="3166079" y="3601021"/>
            <a:ext cx="3659559" cy="48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i="1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 nhiều, gây ngập lụt</a:t>
            </a:r>
            <a:endParaRPr lang="en-US" sz="2000" kern="1200" dirty="0">
              <a:solidFill>
                <a:srgbClr val="0070C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7C4930-8023-2E35-8085-EE26E4D4053D}"/>
              </a:ext>
            </a:extLst>
          </p:cNvPr>
          <p:cNvSpPr/>
          <p:nvPr/>
        </p:nvSpPr>
        <p:spPr>
          <a:xfrm>
            <a:off x="300222" y="5276121"/>
            <a:ext cx="3014632" cy="134658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AC6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16A0A-5732-0A92-F796-3C7BC1123045}"/>
              </a:ext>
            </a:extLst>
          </p:cNvPr>
          <p:cNvSpPr txBox="1"/>
          <p:nvPr/>
        </p:nvSpPr>
        <p:spPr>
          <a:xfrm>
            <a:off x="483074" y="5616831"/>
            <a:ext cx="3014632" cy="48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i="1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Sập nhà, đuối nước...</a:t>
            </a:r>
            <a:endParaRPr lang="en-US" sz="2000" kern="1200" dirty="0">
              <a:solidFill>
                <a:srgbClr val="0070C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AB97BC-7658-5994-0CBF-BF847F792D17}"/>
              </a:ext>
            </a:extLst>
          </p:cNvPr>
          <p:cNvSpPr/>
          <p:nvPr/>
        </p:nvSpPr>
        <p:spPr>
          <a:xfrm>
            <a:off x="6657961" y="5277733"/>
            <a:ext cx="3250370" cy="134658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AC6E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3A2DAB-8E4B-A919-948A-8E85D05451A1}"/>
              </a:ext>
            </a:extLst>
          </p:cNvPr>
          <p:cNvSpPr txBox="1"/>
          <p:nvPr/>
        </p:nvSpPr>
        <p:spPr>
          <a:xfrm>
            <a:off x="7129160" y="5706694"/>
            <a:ext cx="2307972" cy="48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ClrTx/>
              <a:buFontTx/>
              <a:buNone/>
              <a:tabLst>
                <a:tab pos="3160395" algn="ctr"/>
                <a:tab pos="5740400" algn="l"/>
              </a:tabLst>
            </a:pPr>
            <a:r>
              <a:rPr lang="nl-NL" sz="2000" i="1" kern="1200" dirty="0">
                <a:solidFill>
                  <a:srgbClr val="0070C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Đắp đê phòng lũ</a:t>
            </a:r>
            <a:endParaRPr lang="en-US" sz="2000" kern="1200" dirty="0">
              <a:solidFill>
                <a:srgbClr val="0070C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36CC2AB3-3510-84CE-1289-0DD725C31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89990" y="3065535"/>
            <a:ext cx="2012083" cy="2641159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F1766217-62CA-E4DC-F528-1EC2666D2E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9166" y="3615547"/>
            <a:ext cx="1081522" cy="1361182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09664E10-D868-AE13-2E90-2393ED718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661030" y="4508928"/>
            <a:ext cx="921906" cy="7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0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796377" y="4648200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 descr="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9856" y="4431062"/>
            <a:ext cx="1143000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641505" y="4762500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5a151c87f1f159262a412ad550c34737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1505" y="4076701"/>
            <a:ext cx="990600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149176" y="4686300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2679d57cccfcefe3eb811ab9b30397c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7776" y="4152900"/>
            <a:ext cx="975524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77200" y="4648200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4572000"/>
            <a:ext cx="9906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29A90-FEE0-1F2E-7CBF-856F6F22470A}"/>
              </a:ext>
            </a:extLst>
          </p:cNvPr>
          <p:cNvSpPr txBox="1"/>
          <p:nvPr/>
        </p:nvSpPr>
        <p:spPr>
          <a:xfrm>
            <a:off x="2661920" y="1626513"/>
            <a:ext cx="6868160" cy="1836658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6600" b="1" kern="1200" dirty="0">
                <a:solidFill>
                  <a:srgbClr val="C0504D">
                    <a:lumMod val="60000"/>
                    <a:lumOff val="40000"/>
                  </a:srgbClr>
                </a:solidFill>
                <a:latin typeface="UTM Avo" panose="02040603050506020204" pitchFamily="18" charset="0"/>
                <a:ea typeface="+mn-ea"/>
                <a:cs typeface="+mn-cs"/>
              </a:rPr>
              <a:t>VƯỜN HOA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43BFAB-099C-0269-C820-62376B02363F}"/>
              </a:ext>
            </a:extLst>
          </p:cNvPr>
          <p:cNvGrpSpPr/>
          <p:nvPr/>
        </p:nvGrpSpPr>
        <p:grpSpPr>
          <a:xfrm>
            <a:off x="9530080" y="4473176"/>
            <a:ext cx="2931323" cy="2931323"/>
            <a:chOff x="9530080" y="4473176"/>
            <a:chExt cx="2931323" cy="2931323"/>
          </a:xfrm>
        </p:grpSpPr>
        <p:pic>
          <p:nvPicPr>
            <p:cNvPr id="4" name="Picture 3">
              <a:hlinkClick r:id="rId12" action="ppaction://hlinksldjump"/>
              <a:extLst>
                <a:ext uri="{FF2B5EF4-FFF2-40B4-BE49-F238E27FC236}">
                  <a16:creationId xmlns:a16="http://schemas.microsoft.com/office/drawing/2014/main" id="{90575225-3531-5D3F-CC20-00D52175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30080" y="4473176"/>
              <a:ext cx="2931323" cy="2931323"/>
            </a:xfrm>
            <a:prstGeom prst="rect">
              <a:avLst/>
            </a:prstGeom>
          </p:spPr>
        </p:pic>
        <p:sp>
          <p:nvSpPr>
            <p:cNvPr id="6" name="TextBox 5">
              <a:hlinkClick r:id="rId12" action="ppaction://hlinksldjump"/>
              <a:extLst>
                <a:ext uri="{FF2B5EF4-FFF2-40B4-BE49-F238E27FC236}">
                  <a16:creationId xmlns:a16="http://schemas.microsoft.com/office/drawing/2014/main" id="{F536483B-1BC0-381A-1845-7C4A0EB81918}"/>
                </a:ext>
              </a:extLst>
            </p:cNvPr>
            <p:cNvSpPr txBox="1"/>
            <p:nvPr/>
          </p:nvSpPr>
          <p:spPr>
            <a:xfrm>
              <a:off x="9626436" y="5219700"/>
              <a:ext cx="2255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Tiếp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theo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8DC4CEB-4C7B-98B1-E0FE-F30FE60377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77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000" y="-684122"/>
            <a:ext cx="12026900" cy="448394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40789" y="1038135"/>
            <a:ext cx="7638526" cy="1200329"/>
          </a:xfrm>
          <a:prstGeom prst="rect">
            <a:avLst/>
          </a:prstGeom>
          <a:solidFill>
            <a:srgbClr val="DAA171"/>
          </a:solidFill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Những rủi ro như: thiếu nước làm cây chết, mất mùa; động vật có thể chết do thiếu nước uống, thức ăn, … là do hiện tượng thiên tai nào gây ra?</a:t>
            </a:r>
            <a:endParaRPr 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" name="Picture 33" descr="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96400" y="5185746"/>
            <a:ext cx="1371600" cy="1672254"/>
          </a:xfrm>
          <a:prstGeom prst="rect">
            <a:avLst/>
          </a:prstGeom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6022" y="6148541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41622" y="607234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9389" y="3156288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54989" y="3080088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8462" y="614854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829" y="315628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044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044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621009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Hạn hán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Lũ quét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16866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Bão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4895" y="324433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Cháy</a:t>
            </a:r>
            <a:r>
              <a:rPr lang="en-US" sz="2000" kern="1200" dirty="0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rừng</a:t>
            </a:r>
            <a:endParaRPr lang="en-US" sz="2000" kern="1200" dirty="0">
              <a:solidFill>
                <a:srgbClr val="002060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2022" y="5936644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886201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876801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5389" y="2927689"/>
            <a:ext cx="685800" cy="836127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7422" y="5996141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50789" y="3156288"/>
            <a:ext cx="533400" cy="533400"/>
          </a:xfrm>
          <a:prstGeom prst="rect">
            <a:avLst/>
          </a:prstGeom>
        </p:spPr>
      </p:pic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F734BF3-B9B4-C243-DDEA-69AFCB4FB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816862" cy="911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</TotalTime>
  <Words>594</Words>
  <Application>Microsoft Office PowerPoint</Application>
  <PresentationFormat>Widescreen</PresentationFormat>
  <Paragraphs>94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3_Office Theme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Windows</cp:lastModifiedBy>
  <cp:revision>13</cp:revision>
  <dcterms:created xsi:type="dcterms:W3CDTF">2023-05-16T00:50:50Z</dcterms:created>
  <dcterms:modified xsi:type="dcterms:W3CDTF">2025-05-11T09:48:27Z</dcterms:modified>
  <cp:category>9Slide.vn</cp:category>
</cp:coreProperties>
</file>