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80" r:id="rId4"/>
    <p:sldId id="268" r:id="rId5"/>
    <p:sldId id="25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86" r:id="rId14"/>
    <p:sldId id="287" r:id="rId15"/>
    <p:sldId id="288" r:id="rId16"/>
    <p:sldId id="289" r:id="rId17"/>
    <p:sldId id="290" r:id="rId18"/>
    <p:sldId id="291" r:id="rId19"/>
    <p:sldId id="285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9" autoAdjust="0"/>
    <p:restoredTop sz="94628"/>
  </p:normalViewPr>
  <p:slideViewPr>
    <p:cSldViewPr snapToGrid="0">
      <p:cViewPr varScale="1">
        <p:scale>
          <a:sx n="68" d="100"/>
          <a:sy n="68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8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4441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-GV click vào</a:t>
            </a:r>
            <a:r>
              <a:rPr lang="en-US" baseline="0"/>
              <a:t> vùng trống để mở đá</a:t>
            </a:r>
            <a:r>
              <a:rPr lang="en-US" sz="1100" b="0" i="0" u="none" strike="noStrike" kern="1200" cap="none">
                <a:solidFill>
                  <a:prstClr val="white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vùng trống để mở đá</a:t>
            </a:r>
            <a:r>
              <a:rPr lang="en-US" sz="1100" b="0" i="0" u="none" strike="noStrike" kern="1200" cap="none">
                <a:solidFill>
                  <a:prstClr val="white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vùng trống để mở đá</a:t>
            </a:r>
            <a:r>
              <a:rPr lang="en-US" sz="1100" b="0" i="0" u="none" strike="noStrike" kern="1200" cap="none">
                <a:solidFill>
                  <a:prstClr val="white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6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vùng trống để mở đá</a:t>
            </a:r>
            <a:r>
              <a:rPr lang="en-US" sz="1100" b="0" i="0" u="none" strike="noStrike" kern="1200" cap="none">
                <a:solidFill>
                  <a:prstClr val="white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06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-GV click vào</a:t>
            </a:r>
            <a:r>
              <a:rPr lang="en-US" baseline="0"/>
              <a:t> vùng trống để mở đá</a:t>
            </a:r>
            <a:r>
              <a:rPr lang="en-US" sz="1100" b="0" i="0" u="none" strike="noStrike" kern="1200" cap="none">
                <a:solidFill>
                  <a:prstClr val="white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p án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98D7C1-3AA4-478E-A3F5-F23CD01C7B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7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3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6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28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40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479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060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3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638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5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023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71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57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4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8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7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2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100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43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6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379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2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8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/>
              <a:t>21/5/2025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4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image" Target="../media/image7.svg"/><Relationship Id="rId4" Type="http://schemas.openxmlformats.org/officeDocument/2006/relationships/image" Target="../media/image16.svg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image" Target="../media/image33.png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" Type="http://schemas.openxmlformats.org/officeDocument/2006/relationships/image" Target="../media/image32.jpeg"/><Relationship Id="rId16" Type="http://schemas.openxmlformats.org/officeDocument/2006/relationships/image" Target="../media/image40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microsoft.com/office/2007/relationships/hdphoto" Target="../media/hdphoto3.wdp"/><Relationship Id="rId14" Type="http://schemas.openxmlformats.org/officeDocument/2006/relationships/image" Target="../media/image39.png"/><Relationship Id="rId2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2.png"/><Relationship Id="rId3" Type="http://schemas.openxmlformats.org/officeDocument/2006/relationships/image" Target="../media/image32.jpe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5.gif"/><Relationship Id="rId15" Type="http://schemas.openxmlformats.org/officeDocument/2006/relationships/image" Target="../media/image51.png"/><Relationship Id="rId10" Type="http://schemas.microsoft.com/office/2007/relationships/hdphoto" Target="../media/hdphoto9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png"/><Relationship Id="rId18" Type="http://schemas.openxmlformats.org/officeDocument/2006/relationships/image" Target="../media/image52.png"/><Relationship Id="rId3" Type="http://schemas.openxmlformats.org/officeDocument/2006/relationships/image" Target="../media/image32.jpe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5.gif"/><Relationship Id="rId15" Type="http://schemas.openxmlformats.org/officeDocument/2006/relationships/image" Target="../media/image50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png"/><Relationship Id="rId18" Type="http://schemas.openxmlformats.org/officeDocument/2006/relationships/image" Target="../media/image52.png"/><Relationship Id="rId3" Type="http://schemas.openxmlformats.org/officeDocument/2006/relationships/image" Target="../media/image32.jpe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17" Type="http://schemas.openxmlformats.org/officeDocument/2006/relationships/slide" Target="slide12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5.gif"/><Relationship Id="rId15" Type="http://schemas.openxmlformats.org/officeDocument/2006/relationships/image" Target="../media/image50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png"/><Relationship Id="rId18" Type="http://schemas.openxmlformats.org/officeDocument/2006/relationships/image" Target="../media/image52.png"/><Relationship Id="rId3" Type="http://schemas.openxmlformats.org/officeDocument/2006/relationships/image" Target="../media/image32.jpe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17" Type="http://schemas.openxmlformats.org/officeDocument/2006/relationships/slide" Target="slide1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5.gif"/><Relationship Id="rId15" Type="http://schemas.openxmlformats.org/officeDocument/2006/relationships/image" Target="../media/image50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2.png"/><Relationship Id="rId18" Type="http://schemas.openxmlformats.org/officeDocument/2006/relationships/image" Target="../media/image52.png"/><Relationship Id="rId3" Type="http://schemas.openxmlformats.org/officeDocument/2006/relationships/image" Target="../media/image32.jpeg"/><Relationship Id="rId7" Type="http://schemas.openxmlformats.org/officeDocument/2006/relationships/image" Target="../media/image53.png"/><Relationship Id="rId12" Type="http://schemas.openxmlformats.org/officeDocument/2006/relationships/image" Target="../media/image49.png"/><Relationship Id="rId17" Type="http://schemas.openxmlformats.org/officeDocument/2006/relationships/slide" Target="slide1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5.gif"/><Relationship Id="rId15" Type="http://schemas.openxmlformats.org/officeDocument/2006/relationships/image" Target="../media/image50.png"/><Relationship Id="rId10" Type="http://schemas.microsoft.com/office/2007/relationships/hdphoto" Target="../media/hdphoto9.wdp"/><Relationship Id="rId19" Type="http://schemas.openxmlformats.org/officeDocument/2006/relationships/image" Target="../media/image3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5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2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8.png"/><Relationship Id="rId5" Type="http://schemas.openxmlformats.org/officeDocument/2006/relationships/image" Target="../media/image15.png"/><Relationship Id="rId10" Type="http://schemas.openxmlformats.org/officeDocument/2006/relationships/image" Target="../media/image7.svg"/><Relationship Id="rId4" Type="http://schemas.openxmlformats.org/officeDocument/2006/relationships/image" Target="../media/image27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88819" y="2880033"/>
            <a:ext cx="10445189" cy="141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 NHIÊN VÀ XÃ HỘI 3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Ôn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tập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chủ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đề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Trái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Đất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và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bầu</a:t>
            </a:r>
            <a:r>
              <a:rPr lang="en-US" sz="4000" b="1" i="0" u="none" strike="noStrike" cap="none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trời</a:t>
            </a:r>
            <a:endParaRPr lang="en-US" sz="4000" b="1" i="0" u="none" strike="noStrike" cap="none" dirty="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194954" y="396430"/>
            <a:ext cx="9518823" cy="14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HẢI AN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ĐẰNG HẢI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6" y="39313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158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72599" y="1655110"/>
            <a:ext cx="520275" cy="56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29452" y="5571280"/>
            <a:ext cx="520275" cy="5677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1027945" y="764049"/>
            <a:ext cx="641879" cy="361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1715923" y="4151799"/>
            <a:ext cx="641879" cy="361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3444359" y="-22664"/>
            <a:ext cx="641879" cy="361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4950316" y="6505106"/>
            <a:ext cx="451280" cy="5666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6920903" y="-213783"/>
            <a:ext cx="451280" cy="5666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92783" y="6473788"/>
            <a:ext cx="520275" cy="567761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1326E36-8AA7-4BDD-8094-5EC05071E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64120" y="4702288"/>
            <a:ext cx="3416730" cy="2873505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53B93B36-96ED-414D-A40A-DF444A59F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894760" y="3624942"/>
            <a:ext cx="2038960" cy="2897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660C55-AC32-4CFE-9106-F27F233A99EA}"/>
              </a:ext>
            </a:extLst>
          </p:cNvPr>
          <p:cNvSpPr/>
          <p:nvPr/>
        </p:nvSpPr>
        <p:spPr>
          <a:xfrm>
            <a:off x="4384700" y="1282889"/>
            <a:ext cx="4065536" cy="726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vi-VN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 hình tham khảo</a:t>
            </a:r>
            <a:endParaRPr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76AB29-20C2-4964-B993-10A16C4716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56158" r="46026" b="4572"/>
          <a:stretch/>
        </p:blipFill>
        <p:spPr>
          <a:xfrm>
            <a:off x="1496979" y="2033185"/>
            <a:ext cx="4230894" cy="4720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0DABB-056B-4826-BAD0-91556FEF5F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4" t="55971" r="10720" b="5787"/>
          <a:stretch/>
        </p:blipFill>
        <p:spPr>
          <a:xfrm>
            <a:off x="6555768" y="2033184"/>
            <a:ext cx="4230894" cy="47207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5107" y="1716108"/>
            <a:ext cx="928757" cy="1013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C84EB-FFE8-6CAD-80D0-4D8663B577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36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930C1-BC81-D5B1-B356-184908675D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800439" y="383413"/>
            <a:ext cx="6163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hỏi 1: Đới khí hậu phân bố trong phạm vi từ chí tuyến đến hai vòng cực là </a:t>
            </a:r>
            <a:endParaRPr lang="en-US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6">
            <a:extLst>
              <a:ext uri="{FF2B5EF4-FFF2-40B4-BE49-F238E27FC236}">
                <a16:creationId xmlns:a16="http://schemas.microsoft.com/office/drawing/2014/main" id="{C3D9EB30-3E63-3176-8EB2-971E18EFE0D0}"/>
              </a:ext>
            </a:extLst>
          </p:cNvPr>
          <p:cNvSpPr/>
          <p:nvPr/>
        </p:nvSpPr>
        <p:spPr>
          <a:xfrm>
            <a:off x="4683032" y="306850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Ôn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đới</a:t>
            </a:r>
            <a:endParaRPr lang="en-US" sz="3200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C94DD-1DA3-4B8C-F76E-9A7C16460C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848899" y="358687"/>
            <a:ext cx="6295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hỏi 2: Hai đồng bằng châu thổ lớn nhất, nhì nước ta là các đồng bằng?</a:t>
            </a:r>
            <a:endParaRPr lang="vi-VN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2398928" y="2936896"/>
            <a:ext cx="78711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>
                <a:solidFill>
                  <a:srgbClr val="0000FF"/>
                </a:solidFill>
                <a:latin typeface="UTM Avo" panose="02040603050506020204" pitchFamily="18" charset="0"/>
              </a:rPr>
              <a:t>Sông Cửu Long, sông Hồng</a:t>
            </a:r>
            <a:endParaRPr lang="en-US" sz="3200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A643C2-7BAA-6653-B302-0CBCB0109D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58966" y="803232"/>
            <a:ext cx="629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hỏi 3: Trái Đất có hình gì?</a:t>
            </a: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3834587" y="2947190"/>
            <a:ext cx="472604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Hình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cầu</a:t>
            </a:r>
            <a:endParaRPr lang="en-US" sz="3200" kern="12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7254CC-8306-DF00-E260-8B5A816C44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58966" y="803232"/>
            <a:ext cx="6295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hỏi 4: Hệ Mặt trời là?</a:t>
            </a:r>
            <a:endParaRPr lang="vi-VN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2743201" y="3025576"/>
            <a:ext cx="7095743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Một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tập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hợp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thiên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thể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trong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Dải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kern="1200" dirty="0" err="1">
                <a:solidFill>
                  <a:srgbClr val="0000FF"/>
                </a:solidFill>
                <a:latin typeface="UTM Avo" panose="02040603050506020204" pitchFamily="18" charset="0"/>
              </a:rPr>
              <a:t>Ngân</a:t>
            </a: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 Hà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E7CE2E-7124-6E29-5D6D-519D59704F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912534" y="657571"/>
            <a:ext cx="6295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vi-VN" sz="32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Câu hỏi 5: Sau lưng là </a:t>
            </a:r>
          </a:p>
          <a:p>
            <a:pPr algn="ctr" defTabSz="1219170">
              <a:buClrTx/>
            </a:pPr>
            <a:r>
              <a:rPr lang="vi-VN" sz="3200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hướng nào? </a:t>
            </a:r>
            <a:endParaRPr lang="vi-VN" sz="3200" kern="1200" dirty="0">
              <a:solidFill>
                <a:prstClr val="white"/>
              </a:solidFill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605867" y="2992056"/>
            <a:ext cx="306097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kern="1200" dirty="0">
                <a:solidFill>
                  <a:srgbClr val="0000FF"/>
                </a:solidFill>
                <a:latin typeface="UTM Avo" panose="02040603050506020204" pitchFamily="18" charset="0"/>
              </a:rPr>
              <a:t>Nam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8BFE7-C361-3B61-A62B-E67FB4FBB9A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-15222"/>
            <a:ext cx="1013526" cy="10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0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11753562" y="481375"/>
            <a:ext cx="451280" cy="5666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46161" y="2476030"/>
            <a:ext cx="2054637" cy="941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26000" y="5924216"/>
            <a:ext cx="2054637" cy="9413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7130" y="3835400"/>
            <a:ext cx="520275" cy="5677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25886" y="545126"/>
            <a:ext cx="520275" cy="5677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417807" y="6574662"/>
            <a:ext cx="451280" cy="5666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35692" y="-147939"/>
            <a:ext cx="451280" cy="56667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4807" y="854406"/>
            <a:ext cx="1247121" cy="57140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02206" y="6425877"/>
            <a:ext cx="451280" cy="5666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7294917" y="-283338"/>
            <a:ext cx="451280" cy="5666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CD6F61A-EFD6-4E33-9ADA-B749A5BC9F6E}"/>
              </a:ext>
            </a:extLst>
          </p:cNvPr>
          <p:cNvSpPr txBox="1"/>
          <p:nvPr/>
        </p:nvSpPr>
        <p:spPr>
          <a:xfrm>
            <a:off x="3232828" y="1025800"/>
            <a:ext cx="572634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n-lt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5" name="Rounded Rectangle 14">
            <a:extLst>
              <a:ext uri="{FF2B5EF4-FFF2-40B4-BE49-F238E27FC236}">
                <a16:creationId xmlns:a16="http://schemas.microsoft.com/office/drawing/2014/main" id="{A039184A-C2B5-481E-A30C-B0F01B848636}"/>
              </a:ext>
            </a:extLst>
          </p:cNvPr>
          <p:cNvSpPr/>
          <p:nvPr/>
        </p:nvSpPr>
        <p:spPr>
          <a:xfrm>
            <a:off x="2160319" y="2443319"/>
            <a:ext cx="3200400" cy="26736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tx2">
                    <a:lumMod val="75000"/>
                  </a:schemeClr>
                </a:solidFill>
              </a:rPr>
              <a:t>Ôn tập lại kiến thức của bài học </a:t>
            </a:r>
            <a:endParaRPr lang="en-US" sz="2933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Rounded Rectangle 14">
            <a:extLst>
              <a:ext uri="{FF2B5EF4-FFF2-40B4-BE49-F238E27FC236}">
                <a16:creationId xmlns:a16="http://schemas.microsoft.com/office/drawing/2014/main" id="{5EE781DD-4C08-4593-8937-99C95B82E958}"/>
              </a:ext>
            </a:extLst>
          </p:cNvPr>
          <p:cNvSpPr/>
          <p:nvPr/>
        </p:nvSpPr>
        <p:spPr>
          <a:xfrm>
            <a:off x="6831282" y="2441009"/>
            <a:ext cx="3200400" cy="267362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tx2">
                    <a:lumMod val="75000"/>
                  </a:schemeClr>
                </a:solidFill>
              </a:rPr>
              <a:t>Chuẩn bị tranh cho tiết học sau</a:t>
            </a:r>
            <a:endParaRPr lang="en-US" sz="2933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8104167" y="284512"/>
            <a:ext cx="297736" cy="37386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1701561" y="3333048"/>
            <a:ext cx="8370554" cy="8438588"/>
            <a:chOff x="0" y="0"/>
            <a:chExt cx="19792951" cy="1914346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44066">
              <a:off x="2280797" y="3166867"/>
              <a:ext cx="15231357" cy="1280973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927619" y="2972871"/>
              <a:ext cx="5937712" cy="591612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0747531" y="5097253"/>
            <a:ext cx="451280" cy="56667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613905" y="1543184"/>
            <a:ext cx="1716136" cy="642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buClrTx/>
              <a:defRPr/>
            </a:pPr>
            <a:r>
              <a:rPr lang="vi-VN" sz="3200" b="1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Trả lời</a:t>
            </a:r>
            <a:endParaRPr lang="en-US" sz="3200" b="1" kern="1200" dirty="0">
              <a:solidFill>
                <a:schemeClr val="accent2">
                  <a:lumMod val="75000"/>
                </a:schemeClr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9D0FD06-047B-4C1A-B0C5-24C346D8DE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45025" y="125926"/>
            <a:ext cx="2958863" cy="12428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612FC0-F015-4AC5-92F8-CE67EE1D9874}"/>
              </a:ext>
            </a:extLst>
          </p:cNvPr>
          <p:cNvSpPr/>
          <p:nvPr/>
        </p:nvSpPr>
        <p:spPr>
          <a:xfrm>
            <a:off x="3613905" y="2214487"/>
            <a:ext cx="6113277" cy="26078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/>
              <a:t>Phương hướng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/>
              <a:t>Hình dạng Trái Đất các đới khí hậu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/>
              <a:t>Bề mặt Trái Đất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/>
              <a:t>Trái Đất trong hệ Mặt Trời</a:t>
            </a:r>
          </a:p>
        </p:txBody>
      </p:sp>
    </p:spTree>
    <p:extLst>
      <p:ext uri="{BB962C8B-B14F-4D97-AF65-F5344CB8AC3E}">
        <p14:creationId xmlns:p14="http://schemas.microsoft.com/office/powerpoint/2010/main" val="6641799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73068" y="2087765"/>
            <a:ext cx="8153603" cy="475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7305274" y="1369961"/>
            <a:ext cx="451280" cy="566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56" y="2683089"/>
            <a:ext cx="4385575" cy="20093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1166361" y="1999275"/>
            <a:ext cx="451280" cy="566676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FB8FA42C-442E-42BC-9DDA-140ECD7594FE}"/>
              </a:ext>
            </a:extLst>
          </p:cNvPr>
          <p:cNvSpPr txBox="1"/>
          <p:nvPr/>
        </p:nvSpPr>
        <p:spPr>
          <a:xfrm>
            <a:off x="773068" y="1610324"/>
            <a:ext cx="10156371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1. Em đã học được gì về chủ đề Trái Đất và bầu trời</a:t>
            </a:r>
            <a:endParaRPr lang="en-US" sz="24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FBFD2B-F2D1-4459-88C9-5DD83E4A8E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37153" r="40281" b="35683"/>
          <a:stretch/>
        </p:blipFill>
        <p:spPr>
          <a:xfrm>
            <a:off x="130625" y="4575601"/>
            <a:ext cx="3017159" cy="2337717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4FC64CA4-CAA6-42BC-8810-4C4C52E19E78}"/>
              </a:ext>
            </a:extLst>
          </p:cNvPr>
          <p:cNvSpPr/>
          <p:nvPr/>
        </p:nvSpPr>
        <p:spPr>
          <a:xfrm>
            <a:off x="4531686" y="3151283"/>
            <a:ext cx="4063979" cy="2848635"/>
          </a:xfrm>
          <a:prstGeom prst="cloudCallout">
            <a:avLst>
              <a:gd name="adj1" fmla="val -59260"/>
              <a:gd name="adj2" fmla="val 530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133DC219-0018-40D4-BCFF-458EF70F1A0F}"/>
              </a:ext>
            </a:extLst>
          </p:cNvPr>
          <p:cNvSpPr txBox="1"/>
          <p:nvPr/>
        </p:nvSpPr>
        <p:spPr>
          <a:xfrm>
            <a:off x="5168227" y="3783846"/>
            <a:ext cx="2790899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Hãy giới thiệu về Trái Đất theo gợi ý dưới đây.</a:t>
            </a:r>
            <a:endParaRPr lang="en-US" sz="2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0BEFAC-1D1F-49BF-9B1C-07207DAB85E1}"/>
              </a:ext>
            </a:extLst>
          </p:cNvPr>
          <p:cNvSpPr txBox="1"/>
          <p:nvPr/>
        </p:nvSpPr>
        <p:spPr>
          <a:xfrm>
            <a:off x="882564" y="3578827"/>
            <a:ext cx="282295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tx1"/>
                </a:solidFill>
                <a:latin typeface="+mn-lt"/>
              </a:rPr>
              <a:t>Thảo luận nhóm</a:t>
            </a:r>
            <a:endParaRPr lang="en-US" sz="2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0404075" y="5375570"/>
            <a:ext cx="451280" cy="566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55025" y="2516780"/>
            <a:ext cx="2155541" cy="9876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14432" y="3454139"/>
            <a:ext cx="2054637" cy="9413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074875" y="3866515"/>
            <a:ext cx="451280" cy="566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F5034-6B94-4DB3-B8CF-B737E4FC54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19516" r="32915" b="19516"/>
          <a:stretch/>
        </p:blipFill>
        <p:spPr>
          <a:xfrm>
            <a:off x="4741819" y="1887017"/>
            <a:ext cx="3168321" cy="31798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62D88E-4337-4760-9C8F-6FB20F2A7990}"/>
              </a:ext>
            </a:extLst>
          </p:cNvPr>
          <p:cNvSpPr/>
          <p:nvPr/>
        </p:nvSpPr>
        <p:spPr>
          <a:xfrm>
            <a:off x="842046" y="1702045"/>
            <a:ext cx="2149940" cy="11402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Hình dạng Trái Đất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A2DA18-BC93-41D2-B7C8-0DA4D2890EF6}"/>
              </a:ext>
            </a:extLst>
          </p:cNvPr>
          <p:cNvCxnSpPr>
            <a:cxnSpLocks/>
            <a:stCxn id="12" idx="2"/>
            <a:endCxn id="5" idx="1"/>
          </p:cNvCxnSpPr>
          <p:nvPr/>
        </p:nvCxnSpPr>
        <p:spPr>
          <a:xfrm>
            <a:off x="1917016" y="2842299"/>
            <a:ext cx="2824803" cy="63462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9994C9F-2E0F-4BEF-8C59-55F6B26B0C80}"/>
              </a:ext>
            </a:extLst>
          </p:cNvPr>
          <p:cNvSpPr/>
          <p:nvPr/>
        </p:nvSpPr>
        <p:spPr>
          <a:xfrm>
            <a:off x="5202494" y="741402"/>
            <a:ext cx="2149940" cy="11402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Bề mặt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Trái Đất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A52869-39DA-490A-8C88-E00DDCA5F0E6}"/>
              </a:ext>
            </a:extLst>
          </p:cNvPr>
          <p:cNvSpPr/>
          <p:nvPr/>
        </p:nvSpPr>
        <p:spPr>
          <a:xfrm>
            <a:off x="9408706" y="741402"/>
            <a:ext cx="2149940" cy="11402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Các đới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khí hậu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CE03ED-4664-4FAB-AA62-F93408115146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277464" y="1881656"/>
            <a:ext cx="6682" cy="25439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34A2B20-8E6E-41C9-9430-0AD576C6AC6C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819577" y="1881656"/>
            <a:ext cx="2664099" cy="15970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55D755E-6BBF-4AD9-A665-ACCC71E61577}"/>
              </a:ext>
            </a:extLst>
          </p:cNvPr>
          <p:cNvSpPr/>
          <p:nvPr/>
        </p:nvSpPr>
        <p:spPr>
          <a:xfrm>
            <a:off x="332678" y="5243982"/>
            <a:ext cx="2468705" cy="11402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Trái Đất trong hệ Mặt Trời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F11AB-E3BC-4CCE-9C3B-E27E289C09F7}"/>
              </a:ext>
            </a:extLst>
          </p:cNvPr>
          <p:cNvCxnSpPr>
            <a:stCxn id="34" idx="0"/>
          </p:cNvCxnSpPr>
          <p:nvPr/>
        </p:nvCxnSpPr>
        <p:spPr>
          <a:xfrm flipV="1">
            <a:off x="1567030" y="4149854"/>
            <a:ext cx="3406016" cy="109412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2A885DB-747A-41BB-BF5B-C41ABEB0C917}"/>
              </a:ext>
            </a:extLst>
          </p:cNvPr>
          <p:cNvSpPr/>
          <p:nvPr/>
        </p:nvSpPr>
        <p:spPr>
          <a:xfrm>
            <a:off x="5046343" y="5479663"/>
            <a:ext cx="2468705" cy="11402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Chuyển động của Trái Đất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A3B798B-3F3B-4046-A9B7-6A52F522E18E}"/>
              </a:ext>
            </a:extLst>
          </p:cNvPr>
          <p:cNvCxnSpPr>
            <a:cxnSpLocks/>
          </p:cNvCxnSpPr>
          <p:nvPr/>
        </p:nvCxnSpPr>
        <p:spPr>
          <a:xfrm flipH="1">
            <a:off x="6247857" y="4930796"/>
            <a:ext cx="6895" cy="5986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342C084-C6A3-43C0-951D-7432032F4474}"/>
              </a:ext>
            </a:extLst>
          </p:cNvPr>
          <p:cNvSpPr/>
          <p:nvPr/>
        </p:nvSpPr>
        <p:spPr>
          <a:xfrm>
            <a:off x="8725996" y="5230144"/>
            <a:ext cx="2762608" cy="11402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cs typeface="Arial" panose="020B0604020202020204" pitchFamily="34" charset="0"/>
              </a:rPr>
              <a:t>Mặt Trăng là vệ tinh của Trái Đất</a:t>
            </a:r>
            <a:endParaRPr lang="en-US" sz="24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F781CE-E7B5-4F83-93D1-9722B98E3A66}"/>
              </a:ext>
            </a:extLst>
          </p:cNvPr>
          <p:cNvCxnSpPr>
            <a:cxnSpLocks/>
            <a:stCxn id="47" idx="0"/>
          </p:cNvCxnSpPr>
          <p:nvPr/>
        </p:nvCxnSpPr>
        <p:spPr>
          <a:xfrm flipH="1" flipV="1">
            <a:off x="7707284" y="4212582"/>
            <a:ext cx="2400016" cy="101756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776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34" grpId="0" animBg="1"/>
      <p:bldP spid="38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85174" y="952977"/>
            <a:ext cx="560673" cy="611846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76CF63FE-234E-4333-92D8-EF2CA5D28EF3}"/>
              </a:ext>
            </a:extLst>
          </p:cNvPr>
          <p:cNvSpPr/>
          <p:nvPr/>
        </p:nvSpPr>
        <p:spPr>
          <a:xfrm>
            <a:off x="1264225" y="2421473"/>
            <a:ext cx="8861312" cy="2623826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761529D-1512-4A16-A3CD-4936542B68BB}"/>
              </a:ext>
            </a:extLst>
          </p:cNvPr>
          <p:cNvSpPr txBox="1"/>
          <p:nvPr/>
        </p:nvSpPr>
        <p:spPr>
          <a:xfrm>
            <a:off x="1963981" y="3166855"/>
            <a:ext cx="7467600" cy="1201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dirty="0">
                <a:latin typeface="+mn-lt"/>
                <a:cs typeface="Arial" panose="020B0604020202020204" pitchFamily="34" charset="0"/>
              </a:rPr>
              <a:t>HĐ 2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: </a:t>
            </a:r>
            <a:r>
              <a:rPr lang="vi-VN" sz="2800" dirty="0">
                <a:latin typeface="+mn-lt"/>
                <a:cs typeface="Arial" panose="020B0604020202020204" pitchFamily="34" charset="0"/>
              </a:rPr>
              <a:t>Vẽ sơ đồ hoặc làm mô hình Mặt Trời và các hành tinh trong hệ Mặt Trời </a:t>
            </a: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741041-DD87-437E-B99B-B70AFE850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3" t="18144" r="32915" b="20366"/>
          <a:stretch/>
        </p:blipFill>
        <p:spPr>
          <a:xfrm>
            <a:off x="8781182" y="1028422"/>
            <a:ext cx="2688709" cy="2739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72CB56-A117-49F6-819C-61C1AFE6C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8" t="32220" r="41249" b="34442"/>
          <a:stretch/>
        </p:blipFill>
        <p:spPr>
          <a:xfrm>
            <a:off x="771013" y="3767436"/>
            <a:ext cx="2086431" cy="2235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988281" y="1632177"/>
            <a:ext cx="6899897" cy="7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vi-VN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 hình tham khảo</a:t>
            </a:r>
            <a:endParaRPr lang="en-US" sz="36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0569">
            <a:off x="10794061" y="5992619"/>
            <a:ext cx="451280" cy="566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2A0ACE-C92B-4941-BFE5-B431B22F0E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5" t="28516" r="32915" b="28515"/>
          <a:stretch/>
        </p:blipFill>
        <p:spPr>
          <a:xfrm>
            <a:off x="1138150" y="2865654"/>
            <a:ext cx="3955086" cy="28611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092779-2C04-4CFB-8BFA-78FB736AD6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36665" r="40415" b="38147"/>
          <a:stretch/>
        </p:blipFill>
        <p:spPr>
          <a:xfrm>
            <a:off x="5093236" y="2865654"/>
            <a:ext cx="3955085" cy="28611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378" y="4043770"/>
            <a:ext cx="1344647" cy="27698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49082" y="2142507"/>
            <a:ext cx="2054637" cy="9413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949" y="1911230"/>
            <a:ext cx="1731265" cy="7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62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4A7AA11-9BEB-40EC-A4DA-73F2AF2BC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1" t="19371" r="32498" b="19626"/>
          <a:stretch/>
        </p:blipFill>
        <p:spPr>
          <a:xfrm>
            <a:off x="1466194" y="2301751"/>
            <a:ext cx="3792137" cy="38080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273427-0A6D-4A9A-A01A-D954647D0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41123" r="41428" b="41460"/>
          <a:stretch/>
        </p:blipFill>
        <p:spPr>
          <a:xfrm>
            <a:off x="5128907" y="2305626"/>
            <a:ext cx="2996373" cy="17245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6294995-EAF9-4A56-BF44-C8D9779E40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9" t="36755" r="41261" b="35642"/>
          <a:stretch/>
        </p:blipFill>
        <p:spPr>
          <a:xfrm>
            <a:off x="5155046" y="4030195"/>
            <a:ext cx="2996372" cy="2109680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197CE97-F790-596E-43C0-2D6B5C62B0C4}"/>
              </a:ext>
            </a:extLst>
          </p:cNvPr>
          <p:cNvSpPr txBox="1"/>
          <p:nvPr/>
        </p:nvSpPr>
        <p:spPr>
          <a:xfrm>
            <a:off x="1988281" y="1632177"/>
            <a:ext cx="6899897" cy="7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buClrTx/>
              <a:defRPr/>
            </a:pPr>
            <a:r>
              <a:rPr lang="vi-VN" sz="3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Mô hình tham khảo</a:t>
            </a:r>
            <a:endParaRPr lang="en-US" sz="36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98447-0D0A-DC64-BDCB-758CADF0D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378" y="4043770"/>
            <a:ext cx="1344647" cy="2769871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2B74A0A-9000-5B51-3228-54E0766B4E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49082" y="2142507"/>
            <a:ext cx="2054637" cy="941397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46F80E9-7387-A3FC-9460-14EC63F6A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949" y="1911230"/>
            <a:ext cx="1731265" cy="7932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51571" y="6007688"/>
            <a:ext cx="641879" cy="36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72599" y="1655110"/>
            <a:ext cx="520275" cy="5677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460160" y="3795552"/>
            <a:ext cx="451280" cy="5666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8989" y="1524384"/>
            <a:ext cx="520275" cy="56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29452" y="5571280"/>
            <a:ext cx="520275" cy="5677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1027945" y="764049"/>
            <a:ext cx="641879" cy="361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1715923" y="4151799"/>
            <a:ext cx="641879" cy="361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444359" y="-22664"/>
            <a:ext cx="641879" cy="361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4950316" y="6505106"/>
            <a:ext cx="451280" cy="5666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6920903" y="-213783"/>
            <a:ext cx="451280" cy="5666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2783" y="6473788"/>
            <a:ext cx="520275" cy="5677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-72869" y="415531"/>
            <a:ext cx="451280" cy="566676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116805FF-4067-498C-9E6E-C107FBEF3828}"/>
              </a:ext>
            </a:extLst>
          </p:cNvPr>
          <p:cNvSpPr txBox="1"/>
          <p:nvPr/>
        </p:nvSpPr>
        <p:spPr>
          <a:xfrm>
            <a:off x="832641" y="2034856"/>
            <a:ext cx="9696811" cy="1201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HĐ 3</a:t>
            </a:r>
            <a:r>
              <a:rPr lang="en-US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vi-VN" sz="2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Chơi trò chơi “Giới thiệu một số dạng địa hình qua các hình đã sưu tầm” </a:t>
            </a:r>
            <a:endParaRPr lang="en-US" sz="2800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15DEEDAE-1ACB-4052-8E28-1F42147D6C94}"/>
              </a:ext>
            </a:extLst>
          </p:cNvPr>
          <p:cNvSpPr txBox="1"/>
          <p:nvPr/>
        </p:nvSpPr>
        <p:spPr>
          <a:xfrm>
            <a:off x="795549" y="1465930"/>
            <a:ext cx="10156371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2. Trưng bày hình ảnh đã sưu tầm về chủ đề</a:t>
            </a:r>
            <a:endParaRPr lang="en-US" sz="28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4BEB57-CC28-4458-8C50-03F6FF2A978B}"/>
              </a:ext>
            </a:extLst>
          </p:cNvPr>
          <p:cNvSpPr/>
          <p:nvPr/>
        </p:nvSpPr>
        <p:spPr>
          <a:xfrm>
            <a:off x="1706651" y="3512607"/>
            <a:ext cx="3021814" cy="11325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Bước 1: Làm 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việc nhóm</a:t>
            </a: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1408DC94-ED77-49D1-AC1D-D5952A8414F1}"/>
              </a:ext>
            </a:extLst>
          </p:cNvPr>
          <p:cNvSpPr/>
          <p:nvPr/>
        </p:nvSpPr>
        <p:spPr>
          <a:xfrm>
            <a:off x="5545549" y="3523746"/>
            <a:ext cx="5181297" cy="11719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Trang trí, triển lãm các bức tranh về địa hình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617F982-1996-4C1B-9F1A-51B5C3F6980D}"/>
              </a:ext>
            </a:extLst>
          </p:cNvPr>
          <p:cNvSpPr/>
          <p:nvPr/>
        </p:nvSpPr>
        <p:spPr>
          <a:xfrm>
            <a:off x="1706652" y="5357383"/>
            <a:ext cx="3021814" cy="11911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Bước 2: Làm việc cả lớp </a:t>
            </a:r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1CA80549-0192-4D94-B7DC-F8A60810EC5F}"/>
              </a:ext>
            </a:extLst>
          </p:cNvPr>
          <p:cNvSpPr/>
          <p:nvPr/>
        </p:nvSpPr>
        <p:spPr>
          <a:xfrm>
            <a:off x="5545549" y="5376615"/>
            <a:ext cx="5181297" cy="11719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50000"/>
                  </a:schemeClr>
                </a:solidFill>
              </a:rPr>
              <a:t>Đại diện các nhóm giới thiệu sản phẩm của nhóm mình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51571" y="6007688"/>
            <a:ext cx="641879" cy="36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72599" y="1655110"/>
            <a:ext cx="520275" cy="5677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460160" y="3795552"/>
            <a:ext cx="451280" cy="56667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8989" y="1524384"/>
            <a:ext cx="520275" cy="56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529452" y="5571280"/>
            <a:ext cx="520275" cy="5677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1027945" y="764049"/>
            <a:ext cx="641879" cy="3617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1715923" y="4151799"/>
            <a:ext cx="641879" cy="3617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444359" y="-22664"/>
            <a:ext cx="641879" cy="361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4950316" y="6505106"/>
            <a:ext cx="451280" cy="5666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6920903" y="-213783"/>
            <a:ext cx="451280" cy="5666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92783" y="6473788"/>
            <a:ext cx="520275" cy="5677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0569">
            <a:off x="-72869" y="415531"/>
            <a:ext cx="451280" cy="56667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1326E36-8AA7-4BDD-8094-5EC05071E8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64120" y="4702288"/>
            <a:ext cx="3416730" cy="2873505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53B93B36-96ED-414D-A40A-DF444A59F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9894760" y="3624942"/>
            <a:ext cx="2038960" cy="28977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660C55-AC32-4CFE-9106-F27F233A99EA}"/>
              </a:ext>
            </a:extLst>
          </p:cNvPr>
          <p:cNvSpPr/>
          <p:nvPr/>
        </p:nvSpPr>
        <p:spPr>
          <a:xfrm>
            <a:off x="4265790" y="1310154"/>
            <a:ext cx="4065536" cy="726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200" dirty="0">
                <a:solidFill>
                  <a:schemeClr val="tx1"/>
                </a:solidFill>
                <a:latin typeface="+mn-lt"/>
              </a:rPr>
              <a:t>Mô hình tham khảo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76AB29-20C2-4964-B993-10A16C4716D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t="16646" r="46740" b="43334"/>
          <a:stretch/>
        </p:blipFill>
        <p:spPr>
          <a:xfrm>
            <a:off x="1485953" y="2137277"/>
            <a:ext cx="4230894" cy="47207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B0DABB-056B-4826-BAD0-91556FEF5F3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6" t="16645" r="9518" b="45113"/>
          <a:stretch/>
        </p:blipFill>
        <p:spPr>
          <a:xfrm>
            <a:off x="6298558" y="2067721"/>
            <a:ext cx="4230894" cy="472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5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389</Words>
  <Application>Microsoft Office PowerPoint</Application>
  <PresentationFormat>Widescreen</PresentationFormat>
  <Paragraphs>55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Times New Roman</vt:lpstr>
      <vt:lpstr>UTM Avo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</cp:lastModifiedBy>
  <cp:revision>9</cp:revision>
  <dcterms:created xsi:type="dcterms:W3CDTF">2023-04-10T09:01:57Z</dcterms:created>
  <dcterms:modified xsi:type="dcterms:W3CDTF">2025-05-21T15:16:58Z</dcterms:modified>
</cp:coreProperties>
</file>