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367" r:id="rId3"/>
    <p:sldId id="267" r:id="rId4"/>
    <p:sldId id="268" r:id="rId5"/>
    <p:sldId id="260" r:id="rId6"/>
    <p:sldId id="269" r:id="rId7"/>
    <p:sldId id="262" r:id="rId8"/>
    <p:sldId id="270" r:id="rId9"/>
    <p:sldId id="271" r:id="rId10"/>
    <p:sldId id="272" r:id="rId11"/>
    <p:sldId id="273" r:id="rId12"/>
    <p:sldId id="274" r:id="rId13"/>
    <p:sldId id="275" r:id="rId14"/>
    <p:sldId id="276" r:id="rId15"/>
    <p:sldId id="277" r:id="rId16"/>
    <p:sldId id="278" r:id="rId17"/>
    <p:sldId id="279" r:id="rId18"/>
    <p:sldId id="280" r:id="rId19"/>
    <p:sldId id="259" r:id="rId20"/>
    <p:sldId id="263" r:id="rId21"/>
    <p:sldId id="283" r:id="rId22"/>
    <p:sldId id="261" r:id="rId23"/>
    <p:sldId id="258" r:id="rId24"/>
    <p:sldId id="287" r:id="rId25"/>
    <p:sldId id="266"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9" autoAdjust="0"/>
    <p:restoredTop sz="94660"/>
  </p:normalViewPr>
  <p:slideViewPr>
    <p:cSldViewPr snapToGrid="0">
      <p:cViewPr varScale="1">
        <p:scale>
          <a:sx n="69" d="100"/>
          <a:sy n="69" d="100"/>
        </p:scale>
        <p:origin x="6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FED71-EBE4-0F44-BA34-02316742DACD}" type="datetimeFigureOut">
              <a:rPr lang="en-VN" smtClean="0"/>
              <a:t>04/14/2025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C315E-4B52-1442-B743-C0E3C05E24F3}" type="slidenum">
              <a:rPr lang="en-VN" smtClean="0"/>
              <a:t>‹#›</a:t>
            </a:fld>
            <a:endParaRPr lang="en-VN"/>
          </a:p>
        </p:txBody>
      </p:sp>
    </p:spTree>
    <p:extLst>
      <p:ext uri="{BB962C8B-B14F-4D97-AF65-F5344CB8AC3E}">
        <p14:creationId xmlns:p14="http://schemas.microsoft.com/office/powerpoint/2010/main" val="377287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C64E63-E524-456B-B6E5-BB9028114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918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0CA6D8-5A54-4F8C-8B12-34E44FAD3BF7}"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237125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18727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893682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97751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7058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402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93786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7270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7224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2636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797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CA6D8-5A54-4F8C-8B12-34E44FAD3BF7}"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994636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5789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023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2020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0CA6D8-5A54-4F8C-8B12-34E44FAD3BF7}"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648692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CA6D8-5A54-4F8C-8B12-34E44FAD3BF7}"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229492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CA6D8-5A54-4F8C-8B12-34E44FAD3BF7}"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650719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CA6D8-5A54-4F8C-8B12-34E44FAD3BF7}"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158328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CA6D8-5A54-4F8C-8B12-34E44FAD3BF7}"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08478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235286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0CA6D8-5A54-4F8C-8B12-34E44FAD3BF7}"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BBE0-168F-4501-A11B-018673D61B28}" type="slidenum">
              <a:rPr lang="en-US" smtClean="0"/>
              <a:t>‹#›</a:t>
            </a:fld>
            <a:endParaRPr lang="en-US"/>
          </a:p>
        </p:txBody>
      </p:sp>
    </p:spTree>
    <p:extLst>
      <p:ext uri="{BB962C8B-B14F-4D97-AF65-F5344CB8AC3E}">
        <p14:creationId xmlns:p14="http://schemas.microsoft.com/office/powerpoint/2010/main" val="3066850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CA6D8-5A54-4F8C-8B12-34E44FAD3BF7}" type="datetimeFigureOut">
              <a:rPr lang="en-US" smtClean="0"/>
              <a:t>4/14/2025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BBE0-168F-4501-A11B-018673D61B28}" type="slidenum">
              <a:rPr lang="en-US" smtClean="0"/>
              <a:t>‹#›</a:t>
            </a:fld>
            <a:endParaRPr lang="en-US"/>
          </a:p>
        </p:txBody>
      </p:sp>
    </p:spTree>
    <p:extLst>
      <p:ext uri="{BB962C8B-B14F-4D97-AF65-F5344CB8AC3E}">
        <p14:creationId xmlns:p14="http://schemas.microsoft.com/office/powerpoint/2010/main" val="2731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1085654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6.pn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svg"/><Relationship Id="rId1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sv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sv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6.png"/><Relationship Id="rId7" Type="http://schemas.openxmlformats.org/officeDocument/2006/relationships/image" Target="../media/image25.sv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svg"/><Relationship Id="rId9" Type="http://schemas.openxmlformats.org/officeDocument/2006/relationships/image" Target="../media/image70.jpe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3.jpe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23.jpg"/><Relationship Id="rId9" Type="http://schemas.openxmlformats.org/officeDocument/2006/relationships/image" Target="../media/image78.sv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hoat-dong-trai-nghiem-4/1/409/96/" TargetMode="External"/><Relationship Id="rId2" Type="http://schemas.openxmlformats.org/officeDocument/2006/relationships/image" Target="../media/image79.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hoc10.vn/doc-sach/hoat-dong-trai-nghiem-4/1/409/96/" TargetMode="External"/><Relationship Id="rId2" Type="http://schemas.openxmlformats.org/officeDocument/2006/relationships/image" Target="../media/image83.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jpg"/><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6.svg"/><Relationship Id="rId4" Type="http://schemas.openxmlformats.org/officeDocument/2006/relationships/image" Target="../media/image90.sv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hoat-dong-trai-nghiem-4/1/409/95/"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43502"/>
            <a:ext cx="12192000" cy="8745003"/>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r:embed="rId4"/>
                </a:ext>
              </a:extLst>
            </a:blip>
            <a:stretch>
              <a:fillRect l="-9832" r="-31154"/>
            </a:stretch>
          </a:blipFill>
        </p:spPr>
      </p:sp>
      <p:sp>
        <p:nvSpPr>
          <p:cNvPr id="3" name="Freeform 3"/>
          <p:cNvSpPr/>
          <p:nvPr/>
        </p:nvSpPr>
        <p:spPr>
          <a:xfrm>
            <a:off x="872157" y="508748"/>
            <a:ext cx="10500169" cy="6207198"/>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685800" y="4579427"/>
            <a:ext cx="1517501" cy="1299923"/>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7"/>
            <a:stretch>
              <a:fillRect/>
            </a:stretch>
          </a:blipFill>
        </p:spPr>
      </p:sp>
      <p:sp>
        <p:nvSpPr>
          <p:cNvPr id="5" name="Freeform 5"/>
          <p:cNvSpPr/>
          <p:nvPr/>
        </p:nvSpPr>
        <p:spPr>
          <a:xfrm rot="4774347">
            <a:off x="10055695" y="-662324"/>
            <a:ext cx="3006626" cy="3006626"/>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304889">
            <a:off x="4946995" y="256132"/>
            <a:ext cx="1033758" cy="1048170"/>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10"/>
            <a:stretch>
              <a:fillRect/>
            </a:stretch>
          </a:blipFill>
        </p:spPr>
      </p:sp>
      <p:sp>
        <p:nvSpPr>
          <p:cNvPr id="7" name="Freeform 7"/>
          <p:cNvSpPr/>
          <p:nvPr/>
        </p:nvSpPr>
        <p:spPr>
          <a:xfrm rot="1279818">
            <a:off x="9915239" y="4909013"/>
            <a:ext cx="1410739" cy="1359435"/>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11"/>
            <a:stretch>
              <a:fillRect/>
            </a:stretch>
          </a:blipFill>
        </p:spPr>
      </p:sp>
      <p:sp>
        <p:nvSpPr>
          <p:cNvPr id="8" name="Freeform 8"/>
          <p:cNvSpPr/>
          <p:nvPr/>
        </p:nvSpPr>
        <p:spPr>
          <a:xfrm>
            <a:off x="-1814153" y="5124030"/>
            <a:ext cx="4017453" cy="3183832"/>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332367">
            <a:off x="10263540" y="966209"/>
            <a:ext cx="1721053" cy="1076965"/>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4"/>
            <a:stretch>
              <a:fillRect/>
            </a:stretch>
          </a:blipFill>
        </p:spPr>
      </p:sp>
      <p:sp>
        <p:nvSpPr>
          <p:cNvPr id="11" name="Freeform 11"/>
          <p:cNvSpPr/>
          <p:nvPr/>
        </p:nvSpPr>
        <p:spPr>
          <a:xfrm rot="-1541354" flipH="1">
            <a:off x="-309379" y="86888"/>
            <a:ext cx="2345957" cy="1223335"/>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rot="-272013">
            <a:off x="790229" y="1116322"/>
            <a:ext cx="1757492" cy="1734357"/>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7"/>
            <a:stretch>
              <a:fillRect/>
            </a:stretch>
          </a:blipFill>
        </p:spPr>
      </p:sp>
      <p:sp>
        <p:nvSpPr>
          <p:cNvPr id="13" name="Freeform 13"/>
          <p:cNvSpPr/>
          <p:nvPr/>
        </p:nvSpPr>
        <p:spPr>
          <a:xfrm rot="-586403">
            <a:off x="9939385" y="6109182"/>
            <a:ext cx="2807035" cy="1160093"/>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9" name="Content Placeholder 2">
            <a:extLst>
              <a:ext uri="{FF2B5EF4-FFF2-40B4-BE49-F238E27FC236}">
                <a16:creationId xmlns:a16="http://schemas.microsoft.com/office/drawing/2014/main" id="{D2485F89-CC0B-4E05-81CD-4673086A350F}"/>
              </a:ext>
            </a:extLst>
          </p:cNvPr>
          <p:cNvSpPr txBox="1">
            <a:spLocks/>
          </p:cNvSpPr>
          <p:nvPr/>
        </p:nvSpPr>
        <p:spPr bwMode="auto">
          <a:xfrm>
            <a:off x="159445" y="795663"/>
            <a:ext cx="12205854"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defTabSz="914446" fontAlgn="base">
              <a:spcBef>
                <a:spcPct val="20000"/>
              </a:spcBef>
              <a:spcAft>
                <a:spcPct val="0"/>
              </a:spcAft>
            </a:pPr>
            <a:endParaRPr lang="en-US" altLang="en-US" sz="2600" b="0">
              <a:solidFill>
                <a:srgbClr val="898989"/>
              </a:solidFill>
              <a:cs typeface="字魂59号-创粗黑"/>
            </a:endParaRPr>
          </a:p>
        </p:txBody>
      </p:sp>
      <p:sp>
        <p:nvSpPr>
          <p:cNvPr id="10" name="Google Shape;86;p1">
            <a:extLst>
              <a:ext uri="{FF2B5EF4-FFF2-40B4-BE49-F238E27FC236}">
                <a16:creationId xmlns:a16="http://schemas.microsoft.com/office/drawing/2014/main" id="{2AD75FD5-AEF1-417A-F16A-DAB9DDA4D5D4}"/>
              </a:ext>
            </a:extLst>
          </p:cNvPr>
          <p:cNvSpPr txBox="1"/>
          <p:nvPr/>
        </p:nvSpPr>
        <p:spPr>
          <a:xfrm>
            <a:off x="1776266" y="3843926"/>
            <a:ext cx="8306955" cy="973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0950" tIns="30467" rIns="60950" bIns="30467" anchor="t" anchorCtr="0">
            <a:noAutofit/>
          </a:bodyPr>
          <a:lstStyle/>
          <a:p>
            <a:pPr algn="ctr">
              <a:lnSpc>
                <a:spcPct val="150000"/>
              </a:lnSpc>
              <a:buClr>
                <a:schemeClr val="dk1"/>
              </a:buClr>
              <a:buSzPts val="4400"/>
            </a:pPr>
            <a:r>
              <a:rPr lang="en-US" sz="3467" b="1">
                <a:solidFill>
                  <a:schemeClr val="accent1">
                    <a:lumMod val="50000"/>
                  </a:schemeClr>
                </a:solidFill>
                <a:latin typeface="Times New Roman" panose="02020603050405020304" pitchFamily="18" charset="0"/>
                <a:cs typeface="Times New Roman" panose="02020603050405020304" pitchFamily="18" charset="0"/>
              </a:rPr>
              <a:t>Tiết 97:</a:t>
            </a:r>
            <a:r>
              <a:rPr lang="vi-VN" sz="3467" b="1">
                <a:solidFill>
                  <a:schemeClr val="accent1">
                    <a:lumMod val="50000"/>
                  </a:schemeClr>
                </a:solidFill>
                <a:latin typeface="Times New Roman" panose="02020603050405020304" pitchFamily="18" charset="0"/>
                <a:cs typeface="Times New Roman" panose="02020603050405020304" pitchFamily="18" charset="0"/>
              </a:rPr>
              <a:t> </a:t>
            </a:r>
            <a:r>
              <a:rPr lang="vi-VN" sz="3467" b="1" dirty="0">
                <a:solidFill>
                  <a:schemeClr val="accent1">
                    <a:lumMod val="50000"/>
                  </a:schemeClr>
                </a:solidFill>
                <a:latin typeface="Times New Roman" panose="02020603050405020304" pitchFamily="18" charset="0"/>
                <a:cs typeface="Times New Roman" panose="02020603050405020304" pitchFamily="18" charset="0"/>
              </a:rPr>
              <a:t>Phòng </a:t>
            </a:r>
            <a:r>
              <a:rPr lang="vi-VN" sz="3467" b="1">
                <a:solidFill>
                  <a:schemeClr val="accent1">
                    <a:lumMod val="50000"/>
                  </a:schemeClr>
                </a:solidFill>
                <a:latin typeface="Times New Roman" panose="02020603050405020304" pitchFamily="18" charset="0"/>
                <a:cs typeface="Times New Roman" panose="02020603050405020304" pitchFamily="18" charset="0"/>
              </a:rPr>
              <a:t>tránh </a:t>
            </a:r>
            <a:r>
              <a:rPr lang="en-US" sz="3467" b="1">
                <a:solidFill>
                  <a:schemeClr val="accent1">
                    <a:lumMod val="50000"/>
                  </a:schemeClr>
                </a:solidFill>
                <a:latin typeface="Times New Roman" panose="02020603050405020304" pitchFamily="18" charset="0"/>
                <a:cs typeface="Times New Roman" panose="02020603050405020304" pitchFamily="18" charset="0"/>
              </a:rPr>
              <a:t>bị xâm hại</a:t>
            </a:r>
          </a:p>
        </p:txBody>
      </p:sp>
      <p:sp>
        <p:nvSpPr>
          <p:cNvPr id="14" name="Google Shape;87;p1">
            <a:extLst>
              <a:ext uri="{FF2B5EF4-FFF2-40B4-BE49-F238E27FC236}">
                <a16:creationId xmlns:a16="http://schemas.microsoft.com/office/drawing/2014/main" id="{7287DE29-CCE3-4C14-8099-5965CC0FE90D}"/>
              </a:ext>
            </a:extLst>
          </p:cNvPr>
          <p:cNvSpPr txBox="1"/>
          <p:nvPr/>
        </p:nvSpPr>
        <p:spPr>
          <a:xfrm>
            <a:off x="1533193" y="597256"/>
            <a:ext cx="8823800" cy="1757812"/>
          </a:xfrm>
          <a:prstGeom prst="rect">
            <a:avLst/>
          </a:prstGeom>
          <a:noFill/>
          <a:ln>
            <a:noFill/>
          </a:ln>
        </p:spPr>
        <p:txBody>
          <a:bodyPr spcFirstLastPara="1" wrap="square" lIns="60950" tIns="30467" rIns="60950" bIns="30467" anchor="t" anchorCtr="0">
            <a:noAutofit/>
          </a:bodyPr>
          <a:lstStyle/>
          <a:p>
            <a:pPr algn="ctr">
              <a:lnSpc>
                <a:spcPct val="150000"/>
              </a:lnSpc>
              <a:buClr>
                <a:schemeClr val="dk1"/>
              </a:buClr>
              <a:buSzPts val="990"/>
            </a:pPr>
            <a:endParaRPr lang="en-US" sz="3467" b="1">
              <a:solidFill>
                <a:srgbClr val="FF0000"/>
              </a:solidFill>
              <a:latin typeface="Times New Roman" panose="02020603050405020304" pitchFamily="18" charset="0"/>
              <a:cs typeface="Times New Roman" panose="02020603050405020304" pitchFamily="18" charset="0"/>
            </a:endParaRPr>
          </a:p>
          <a:p>
            <a:pPr algn="ctr">
              <a:lnSpc>
                <a:spcPct val="150000"/>
              </a:lnSpc>
              <a:buClr>
                <a:schemeClr val="dk1"/>
              </a:buClr>
              <a:buSzPts val="990"/>
            </a:pPr>
            <a:r>
              <a:rPr lang="en-US" sz="3467" b="1">
                <a:solidFill>
                  <a:srgbClr val="FF0000"/>
                </a:solidFill>
                <a:latin typeface="Times New Roman" panose="02020603050405020304" pitchFamily="18" charset="0"/>
                <a:cs typeface="Times New Roman" panose="02020603050405020304" pitchFamily="18" charset="0"/>
              </a:rPr>
              <a:t>TRƯỜNG TIỂU </a:t>
            </a:r>
            <a:r>
              <a:rPr lang="en-US" sz="3600" b="1">
                <a:solidFill>
                  <a:srgbClr val="FF0000"/>
                </a:solidFill>
                <a:latin typeface="Times New Roman" panose="02020603050405020304" pitchFamily="18" charset="0"/>
                <a:cs typeface="Times New Roman" panose="02020603050405020304" pitchFamily="18" charset="0"/>
              </a:rPr>
              <a:t>HỌC</a:t>
            </a:r>
            <a:r>
              <a:rPr lang="en-US" sz="3467" b="1">
                <a:solidFill>
                  <a:srgbClr val="FF0000"/>
                </a:solidFill>
                <a:latin typeface="Times New Roman" panose="02020603050405020304" pitchFamily="18" charset="0"/>
                <a:cs typeface="Times New Roman" panose="02020603050405020304" pitchFamily="18" charset="0"/>
              </a:rPr>
              <a:t> ĐẰNG HẢI</a:t>
            </a:r>
          </a:p>
        </p:txBody>
      </p:sp>
      <p:sp>
        <p:nvSpPr>
          <p:cNvPr id="15" name="Google Shape;86;p1">
            <a:extLst>
              <a:ext uri="{FF2B5EF4-FFF2-40B4-BE49-F238E27FC236}">
                <a16:creationId xmlns:a16="http://schemas.microsoft.com/office/drawing/2014/main" id="{DB60C30C-47B7-2E03-976F-718B035C3289}"/>
              </a:ext>
            </a:extLst>
          </p:cNvPr>
          <p:cNvSpPr txBox="1"/>
          <p:nvPr/>
        </p:nvSpPr>
        <p:spPr>
          <a:xfrm>
            <a:off x="1825163" y="2578074"/>
            <a:ext cx="8306955" cy="9736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spcFirstLastPara="1" wrap="square" lIns="60950" tIns="30467" rIns="60950" bIns="30467" anchor="t" anchorCtr="0">
            <a:noAutofit/>
          </a:bodyPr>
          <a:lstStyle/>
          <a:p>
            <a:pPr algn="ctr">
              <a:lnSpc>
                <a:spcPct val="150000"/>
              </a:lnSpc>
              <a:buClr>
                <a:schemeClr val="dk1"/>
              </a:buClr>
              <a:buSzPts val="4400"/>
            </a:pPr>
            <a:r>
              <a:rPr lang="en-US" sz="3467" b="1">
                <a:solidFill>
                  <a:schemeClr val="accent1">
                    <a:lumMod val="50000"/>
                  </a:schemeClr>
                </a:solidFill>
                <a:latin typeface="Times New Roman" panose="02020603050405020304" pitchFamily="18" charset="0"/>
                <a:cs typeface="Times New Roman" panose="02020603050405020304" pitchFamily="18" charset="0"/>
              </a:rPr>
              <a:t>HOẠT ĐỘNG TRẢI NGHIỆM – LỚP 4</a:t>
            </a: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Freeform 3">
            <a:extLst>
              <a:ext uri="{FF2B5EF4-FFF2-40B4-BE49-F238E27FC236}">
                <a16:creationId xmlns:a16="http://schemas.microsoft.com/office/drawing/2014/main" id="{58082DB8-5694-13B5-8AA8-AE2E62B24A12}"/>
              </a:ext>
            </a:extLst>
          </p:cNvPr>
          <p:cNvSpPr/>
          <p:nvPr/>
        </p:nvSpPr>
        <p:spPr>
          <a:xfrm>
            <a:off x="844602" y="2153706"/>
            <a:ext cx="9681631" cy="4417215"/>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grpSp>
        <p:nvGrpSpPr>
          <p:cNvPr id="18" name="Group 17">
            <a:extLst>
              <a:ext uri="{FF2B5EF4-FFF2-40B4-BE49-F238E27FC236}">
                <a16:creationId xmlns:a16="http://schemas.microsoft.com/office/drawing/2014/main" id="{29C7D0A3-14A6-1EB1-3F5C-4C0CF8A58B87}"/>
              </a:ext>
            </a:extLst>
          </p:cNvPr>
          <p:cNvGrpSpPr/>
          <p:nvPr/>
        </p:nvGrpSpPr>
        <p:grpSpPr>
          <a:xfrm>
            <a:off x="3276411" y="1625938"/>
            <a:ext cx="4818011" cy="961986"/>
            <a:chOff x="3914628" y="659644"/>
            <a:chExt cx="7227016" cy="1442979"/>
          </a:xfrm>
        </p:grpSpPr>
        <p:pic>
          <p:nvPicPr>
            <p:cNvPr id="19" name="Picture 9">
              <a:extLst>
                <a:ext uri="{FF2B5EF4-FFF2-40B4-BE49-F238E27FC236}">
                  <a16:creationId xmlns:a16="http://schemas.microsoft.com/office/drawing/2014/main" id="{859C7E0C-5F3E-4DE5-E104-8204C853CA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54633" y="659644"/>
              <a:ext cx="6747007" cy="1442979"/>
            </a:xfrm>
            <a:prstGeom prst="rect">
              <a:avLst/>
            </a:prstGeom>
          </p:spPr>
        </p:pic>
        <p:sp>
          <p:nvSpPr>
            <p:cNvPr id="20" name="TextBox 19">
              <a:extLst>
                <a:ext uri="{FF2B5EF4-FFF2-40B4-BE49-F238E27FC236}">
                  <a16:creationId xmlns:a16="http://schemas.microsoft.com/office/drawing/2014/main" id="{F7670C72-BD7E-903B-CC6F-B82BCB9D1D79}"/>
                </a:ext>
              </a:extLst>
            </p:cNvPr>
            <p:cNvSpPr txBox="1"/>
            <p:nvPr/>
          </p:nvSpPr>
          <p:spPr>
            <a:xfrm>
              <a:off x="3914628" y="950017"/>
              <a:ext cx="7227016" cy="877163"/>
            </a:xfrm>
            <a:prstGeom prst="rect">
              <a:avLst/>
            </a:prstGeom>
            <a:noFill/>
          </p:spPr>
          <p:txBody>
            <a:bodyPr wrap="square" rtlCol="0">
              <a:spAutoFit/>
            </a:bodyPr>
            <a:lstStyle/>
            <a:p>
              <a:pPr algn="ctr" defTabSz="609630">
                <a:defRPr/>
              </a:pPr>
              <a:r>
                <a:rPr lang="en-US" sz="3200" b="1">
                  <a:latin typeface="UTM Avo" panose="02040603050506020204" pitchFamily="18"/>
                  <a:cs typeface="Arial" panose="020B0604020202020204" pitchFamily="34" charset="0"/>
                </a:rPr>
                <a:t>KẾT LUẬN</a:t>
              </a:r>
              <a:endParaRPr lang="en-US" sz="3200" b="1" dirty="0">
                <a:latin typeface="UTM Avo" panose="02040603050506020204" pitchFamily="18"/>
                <a:cs typeface="Arial" panose="020B0604020202020204" pitchFamily="34" charset="0"/>
              </a:endParaRPr>
            </a:p>
          </p:txBody>
        </p:sp>
      </p:grpSp>
      <p:sp>
        <p:nvSpPr>
          <p:cNvPr id="21" name="TextBox 20">
            <a:extLst>
              <a:ext uri="{FF2B5EF4-FFF2-40B4-BE49-F238E27FC236}">
                <a16:creationId xmlns:a16="http://schemas.microsoft.com/office/drawing/2014/main" id="{CC226B05-EC7D-D2E9-9583-B182DC7F83C1}"/>
              </a:ext>
            </a:extLst>
          </p:cNvPr>
          <p:cNvSpPr txBox="1"/>
          <p:nvPr/>
        </p:nvSpPr>
        <p:spPr>
          <a:xfrm>
            <a:off x="1229726" y="2998959"/>
            <a:ext cx="8911380" cy="2783839"/>
          </a:xfrm>
          <a:prstGeom prst="rect">
            <a:avLst/>
          </a:prstGeom>
          <a:noFill/>
        </p:spPr>
        <p:txBody>
          <a:bodyPr wrap="square">
            <a:spAutoFit/>
          </a:bodyPr>
          <a:lstStyle/>
          <a:p>
            <a:pPr marL="381019" indent="-381019" algn="just" defTabSz="609630">
              <a:lnSpc>
                <a:spcPct val="150000"/>
              </a:lnSpc>
              <a:buFont typeface="Wingdings" panose="05000000000000000000" pitchFamily="2" charset="2"/>
              <a:buChar char="Ø"/>
              <a:defRPr/>
            </a:pPr>
            <a:r>
              <a:rPr lang="vi-VN" sz="2400" dirty="0">
                <a:latin typeface="UTM Avo" panose="02040603050506020204" pitchFamily="18"/>
                <a:ea typeface="Calibri" panose="020F0502020204030204" pitchFamily="34" charset="0"/>
                <a:cs typeface="Arial" panose="020B0604020202020204" pitchFamily="34" charset="0"/>
              </a:rPr>
              <a:t>Xâm hại thể chất là bất kì hành động nào cố ý gây thương tích cho người khác bằng cách tiếp xúc cơ thể. </a:t>
            </a:r>
            <a:endParaRPr lang="en-US" sz="2400" dirty="0">
              <a:latin typeface="UTM Avo" panose="02040603050506020204" pitchFamily="18"/>
              <a:ea typeface="Calibri" panose="020F0502020204030204" pitchFamily="34" charset="0"/>
              <a:cs typeface="Arial" panose="020B0604020202020204" pitchFamily="34" charset="0"/>
            </a:endParaRPr>
          </a:p>
          <a:p>
            <a:pPr marL="381019" indent="-381019" algn="just" defTabSz="609630">
              <a:lnSpc>
                <a:spcPct val="150000"/>
              </a:lnSpc>
              <a:buFont typeface="Wingdings" panose="05000000000000000000" pitchFamily="2" charset="2"/>
              <a:buChar char="Ø"/>
              <a:defRPr/>
            </a:pPr>
            <a:r>
              <a:rPr lang="vi-VN" sz="2400" dirty="0">
                <a:latin typeface="UTM Avo" panose="02040603050506020204" pitchFamily="18"/>
                <a:ea typeface="Calibri" panose="020F0502020204030204" pitchFamily="34" charset="0"/>
                <a:cs typeface="Arial" panose="020B0604020202020204" pitchFamily="34" charset="0"/>
              </a:rPr>
              <a:t>Các em cần nhận diện được những hành động xâm hại thể chất để biết cách phòng tránh bị xâm hại cho bản thân, bạn bè và cho c</a:t>
            </a:r>
            <a:r>
              <a:rPr lang="en-US" sz="2400" dirty="0">
                <a:latin typeface="UTM Avo" panose="02040603050506020204" pitchFamily="18"/>
                <a:ea typeface="Calibri" panose="020F0502020204030204" pitchFamily="34" charset="0"/>
                <a:cs typeface="Arial" panose="020B0604020202020204" pitchFamily="34" charset="0"/>
              </a:rPr>
              <a:t>ả</a:t>
            </a:r>
            <a:r>
              <a:rPr lang="vi-VN" sz="2400" dirty="0">
                <a:latin typeface="UTM Avo" panose="02040603050506020204" pitchFamily="18"/>
                <a:ea typeface="Calibri" panose="020F0502020204030204" pitchFamily="34" charset="0"/>
                <a:cs typeface="Arial" panose="020B0604020202020204" pitchFamily="34" charset="0"/>
              </a:rPr>
              <a:t> những người xung quanh. </a:t>
            </a:r>
          </a:p>
        </p:txBody>
      </p:sp>
      <p:grpSp>
        <p:nvGrpSpPr>
          <p:cNvPr id="22" name="Group 21">
            <a:extLst>
              <a:ext uri="{FF2B5EF4-FFF2-40B4-BE49-F238E27FC236}">
                <a16:creationId xmlns:a16="http://schemas.microsoft.com/office/drawing/2014/main" id="{89599935-89D6-7921-B0A0-E1C00B8B0054}"/>
              </a:ext>
            </a:extLst>
          </p:cNvPr>
          <p:cNvGrpSpPr/>
          <p:nvPr/>
        </p:nvGrpSpPr>
        <p:grpSpPr>
          <a:xfrm>
            <a:off x="120471" y="1666274"/>
            <a:ext cx="967138" cy="654445"/>
            <a:chOff x="13926674" y="7277436"/>
            <a:chExt cx="3534811" cy="2289282"/>
          </a:xfrm>
        </p:grpSpPr>
        <p:grpSp>
          <p:nvGrpSpPr>
            <p:cNvPr id="37" name="Group 13">
              <a:extLst>
                <a:ext uri="{FF2B5EF4-FFF2-40B4-BE49-F238E27FC236}">
                  <a16:creationId xmlns:a16="http://schemas.microsoft.com/office/drawing/2014/main" id="{0451A365-64A8-235D-3A18-350036878CAB}"/>
                </a:ext>
              </a:extLst>
            </p:cNvPr>
            <p:cNvGrpSpPr>
              <a:grpSpLocks noChangeAspect="1"/>
            </p:cNvGrpSpPr>
            <p:nvPr/>
          </p:nvGrpSpPr>
          <p:grpSpPr>
            <a:xfrm>
              <a:off x="13926674" y="7277436"/>
              <a:ext cx="2067026" cy="1969301"/>
              <a:chOff x="0" y="0"/>
              <a:chExt cx="1772920" cy="1689100"/>
            </a:xfrm>
          </p:grpSpPr>
          <p:sp>
            <p:nvSpPr>
              <p:cNvPr id="42" name="Freeform 14">
                <a:extLst>
                  <a:ext uri="{FF2B5EF4-FFF2-40B4-BE49-F238E27FC236}">
                    <a16:creationId xmlns:a16="http://schemas.microsoft.com/office/drawing/2014/main" id="{44C96417-52CF-0C59-AC3B-7793AFD7309C}"/>
                  </a:ext>
                </a:extLst>
              </p:cNvPr>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DD7958"/>
              </a:solidFill>
            </p:spPr>
            <p:txBody>
              <a:bodyPr/>
              <a:lstStyle/>
              <a:p>
                <a:pPr defTabSz="609630"/>
                <a:endParaRPr lang="en-US" sz="700">
                  <a:latin typeface="UTM Avo" panose="02040603050506020204" pitchFamily="18"/>
                  <a:cs typeface="Arial" panose="020B0604020202020204" pitchFamily="34" charset="0"/>
                </a:endParaRPr>
              </a:p>
            </p:txBody>
          </p:sp>
        </p:grpSp>
        <p:grpSp>
          <p:nvGrpSpPr>
            <p:cNvPr id="38" name="Group 15">
              <a:extLst>
                <a:ext uri="{FF2B5EF4-FFF2-40B4-BE49-F238E27FC236}">
                  <a16:creationId xmlns:a16="http://schemas.microsoft.com/office/drawing/2014/main" id="{7A0DE9C1-ADD2-CD82-2BB8-3FF5CE70DF3B}"/>
                </a:ext>
              </a:extLst>
            </p:cNvPr>
            <p:cNvGrpSpPr>
              <a:grpSpLocks noChangeAspect="1"/>
            </p:cNvGrpSpPr>
            <p:nvPr/>
          </p:nvGrpSpPr>
          <p:grpSpPr>
            <a:xfrm rot="-2551292">
              <a:off x="16092659" y="8262608"/>
              <a:ext cx="1368826" cy="1304110"/>
              <a:chOff x="0" y="0"/>
              <a:chExt cx="1772920" cy="1689100"/>
            </a:xfrm>
          </p:grpSpPr>
          <p:sp>
            <p:nvSpPr>
              <p:cNvPr id="41" name="Freeform 40">
                <a:extLst>
                  <a:ext uri="{FF2B5EF4-FFF2-40B4-BE49-F238E27FC236}">
                    <a16:creationId xmlns:a16="http://schemas.microsoft.com/office/drawing/2014/main" id="{BB851B04-F85F-14F0-C2E0-C9F30FF867CC}"/>
                  </a:ext>
                </a:extLst>
              </p:cNvPr>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FA059"/>
              </a:solidFill>
            </p:spPr>
            <p:txBody>
              <a:bodyPr/>
              <a:lstStyle/>
              <a:p>
                <a:pPr defTabSz="609630"/>
                <a:endParaRPr lang="en-US" sz="700">
                  <a:latin typeface="UTM Avo" panose="02040603050506020204" pitchFamily="18"/>
                  <a:cs typeface="Arial" panose="020B0604020202020204" pitchFamily="34" charset="0"/>
                </a:endParaRPr>
              </a:p>
            </p:txBody>
          </p:sp>
        </p:grpSp>
        <p:grpSp>
          <p:nvGrpSpPr>
            <p:cNvPr id="39" name="Group 17">
              <a:extLst>
                <a:ext uri="{FF2B5EF4-FFF2-40B4-BE49-F238E27FC236}">
                  <a16:creationId xmlns:a16="http://schemas.microsoft.com/office/drawing/2014/main" id="{2A071204-F4CD-F9F3-C431-05EC0EAF33CB}"/>
                </a:ext>
              </a:extLst>
            </p:cNvPr>
            <p:cNvGrpSpPr>
              <a:grpSpLocks noChangeAspect="1"/>
            </p:cNvGrpSpPr>
            <p:nvPr/>
          </p:nvGrpSpPr>
          <p:grpSpPr>
            <a:xfrm rot="-2551292">
              <a:off x="16150389" y="7303381"/>
              <a:ext cx="822652" cy="783759"/>
              <a:chOff x="0" y="0"/>
              <a:chExt cx="1772920" cy="1689100"/>
            </a:xfrm>
          </p:grpSpPr>
          <p:sp>
            <p:nvSpPr>
              <p:cNvPr id="40" name="Freeform 18">
                <a:extLst>
                  <a:ext uri="{FF2B5EF4-FFF2-40B4-BE49-F238E27FC236}">
                    <a16:creationId xmlns:a16="http://schemas.microsoft.com/office/drawing/2014/main" id="{06269601-997D-00D1-8216-E254FE0523CC}"/>
                  </a:ext>
                </a:extLst>
              </p:cNvPr>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C288"/>
              </a:solidFill>
            </p:spPr>
            <p:txBody>
              <a:bodyPr/>
              <a:lstStyle/>
              <a:p>
                <a:pPr defTabSz="609630"/>
                <a:endParaRPr lang="en-US" sz="700">
                  <a:latin typeface="UTM Avo" panose="02040603050506020204" pitchFamily="18"/>
                  <a:cs typeface="Arial" panose="020B0604020202020204" pitchFamily="34" charset="0"/>
                </a:endParaRPr>
              </a:p>
            </p:txBody>
          </p:sp>
        </p:grpSp>
      </p:grpSp>
      <p:sp>
        <p:nvSpPr>
          <p:cNvPr id="43" name="Freeform 5">
            <a:extLst>
              <a:ext uri="{FF2B5EF4-FFF2-40B4-BE49-F238E27FC236}">
                <a16:creationId xmlns:a16="http://schemas.microsoft.com/office/drawing/2014/main" id="{E2AAEB5E-6CC4-FF63-F950-710119C04C28}"/>
              </a:ext>
            </a:extLst>
          </p:cNvPr>
          <p:cNvSpPr/>
          <p:nvPr/>
        </p:nvSpPr>
        <p:spPr>
          <a:xfrm>
            <a:off x="10086488" y="1467808"/>
            <a:ext cx="955113" cy="1371796"/>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5"/>
            <a:stretch>
              <a:fillRect/>
            </a:stretch>
          </a:blipFill>
        </p:spPr>
        <p:txBody>
          <a:bodyPr/>
          <a:lstStyle/>
          <a:p>
            <a:pPr defTabSz="609630"/>
            <a:endParaRPr lang="en-US" sz="700">
              <a:latin typeface="UTM Avo" panose="02040603050506020204" pitchFamily="18"/>
              <a:cs typeface="Arial" panose="020B0604020202020204" pitchFamily="34" charset="0"/>
            </a:endParaRPr>
          </a:p>
        </p:txBody>
      </p:sp>
      <p:sp>
        <p:nvSpPr>
          <p:cNvPr id="44" name="Freeform 4">
            <a:extLst>
              <a:ext uri="{FF2B5EF4-FFF2-40B4-BE49-F238E27FC236}">
                <a16:creationId xmlns:a16="http://schemas.microsoft.com/office/drawing/2014/main" id="{54BB7F5A-AC2C-874D-41F7-9E36C6124E23}"/>
              </a:ext>
            </a:extLst>
          </p:cNvPr>
          <p:cNvSpPr/>
          <p:nvPr/>
        </p:nvSpPr>
        <p:spPr>
          <a:xfrm>
            <a:off x="147862" y="6092009"/>
            <a:ext cx="1387239" cy="633325"/>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700">
              <a:latin typeface="UTM Avo" panose="02040603050506020204" pitchFamily="18"/>
              <a:cs typeface="Arial" panose="020B0604020202020204" pitchFamily="34" charset="0"/>
            </a:endParaRPr>
          </a:p>
        </p:txBody>
      </p:sp>
      <p:pic>
        <p:nvPicPr>
          <p:cNvPr id="45" name="Picture 44" descr="A cartoon of a person holding a crying baby&#10;&#10;Description automatically generated">
            <a:extLst>
              <a:ext uri="{FF2B5EF4-FFF2-40B4-BE49-F238E27FC236}">
                <a16:creationId xmlns:a16="http://schemas.microsoft.com/office/drawing/2014/main" id="{BCD03828-B936-DF8E-C22D-72D4F0A7C20C}"/>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8414" r="4667"/>
          <a:stretch/>
        </p:blipFill>
        <p:spPr>
          <a:xfrm>
            <a:off x="10133873" y="4826188"/>
            <a:ext cx="1543539" cy="2078919"/>
          </a:xfrm>
          <a:prstGeom prst="rect">
            <a:avLst/>
          </a:prstGeom>
        </p:spPr>
      </p:pic>
    </p:spTree>
    <p:extLst>
      <p:ext uri="{BB962C8B-B14F-4D97-AF65-F5344CB8AC3E}">
        <p14:creationId xmlns:p14="http://schemas.microsoft.com/office/powerpoint/2010/main" val="404010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55974E0E-646F-4450-5DD1-AF14B9835A23}"/>
              </a:ext>
            </a:extLst>
          </p:cNvPr>
          <p:cNvSpPr/>
          <p:nvPr/>
        </p:nvSpPr>
        <p:spPr>
          <a:xfrm>
            <a:off x="0" y="8403771"/>
            <a:ext cx="1016000" cy="508000"/>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3" name="Freeform 5">
            <a:extLst>
              <a:ext uri="{FF2B5EF4-FFF2-40B4-BE49-F238E27FC236}">
                <a16:creationId xmlns:a16="http://schemas.microsoft.com/office/drawing/2014/main" id="{1940AC6F-B4AB-7697-B3F0-EAA0F7FF235C}"/>
              </a:ext>
            </a:extLst>
          </p:cNvPr>
          <p:cNvSpPr/>
          <p:nvPr/>
        </p:nvSpPr>
        <p:spPr>
          <a:xfrm>
            <a:off x="11503696" y="8349977"/>
            <a:ext cx="406400" cy="558800"/>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5"/>
            <a:stretch>
              <a:fillRect/>
            </a:stretch>
          </a:blipFill>
        </p:spPr>
        <p:txBody>
          <a:bodyPr/>
          <a:lstStyle/>
          <a:p>
            <a:endParaRPr lang="en-US" sz="800">
              <a:latin typeface="UTM Avo" panose="02040603050506020204" pitchFamily="18"/>
            </a:endParaRPr>
          </a:p>
        </p:txBody>
      </p:sp>
      <p:sp>
        <p:nvSpPr>
          <p:cNvPr id="4" name="Freeform 11">
            <a:extLst>
              <a:ext uri="{FF2B5EF4-FFF2-40B4-BE49-F238E27FC236}">
                <a16:creationId xmlns:a16="http://schemas.microsoft.com/office/drawing/2014/main" id="{C812F339-F22F-8682-E170-C221A3DB24C6}"/>
              </a:ext>
            </a:extLst>
          </p:cNvPr>
          <p:cNvSpPr/>
          <p:nvPr/>
        </p:nvSpPr>
        <p:spPr>
          <a:xfrm rot="-7694192">
            <a:off x="11548215" y="2389855"/>
            <a:ext cx="479713" cy="364582"/>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pic>
        <p:nvPicPr>
          <p:cNvPr id="5" name="Picture 4">
            <a:extLst>
              <a:ext uri="{FF2B5EF4-FFF2-40B4-BE49-F238E27FC236}">
                <a16:creationId xmlns:a16="http://schemas.microsoft.com/office/drawing/2014/main" id="{679C3181-1F79-C368-0E4C-0F4E8EFA846F}"/>
              </a:ext>
            </a:extLst>
          </p:cNvPr>
          <p:cNvPicPr>
            <a:picLocks noChangeAspect="1"/>
          </p:cNvPicPr>
          <p:nvPr/>
        </p:nvPicPr>
        <p:blipFill rotWithShape="1">
          <a:blip r:embed="rId8">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t="28267" b="26406"/>
          <a:stretch/>
        </p:blipFill>
        <p:spPr>
          <a:xfrm>
            <a:off x="2825112" y="2793054"/>
            <a:ext cx="6884483" cy="3379146"/>
          </a:xfrm>
          <a:prstGeom prst="rect">
            <a:avLst/>
          </a:prstGeom>
        </p:spPr>
      </p:pic>
      <p:sp>
        <p:nvSpPr>
          <p:cNvPr id="6" name="TextBox 5">
            <a:extLst>
              <a:ext uri="{FF2B5EF4-FFF2-40B4-BE49-F238E27FC236}">
                <a16:creationId xmlns:a16="http://schemas.microsoft.com/office/drawing/2014/main" id="{B6285A32-B7B7-EAC1-7413-D5F821E7D4B4}"/>
              </a:ext>
            </a:extLst>
          </p:cNvPr>
          <p:cNvSpPr txBox="1"/>
          <p:nvPr/>
        </p:nvSpPr>
        <p:spPr>
          <a:xfrm>
            <a:off x="3357172" y="3711651"/>
            <a:ext cx="6009716" cy="1675843"/>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Cả</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lớp</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chia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thành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mỗi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nhóm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hãy</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thảo</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luận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với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nhau</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phòng</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tránh</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bị</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xâm</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hại</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chất</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8D71D0DA-94FE-EA44-249D-15F6BB639446}"/>
              </a:ext>
            </a:extLst>
          </p:cNvPr>
          <p:cNvSpPr txBox="1"/>
          <p:nvPr/>
        </p:nvSpPr>
        <p:spPr>
          <a:xfrm>
            <a:off x="2002619" y="2263186"/>
            <a:ext cx="8186761" cy="584775"/>
          </a:xfrm>
          <a:prstGeom prst="rect">
            <a:avLst/>
          </a:prstGeom>
          <a:noFill/>
        </p:spPr>
        <p:txBody>
          <a:bodyPr wrap="square">
            <a:spAutoFit/>
          </a:bodyPr>
          <a:lstStyle/>
          <a:p>
            <a:pPr algn="ctr">
              <a:spcAft>
                <a:spcPts val="667"/>
              </a:spcAft>
            </a:pP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HOẠT ĐỘNG THEO NHÓM</a:t>
            </a:r>
            <a:endParaRPr lang="en-US" sz="3200" dirty="0">
              <a:solidFill>
                <a:srgbClr val="C00000"/>
              </a:solidFill>
              <a:latin typeface="UTM Avo" panose="02040603050506020204" pitchFamily="18"/>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2313086-D8F1-17B8-121E-36605734F862}"/>
              </a:ext>
            </a:extLst>
          </p:cNvPr>
          <p:cNvGrpSpPr/>
          <p:nvPr/>
        </p:nvGrpSpPr>
        <p:grpSpPr>
          <a:xfrm rot="702940">
            <a:off x="9288050" y="2313747"/>
            <a:ext cx="1093528" cy="746336"/>
            <a:chOff x="15794001" y="8493661"/>
            <a:chExt cx="2246574" cy="1599902"/>
          </a:xfrm>
        </p:grpSpPr>
        <p:sp>
          <p:nvSpPr>
            <p:cNvPr id="9" name="Freeform 9">
              <a:extLst>
                <a:ext uri="{FF2B5EF4-FFF2-40B4-BE49-F238E27FC236}">
                  <a16:creationId xmlns:a16="http://schemas.microsoft.com/office/drawing/2014/main" id="{AAFD8D2A-6715-4602-167A-CBB9779D7BEC}"/>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10" name="Freeform 11">
              <a:extLst>
                <a:ext uri="{FF2B5EF4-FFF2-40B4-BE49-F238E27FC236}">
                  <a16:creationId xmlns:a16="http://schemas.microsoft.com/office/drawing/2014/main" id="{FAA4A821-E9F5-3593-AA1E-2AC7031F60DB}"/>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grpSp>
      <p:grpSp>
        <p:nvGrpSpPr>
          <p:cNvPr id="11" name="Group 10">
            <a:extLst>
              <a:ext uri="{FF2B5EF4-FFF2-40B4-BE49-F238E27FC236}">
                <a16:creationId xmlns:a16="http://schemas.microsoft.com/office/drawing/2014/main" id="{2508BDAE-2D0B-9769-7D4A-EBE5D04B8B56}"/>
              </a:ext>
            </a:extLst>
          </p:cNvPr>
          <p:cNvGrpSpPr/>
          <p:nvPr/>
        </p:nvGrpSpPr>
        <p:grpSpPr>
          <a:xfrm rot="6949130">
            <a:off x="1859646" y="2375415"/>
            <a:ext cx="1096930" cy="780019"/>
            <a:chOff x="15794001" y="8493661"/>
            <a:chExt cx="2246574" cy="1599902"/>
          </a:xfrm>
        </p:grpSpPr>
        <p:sp>
          <p:nvSpPr>
            <p:cNvPr id="12" name="Freeform 9">
              <a:extLst>
                <a:ext uri="{FF2B5EF4-FFF2-40B4-BE49-F238E27FC236}">
                  <a16:creationId xmlns:a16="http://schemas.microsoft.com/office/drawing/2014/main" id="{12C878F8-E088-A4F7-71E3-8DFAB8E68143}"/>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13" name="Freeform 11">
              <a:extLst>
                <a:ext uri="{FF2B5EF4-FFF2-40B4-BE49-F238E27FC236}">
                  <a16:creationId xmlns:a16="http://schemas.microsoft.com/office/drawing/2014/main" id="{40B72FE2-063F-2E54-AC2D-7CE46139547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grpSp>
      <p:pic>
        <p:nvPicPr>
          <p:cNvPr id="14" name="Picture 13" descr="A group of people using laptops&#10;&#10;Description automatically generated with medium confidence">
            <a:extLst>
              <a:ext uri="{FF2B5EF4-FFF2-40B4-BE49-F238E27FC236}">
                <a16:creationId xmlns:a16="http://schemas.microsoft.com/office/drawing/2014/main" id="{A5057562-1A5C-A6A9-B079-DC6691E785C7}"/>
              </a:ext>
            </a:extLst>
          </p:cNvPr>
          <p:cNvPicPr>
            <a:picLocks noChangeAspect="1"/>
          </p:cNvPicPr>
          <p:nvPr/>
        </p:nvPicPr>
        <p:blipFill rotWithShape="1">
          <a:blip r:embed="rId14">
            <a:extLst>
              <a:ext uri="{28A0092B-C50C-407E-A947-70E740481C1C}">
                <a14:useLocalDpi xmlns:a14="http://schemas.microsoft.com/office/drawing/2010/main" val="0"/>
              </a:ext>
            </a:extLst>
          </a:blip>
          <a:srcRect t="13421" b="21109"/>
          <a:stretch/>
        </p:blipFill>
        <p:spPr>
          <a:xfrm>
            <a:off x="137598" y="4415971"/>
            <a:ext cx="3730042" cy="2442029"/>
          </a:xfrm>
          <a:prstGeom prst="rect">
            <a:avLst/>
          </a:prstGeom>
        </p:spPr>
      </p:pic>
      <p:sp>
        <p:nvSpPr>
          <p:cNvPr id="15" name="TextBox 14">
            <a:extLst>
              <a:ext uri="{FF2B5EF4-FFF2-40B4-BE49-F238E27FC236}">
                <a16:creationId xmlns:a16="http://schemas.microsoft.com/office/drawing/2014/main" id="{A1E0D226-9FA1-8EA0-1957-D1FAABD1C7A0}"/>
              </a:ext>
            </a:extLst>
          </p:cNvPr>
          <p:cNvSpPr txBox="1"/>
          <p:nvPr/>
        </p:nvSpPr>
        <p:spPr>
          <a:xfrm>
            <a:off x="622739" y="1661586"/>
            <a:ext cx="11074399" cy="482055"/>
          </a:xfrm>
          <a:prstGeom prst="rect">
            <a:avLst/>
          </a:prstGeom>
        </p:spPr>
        <p:txBody>
          <a:bodyPr wrap="square" lIns="0" tIns="0" rIns="0" bIns="0" rtlCol="0" anchor="t">
            <a:spAutoFit/>
          </a:bodyPr>
          <a:lstStyle/>
          <a:p>
            <a:pPr algn="ctr">
              <a:lnSpc>
                <a:spcPct val="150000"/>
              </a:lnSpc>
              <a:spcBef>
                <a:spcPct val="0"/>
              </a:spcBef>
              <a:defRPr/>
            </a:pPr>
            <a:r>
              <a:rPr lang="vi-VN" sz="2400" b="1" dirty="0">
                <a:solidFill>
                  <a:srgbClr val="1F497D">
                    <a:lumMod val="50000"/>
                  </a:srgbClr>
                </a:solidFill>
                <a:latin typeface="UTM Avo" panose="02040603050506020204" pitchFamily="18"/>
                <a:cs typeface="Arial" panose="020B0604020202020204" pitchFamily="34" charset="0"/>
              </a:rPr>
              <a:t>HOẠT ĐỘNG </a:t>
            </a:r>
            <a:r>
              <a:rPr lang="en-US" sz="2400" b="1" dirty="0">
                <a:solidFill>
                  <a:srgbClr val="1F497D">
                    <a:lumMod val="50000"/>
                  </a:srgbClr>
                </a:solidFill>
                <a:latin typeface="UTM Avo" panose="02040603050506020204" pitchFamily="18"/>
                <a:cs typeface="Arial" panose="020B0604020202020204" pitchFamily="34" charset="0"/>
              </a:rPr>
              <a:t>2</a:t>
            </a:r>
            <a:r>
              <a:rPr lang="vi-VN" sz="2400" b="1" dirty="0">
                <a:solidFill>
                  <a:srgbClr val="1F497D">
                    <a:lumMod val="50000"/>
                  </a:srgbClr>
                </a:solidFill>
                <a:latin typeface="UTM Avo" panose="02040603050506020204" pitchFamily="18"/>
                <a:cs typeface="Arial" panose="020B0604020202020204" pitchFamily="34" charset="0"/>
              </a:rPr>
              <a:t>: </a:t>
            </a:r>
            <a:r>
              <a:rPr lang="en-US" sz="2400" b="1" dirty="0">
                <a:solidFill>
                  <a:srgbClr val="1F497D">
                    <a:lumMod val="50000"/>
                  </a:srgbClr>
                </a:solidFill>
                <a:latin typeface="UTM Avo" panose="02040603050506020204" pitchFamily="18"/>
                <a:cs typeface="Arial" panose="020B0604020202020204" pitchFamily="34" charset="0"/>
              </a:rPr>
              <a:t>XÂY DỰNG CÁCH PHÒNG TRÁNH BỊ XÂM HẠI THỂ CHẤT</a:t>
            </a:r>
            <a:endParaRPr lang="vi-VN" sz="2400" b="1" dirty="0">
              <a:solidFill>
                <a:srgbClr val="1F497D">
                  <a:lumMod val="50000"/>
                </a:srgbClr>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24680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CA0E861-A663-6A4E-F49E-6D32773927E6}"/>
              </a:ext>
            </a:extLst>
          </p:cNvPr>
          <p:cNvGrpSpPr/>
          <p:nvPr/>
        </p:nvGrpSpPr>
        <p:grpSpPr>
          <a:xfrm>
            <a:off x="578211" y="1730589"/>
            <a:ext cx="4835881" cy="4405807"/>
            <a:chOff x="-18851" y="380714"/>
            <a:chExt cx="7253821" cy="7929722"/>
          </a:xfrm>
        </p:grpSpPr>
        <p:sp>
          <p:nvSpPr>
            <p:cNvPr id="17" name="Rectangle: Rounded Corners 5">
              <a:extLst>
                <a:ext uri="{FF2B5EF4-FFF2-40B4-BE49-F238E27FC236}">
                  <a16:creationId xmlns:a16="http://schemas.microsoft.com/office/drawing/2014/main" id="{3E35B88E-0B19-4E4C-A13F-07277C27A38D}"/>
                </a:ext>
              </a:extLst>
            </p:cNvPr>
            <p:cNvSpPr/>
            <p:nvPr/>
          </p:nvSpPr>
          <p:spPr>
            <a:xfrm>
              <a:off x="-18851" y="639596"/>
              <a:ext cx="7253821" cy="7670840"/>
            </a:xfrm>
            <a:prstGeom prst="roundRect">
              <a:avLst/>
            </a:prstGeom>
            <a:solidFill>
              <a:srgbClr val="FFF0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2400" b="1">
                  <a:solidFill>
                    <a:srgbClr val="C00000"/>
                  </a:solidFill>
                  <a:latin typeface="UTM Avo" panose="02040603050506020204" pitchFamily="18"/>
                  <a:cs typeface="Arial" panose="020B0604020202020204" pitchFamily="34" charset="0"/>
                </a:rPr>
                <a:t>HOẠT ĐỘNG NHÓM</a:t>
              </a:r>
            </a:p>
            <a:p>
              <a:pPr algn="ctr">
                <a:lnSpc>
                  <a:spcPct val="150000"/>
                </a:lnSpc>
                <a:defRPr/>
              </a:pPr>
              <a:r>
                <a:rPr lang="en-US" sz="2400">
                  <a:solidFill>
                    <a:prstClr val="black"/>
                  </a:solidFill>
                  <a:latin typeface="UTM Avo" panose="02040603050506020204" pitchFamily="18"/>
                  <a:cs typeface="Arial" panose="020B0604020202020204" pitchFamily="34" charset="0"/>
                </a:rPr>
                <a:t>Mỗi nhóm hãy làm sản phẩm thể hiện nội dung phòng tránh bị xâm hại thể chất theo các gợi ý sau: </a:t>
              </a:r>
              <a:endParaRPr lang="vi-VN" sz="2400">
                <a:solidFill>
                  <a:prstClr val="black"/>
                </a:solidFill>
                <a:latin typeface="UTM Avo" panose="02040603050506020204" pitchFamily="18"/>
                <a:cs typeface="Arial" panose="020B0604020202020204" pitchFamily="34" charset="0"/>
              </a:endParaRPr>
            </a:p>
          </p:txBody>
        </p:sp>
        <p:pic>
          <p:nvPicPr>
            <p:cNvPr id="18" name="Picture 6">
              <a:extLst>
                <a:ext uri="{FF2B5EF4-FFF2-40B4-BE49-F238E27FC236}">
                  <a16:creationId xmlns:a16="http://schemas.microsoft.com/office/drawing/2014/main" id="{1EF43674-91BB-0A61-B82B-663AE670B5EC}"/>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2368" y="380714"/>
              <a:ext cx="1671381" cy="1631688"/>
            </a:xfrm>
            <a:prstGeom prst="rect">
              <a:avLst/>
            </a:prstGeom>
          </p:spPr>
        </p:pic>
      </p:grpSp>
      <p:sp>
        <p:nvSpPr>
          <p:cNvPr id="19" name="Speech Bubble: Rectangle with Corners Rounded 8">
            <a:extLst>
              <a:ext uri="{FF2B5EF4-FFF2-40B4-BE49-F238E27FC236}">
                <a16:creationId xmlns:a16="http://schemas.microsoft.com/office/drawing/2014/main" id="{3444C5EB-4C53-D048-8E61-DC3D1F91A64D}"/>
              </a:ext>
            </a:extLst>
          </p:cNvPr>
          <p:cNvSpPr/>
          <p:nvPr/>
        </p:nvSpPr>
        <p:spPr>
          <a:xfrm>
            <a:off x="6364052" y="1757392"/>
            <a:ext cx="4835881" cy="1311057"/>
          </a:xfrm>
          <a:prstGeom prst="wedgeRoundRectCallout">
            <a:avLst>
              <a:gd name="adj1" fmla="val -58520"/>
              <a:gd name="adj2" fmla="val 44546"/>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tx1"/>
                </a:solidFill>
                <a:latin typeface="UTM Avo" panose="02040603050506020204" pitchFamily="18"/>
                <a:cs typeface="Arial" panose="020B0604020202020204" pitchFamily="34" charset="0"/>
              </a:rPr>
              <a:t>Liệt kê các cách phòng tránh bị xâm hại thể chất.</a:t>
            </a:r>
            <a:endParaRPr lang="en-US" sz="2400">
              <a:solidFill>
                <a:schemeClr val="tx1"/>
              </a:solidFill>
              <a:latin typeface="UTM Avo" panose="02040603050506020204" pitchFamily="18"/>
              <a:cs typeface="Arial" panose="020B0604020202020204" pitchFamily="34" charset="0"/>
            </a:endParaRPr>
          </a:p>
        </p:txBody>
      </p:sp>
      <p:sp>
        <p:nvSpPr>
          <p:cNvPr id="20" name="Speech Bubble: Rectangle with Corners Rounded 9">
            <a:extLst>
              <a:ext uri="{FF2B5EF4-FFF2-40B4-BE49-F238E27FC236}">
                <a16:creationId xmlns:a16="http://schemas.microsoft.com/office/drawing/2014/main" id="{D873B459-1C94-A118-B4F5-0FF9ECCC436C}"/>
              </a:ext>
            </a:extLst>
          </p:cNvPr>
          <p:cNvSpPr/>
          <p:nvPr/>
        </p:nvSpPr>
        <p:spPr>
          <a:xfrm>
            <a:off x="6364052" y="3349882"/>
            <a:ext cx="4835881" cy="1311057"/>
          </a:xfrm>
          <a:prstGeom prst="wedgeRoundRectCallout">
            <a:avLst>
              <a:gd name="adj1" fmla="val -59793"/>
              <a:gd name="adj2" fmla="val -40518"/>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Lựa chọn hình thức trình bày sản phẩm. </a:t>
            </a:r>
            <a:endParaRPr lang="en-US" sz="2400" dirty="0">
              <a:solidFill>
                <a:schemeClr val="tx1"/>
              </a:solidFill>
              <a:latin typeface="UTM Avo" panose="02040603050506020204" pitchFamily="18"/>
              <a:cs typeface="Arial" panose="020B0604020202020204" pitchFamily="34" charset="0"/>
            </a:endParaRPr>
          </a:p>
        </p:txBody>
      </p:sp>
      <p:sp>
        <p:nvSpPr>
          <p:cNvPr id="21" name="Speech Bubble: Rectangle with Corners Rounded 10">
            <a:extLst>
              <a:ext uri="{FF2B5EF4-FFF2-40B4-BE49-F238E27FC236}">
                <a16:creationId xmlns:a16="http://schemas.microsoft.com/office/drawing/2014/main" id="{D1875B94-E2FF-6D1F-0925-FB21096A1256}"/>
              </a:ext>
            </a:extLst>
          </p:cNvPr>
          <p:cNvSpPr/>
          <p:nvPr/>
        </p:nvSpPr>
        <p:spPr>
          <a:xfrm>
            <a:off x="6364052" y="4942372"/>
            <a:ext cx="4835881" cy="1799324"/>
          </a:xfrm>
          <a:prstGeom prst="wedgeRoundRectCallout">
            <a:avLst>
              <a:gd name="adj1" fmla="val -59236"/>
              <a:gd name="adj2" fmla="val -50160"/>
              <a:gd name="adj3" fmla="val 16667"/>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Trình bày các nội dung phòng tránh bị xâm hại thể chất theo ý tưởng của nhóm. </a:t>
            </a:r>
            <a:endParaRPr lang="en-US" sz="2400" dirty="0">
              <a:solidFill>
                <a:schemeClr val="tx1"/>
              </a:solidFill>
              <a:latin typeface="UTM Avo" panose="02040603050506020204" pitchFamily="18"/>
              <a:cs typeface="Arial" panose="020B0604020202020204" pitchFamily="34" charset="0"/>
            </a:endParaRPr>
          </a:p>
        </p:txBody>
      </p:sp>
      <p:pic>
        <p:nvPicPr>
          <p:cNvPr id="22" name="Picture 21" descr="A group of kids sitting around a table&#10;&#10;Description automatically generated with low confidence">
            <a:extLst>
              <a:ext uri="{FF2B5EF4-FFF2-40B4-BE49-F238E27FC236}">
                <a16:creationId xmlns:a16="http://schemas.microsoft.com/office/drawing/2014/main" id="{C6E5761E-3A47-03EA-6FF5-24C81C2EA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9456" y="5448969"/>
            <a:ext cx="2728656" cy="1431556"/>
          </a:xfrm>
          <a:prstGeom prst="rect">
            <a:avLst/>
          </a:prstGeom>
        </p:spPr>
      </p:pic>
    </p:spTree>
    <p:extLst>
      <p:ext uri="{BB962C8B-B14F-4D97-AF65-F5344CB8AC3E}">
        <p14:creationId xmlns:p14="http://schemas.microsoft.com/office/powerpoint/2010/main" val="36407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5CA4E38-40C9-4BBA-A7D3-E0DDDC84445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t="18041"/>
          <a:stretch>
            <a:fillRect/>
          </a:stretch>
        </p:blipFill>
        <p:spPr>
          <a:xfrm>
            <a:off x="1654891" y="1534506"/>
            <a:ext cx="6756400" cy="4954884"/>
          </a:xfrm>
          <a:prstGeom prst="rect">
            <a:avLst/>
          </a:prstGeom>
        </p:spPr>
      </p:pic>
      <p:sp>
        <p:nvSpPr>
          <p:cNvPr id="3" name="TextBox 2">
            <a:extLst>
              <a:ext uri="{FF2B5EF4-FFF2-40B4-BE49-F238E27FC236}">
                <a16:creationId xmlns:a16="http://schemas.microsoft.com/office/drawing/2014/main" id="{504E8E5A-ADE2-E284-534D-2D7B7151415C}"/>
              </a:ext>
            </a:extLst>
          </p:cNvPr>
          <p:cNvSpPr txBox="1"/>
          <p:nvPr/>
        </p:nvSpPr>
        <p:spPr>
          <a:xfrm>
            <a:off x="2094544" y="2994705"/>
            <a:ext cx="5877095" cy="2793842"/>
          </a:xfrm>
          <a:prstGeom prst="rect">
            <a:avLst/>
          </a:prstGeom>
          <a:noFill/>
        </p:spPr>
        <p:txBody>
          <a:bodyPr wrap="square">
            <a:spAutoFit/>
          </a:bodyPr>
          <a:lstStyle/>
          <a:p>
            <a:pPr algn="just">
              <a:lnSpc>
                <a:spcPct val="150000"/>
              </a:lnSpc>
            </a:pPr>
            <a:r>
              <a:rPr lang="en-US" sz="2400">
                <a:latin typeface="UTM Avo" panose="02040603050506020204" pitchFamily="18"/>
                <a:ea typeface="Calibri" panose="020F0502020204030204" pitchFamily="34" charset="0"/>
                <a:cs typeface="Arial" panose="020B0604020202020204" pitchFamily="34" charset="0"/>
              </a:rPr>
              <a:t>Sau khi hoàn thành, đại diện </a:t>
            </a:r>
            <a:r>
              <a:rPr lang="vi-VN" sz="2400">
                <a:latin typeface="UTM Avo" panose="02040603050506020204" pitchFamily="18"/>
                <a:ea typeface="Calibri" panose="020F0502020204030204" pitchFamily="34" charset="0"/>
                <a:cs typeface="Arial" panose="020B0604020202020204" pitchFamily="34" charset="0"/>
              </a:rPr>
              <a:t>các nhóm giới thiệu sản phẩm của nhóm mình trước lớp. Các nhóm còn lại theo dõi, nhận xét và đóng góp ý kiến cho phần trình bày của nhóm bạn. </a:t>
            </a:r>
            <a:endParaRPr lang="en-US" sz="2400">
              <a:latin typeface="UTM Avo" panose="02040603050506020204" pitchFamily="18"/>
              <a:ea typeface="Calibri" panose="020F0502020204030204" pitchFamily="34" charset="0"/>
              <a:cs typeface="Arial" panose="020B0604020202020204" pitchFamily="34" charset="0"/>
            </a:endParaRPr>
          </a:p>
        </p:txBody>
      </p:sp>
      <p:pic>
        <p:nvPicPr>
          <p:cNvPr id="4" name="Picture 3" descr="A cartoon of a child holding a book&#10;&#10;Description automatically generated">
            <a:extLst>
              <a:ext uri="{FF2B5EF4-FFF2-40B4-BE49-F238E27FC236}">
                <a16:creationId xmlns:a16="http://schemas.microsoft.com/office/drawing/2014/main" id="{F42604C3-4A5C-B25D-E0CB-D97FA542D830}"/>
              </a:ext>
            </a:extLst>
          </p:cNvPr>
          <p:cNvPicPr>
            <a:picLocks noChangeAspect="1"/>
          </p:cNvPicPr>
          <p:nvPr/>
        </p:nvPicPr>
        <p:blipFill rotWithShape="1">
          <a:blip r:embed="rId5">
            <a:extLst>
              <a:ext uri="{28A0092B-C50C-407E-A947-70E740481C1C}">
                <a14:useLocalDpi xmlns:a14="http://schemas.microsoft.com/office/drawing/2010/main" val="0"/>
              </a:ext>
            </a:extLst>
          </a:blip>
          <a:srcRect l="15341" r="17278"/>
          <a:stretch/>
        </p:blipFill>
        <p:spPr>
          <a:xfrm>
            <a:off x="7801482" y="4011948"/>
            <a:ext cx="2098923" cy="3115037"/>
          </a:xfrm>
          <a:prstGeom prst="rect">
            <a:avLst/>
          </a:prstGeom>
        </p:spPr>
      </p:pic>
    </p:spTree>
    <p:extLst>
      <p:ext uri="{BB962C8B-B14F-4D97-AF65-F5344CB8AC3E}">
        <p14:creationId xmlns:p14="http://schemas.microsoft.com/office/powerpoint/2010/main" val="126925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Arrow: Pentagon 3">
            <a:extLst>
              <a:ext uri="{FF2B5EF4-FFF2-40B4-BE49-F238E27FC236}">
                <a16:creationId xmlns:a16="http://schemas.microsoft.com/office/drawing/2014/main" id="{DFFC1CD7-8402-F766-FCCE-1CC1D2DCD11F}"/>
              </a:ext>
            </a:extLst>
          </p:cNvPr>
          <p:cNvSpPr/>
          <p:nvPr/>
        </p:nvSpPr>
        <p:spPr>
          <a:xfrm>
            <a:off x="0" y="1581615"/>
            <a:ext cx="5994400" cy="693234"/>
          </a:xfrm>
          <a:prstGeom prst="homePlate">
            <a:avLst/>
          </a:prstGeom>
          <a:solidFill>
            <a:srgbClr val="4BACC6">
              <a:lumMod val="20000"/>
              <a:lumOff val="80000"/>
            </a:srgbClr>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1F497D">
                    <a:lumMod val="50000"/>
                  </a:srgbClr>
                </a:solidFill>
                <a:effectLst/>
                <a:uLnTx/>
                <a:uFillTx/>
                <a:latin typeface="UTM Avo" panose="02040603050506020204" pitchFamily="18"/>
                <a:cs typeface="Arial" panose="020B0604020202020204" pitchFamily="34" charset="0"/>
              </a:rPr>
              <a:t>VÍ DỤ THAM KHẢO</a:t>
            </a:r>
          </a:p>
        </p:txBody>
      </p:sp>
      <p:pic>
        <p:nvPicPr>
          <p:cNvPr id="8" name="Picture 7" descr="A cartoon of a child and a child&#10;&#10;Description automatically generated with medium confidence">
            <a:extLst>
              <a:ext uri="{FF2B5EF4-FFF2-40B4-BE49-F238E27FC236}">
                <a16:creationId xmlns:a16="http://schemas.microsoft.com/office/drawing/2014/main" id="{77EE82F1-CE10-50E1-FD30-E738B8CB86BA}"/>
              </a:ext>
            </a:extLst>
          </p:cNvPr>
          <p:cNvPicPr>
            <a:picLocks noChangeAspect="1"/>
          </p:cNvPicPr>
          <p:nvPr/>
        </p:nvPicPr>
        <p:blipFill rotWithShape="1">
          <a:blip r:embed="rId3">
            <a:extLst>
              <a:ext uri="{28A0092B-C50C-407E-A947-70E740481C1C}">
                <a14:useLocalDpi xmlns:a14="http://schemas.microsoft.com/office/drawing/2010/main" val="0"/>
              </a:ext>
            </a:extLst>
          </a:blip>
          <a:srcRect l="9951" t="36302" r="7310" b="1203"/>
          <a:stretch/>
        </p:blipFill>
        <p:spPr>
          <a:xfrm>
            <a:off x="666663" y="2460879"/>
            <a:ext cx="10858674" cy="4216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73299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10">
            <a:extLst>
              <a:ext uri="{FF2B5EF4-FFF2-40B4-BE49-F238E27FC236}">
                <a16:creationId xmlns:a16="http://schemas.microsoft.com/office/drawing/2014/main" id="{5D3406DC-8975-FBE7-5AFE-3F99D6B8EFCA}"/>
              </a:ext>
            </a:extLst>
          </p:cNvPr>
          <p:cNvSpPr/>
          <p:nvPr/>
        </p:nvSpPr>
        <p:spPr>
          <a:xfrm rot="581020">
            <a:off x="11047308" y="1276247"/>
            <a:ext cx="1171808" cy="608506"/>
          </a:xfrm>
          <a:custGeom>
            <a:avLst/>
            <a:gdLst/>
            <a:ahLst/>
            <a:cxnLst/>
            <a:rect l="l" t="t" r="r" b="b"/>
            <a:pathLst>
              <a:path w="2826616" h="1077647">
                <a:moveTo>
                  <a:pt x="0" y="0"/>
                </a:moveTo>
                <a:lnTo>
                  <a:pt x="2826616" y="0"/>
                </a:lnTo>
                <a:lnTo>
                  <a:pt x="2826616" y="1077647"/>
                </a:lnTo>
                <a:lnTo>
                  <a:pt x="0" y="1077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grpSp>
        <p:nvGrpSpPr>
          <p:cNvPr id="16" name="Group 15">
            <a:extLst>
              <a:ext uri="{FF2B5EF4-FFF2-40B4-BE49-F238E27FC236}">
                <a16:creationId xmlns:a16="http://schemas.microsoft.com/office/drawing/2014/main" id="{EDF80B45-0A28-3648-B679-B62ABF615B72}"/>
              </a:ext>
            </a:extLst>
          </p:cNvPr>
          <p:cNvGrpSpPr/>
          <p:nvPr/>
        </p:nvGrpSpPr>
        <p:grpSpPr>
          <a:xfrm>
            <a:off x="253999" y="1271302"/>
            <a:ext cx="9505462" cy="1583411"/>
            <a:chOff x="383177" y="6159"/>
            <a:chExt cx="14258193" cy="2375117"/>
          </a:xfrm>
        </p:grpSpPr>
        <p:sp>
          <p:nvSpPr>
            <p:cNvPr id="17" name="Line Callout 1 (Border and Accent Bar) 3">
              <a:extLst>
                <a:ext uri="{FF2B5EF4-FFF2-40B4-BE49-F238E27FC236}">
                  <a16:creationId xmlns:a16="http://schemas.microsoft.com/office/drawing/2014/main" id="{01230DB4-EF52-5E91-E57C-C21F24CCBA78}"/>
                </a:ext>
              </a:extLst>
            </p:cNvPr>
            <p:cNvSpPr/>
            <p:nvPr/>
          </p:nvSpPr>
          <p:spPr>
            <a:xfrm>
              <a:off x="383177" y="571502"/>
              <a:ext cx="13639800" cy="1809774"/>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a:cs typeface="Arial" panose="020B0604020202020204" pitchFamily="34" charset="0"/>
                </a:rPr>
                <a:t>KẾT LUẬN: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Để</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phòng</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tránh</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xâm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hại</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thể</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chất</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cần</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áp</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dụng</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nhiều</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cách</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bao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gồm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a:t>
              </a:r>
            </a:p>
          </p:txBody>
        </p:sp>
        <p:pic>
          <p:nvPicPr>
            <p:cNvPr id="18" name="Picture 17" descr="Icon&#10;&#10;Description automatically generated">
              <a:extLst>
                <a:ext uri="{FF2B5EF4-FFF2-40B4-BE49-F238E27FC236}">
                  <a16:creationId xmlns:a16="http://schemas.microsoft.com/office/drawing/2014/main" id="{75790016-20CA-DF7A-4E8D-0DA7B8E7C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583" y="6159"/>
              <a:ext cx="1236787" cy="1236787"/>
            </a:xfrm>
            <a:prstGeom prst="rect">
              <a:avLst/>
            </a:prstGeom>
          </p:spPr>
        </p:pic>
      </p:grpSp>
      <p:sp>
        <p:nvSpPr>
          <p:cNvPr id="19" name="Freeform 9">
            <a:extLst>
              <a:ext uri="{FF2B5EF4-FFF2-40B4-BE49-F238E27FC236}">
                <a16:creationId xmlns:a16="http://schemas.microsoft.com/office/drawing/2014/main" id="{C6C8E5EF-00CC-C859-488C-20B47B76D0B1}"/>
              </a:ext>
            </a:extLst>
          </p:cNvPr>
          <p:cNvSpPr/>
          <p:nvPr/>
        </p:nvSpPr>
        <p:spPr>
          <a:xfrm>
            <a:off x="0" y="7573862"/>
            <a:ext cx="916436" cy="477053"/>
          </a:xfrm>
          <a:custGeom>
            <a:avLst/>
            <a:gdLst/>
            <a:ahLst/>
            <a:cxnLst/>
            <a:rect l="l" t="t" r="r" b="b"/>
            <a:pathLst>
              <a:path w="2470756" h="1435784">
                <a:moveTo>
                  <a:pt x="0" y="0"/>
                </a:moveTo>
                <a:lnTo>
                  <a:pt x="2470755" y="0"/>
                </a:lnTo>
                <a:lnTo>
                  <a:pt x="2470755" y="1435784"/>
                </a:lnTo>
                <a:lnTo>
                  <a:pt x="0" y="14357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sp>
        <p:nvSpPr>
          <p:cNvPr id="20" name="Rectangle: Rounded Corners 4">
            <a:extLst>
              <a:ext uri="{FF2B5EF4-FFF2-40B4-BE49-F238E27FC236}">
                <a16:creationId xmlns:a16="http://schemas.microsoft.com/office/drawing/2014/main" id="{618798FD-5B64-2C50-C1F6-4EE080A693B1}"/>
              </a:ext>
            </a:extLst>
          </p:cNvPr>
          <p:cNvSpPr/>
          <p:nvPr/>
        </p:nvSpPr>
        <p:spPr>
          <a:xfrm>
            <a:off x="101599" y="3109925"/>
            <a:ext cx="4017640" cy="1482858"/>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Sử dụng lời nói ngăn cản hành động xâm hại thể chất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21" name="Rectangle: Rounded Corners 5">
            <a:extLst>
              <a:ext uri="{FF2B5EF4-FFF2-40B4-BE49-F238E27FC236}">
                <a16:creationId xmlns:a16="http://schemas.microsoft.com/office/drawing/2014/main" id="{179E2AAF-B268-2A3B-1D05-643DD4FB35D6}"/>
              </a:ext>
            </a:extLst>
          </p:cNvPr>
          <p:cNvSpPr/>
          <p:nvPr/>
        </p:nvSpPr>
        <p:spPr>
          <a:xfrm>
            <a:off x="4189275" y="3086447"/>
            <a:ext cx="4165600" cy="1482858"/>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Tìm kiếm sự giúp đỡ khi có nguy cơ bị xâm hại thể chất</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22" name="Rectangle: Rounded Corners 6">
            <a:extLst>
              <a:ext uri="{FF2B5EF4-FFF2-40B4-BE49-F238E27FC236}">
                <a16:creationId xmlns:a16="http://schemas.microsoft.com/office/drawing/2014/main" id="{78E529AE-29F0-8341-8000-238C24579FF8}"/>
              </a:ext>
            </a:extLst>
          </p:cNvPr>
          <p:cNvSpPr/>
          <p:nvPr/>
        </p:nvSpPr>
        <p:spPr>
          <a:xfrm>
            <a:off x="8497497" y="3096956"/>
            <a:ext cx="3454401" cy="1482858"/>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Bỏ</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chạy</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khi</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bị</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đe</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dọa</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0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hành</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hung.</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23" name="Picture 22" descr="A cartoon of a person and a child&#10;&#10;Description automatically generated">
            <a:extLst>
              <a:ext uri="{FF2B5EF4-FFF2-40B4-BE49-F238E27FC236}">
                <a16:creationId xmlns:a16="http://schemas.microsoft.com/office/drawing/2014/main" id="{1550DA67-9181-B430-D014-8838465A45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2624" y="4744728"/>
            <a:ext cx="3338902" cy="2003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 descr="hình ảnh">
            <a:extLst>
              <a:ext uri="{FF2B5EF4-FFF2-40B4-BE49-F238E27FC236}">
                <a16:creationId xmlns:a16="http://schemas.microsoft.com/office/drawing/2014/main" id="{46E73A0D-800D-932D-608B-E5392FF4383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70" r="5238"/>
          <a:stretch/>
        </p:blipFill>
        <p:spPr bwMode="auto">
          <a:xfrm>
            <a:off x="8761261" y="4744728"/>
            <a:ext cx="3048027" cy="2003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descr="A cartoon of two people&#10;&#10;Description automatically generated">
            <a:extLst>
              <a:ext uri="{FF2B5EF4-FFF2-40B4-BE49-F238E27FC236}">
                <a16:creationId xmlns:a16="http://schemas.microsoft.com/office/drawing/2014/main" id="{86BE10E9-DB4F-0AA1-72C4-BED8B19AB3F4}"/>
              </a:ext>
            </a:extLst>
          </p:cNvPr>
          <p:cNvPicPr>
            <a:picLocks noChangeAspect="1"/>
          </p:cNvPicPr>
          <p:nvPr/>
        </p:nvPicPr>
        <p:blipFill rotWithShape="1">
          <a:blip r:embed="rId10">
            <a:extLst>
              <a:ext uri="{28A0092B-C50C-407E-A947-70E740481C1C}">
                <a14:useLocalDpi xmlns:a14="http://schemas.microsoft.com/office/drawing/2010/main" val="0"/>
              </a:ext>
            </a:extLst>
          </a:blip>
          <a:srcRect t="22526" b="6400"/>
          <a:stretch/>
        </p:blipFill>
        <p:spPr>
          <a:xfrm>
            <a:off x="849530" y="4744728"/>
            <a:ext cx="2818691" cy="20033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42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10">
            <a:extLst>
              <a:ext uri="{FF2B5EF4-FFF2-40B4-BE49-F238E27FC236}">
                <a16:creationId xmlns:a16="http://schemas.microsoft.com/office/drawing/2014/main" id="{5D3406DC-8975-FBE7-5AFE-3F99D6B8EFCA}"/>
              </a:ext>
            </a:extLst>
          </p:cNvPr>
          <p:cNvSpPr/>
          <p:nvPr/>
        </p:nvSpPr>
        <p:spPr>
          <a:xfrm rot="581020">
            <a:off x="11047308" y="1276247"/>
            <a:ext cx="1171808" cy="608506"/>
          </a:xfrm>
          <a:custGeom>
            <a:avLst/>
            <a:gdLst/>
            <a:ahLst/>
            <a:cxnLst/>
            <a:rect l="l" t="t" r="r" b="b"/>
            <a:pathLst>
              <a:path w="2826616" h="1077647">
                <a:moveTo>
                  <a:pt x="0" y="0"/>
                </a:moveTo>
                <a:lnTo>
                  <a:pt x="2826616" y="0"/>
                </a:lnTo>
                <a:lnTo>
                  <a:pt x="2826616" y="1077647"/>
                </a:lnTo>
                <a:lnTo>
                  <a:pt x="0" y="1077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700">
              <a:solidFill>
                <a:prstClr val="black"/>
              </a:solidFill>
              <a:latin typeface="UTM Avo" panose="02040603050506020204" pitchFamily="18"/>
              <a:cs typeface="Arial" panose="020B0604020202020204" pitchFamily="34" charset="0"/>
            </a:endParaRPr>
          </a:p>
        </p:txBody>
      </p:sp>
      <p:grpSp>
        <p:nvGrpSpPr>
          <p:cNvPr id="16" name="Group 15">
            <a:extLst>
              <a:ext uri="{FF2B5EF4-FFF2-40B4-BE49-F238E27FC236}">
                <a16:creationId xmlns:a16="http://schemas.microsoft.com/office/drawing/2014/main" id="{EDF80B45-0A28-3648-B679-B62ABF615B72}"/>
              </a:ext>
            </a:extLst>
          </p:cNvPr>
          <p:cNvGrpSpPr/>
          <p:nvPr/>
        </p:nvGrpSpPr>
        <p:grpSpPr>
          <a:xfrm>
            <a:off x="253999" y="1271302"/>
            <a:ext cx="9505462" cy="1583411"/>
            <a:chOff x="383177" y="6159"/>
            <a:chExt cx="14258193" cy="2375117"/>
          </a:xfrm>
        </p:grpSpPr>
        <p:sp>
          <p:nvSpPr>
            <p:cNvPr id="17" name="Line Callout 1 (Border and Accent Bar) 3">
              <a:extLst>
                <a:ext uri="{FF2B5EF4-FFF2-40B4-BE49-F238E27FC236}">
                  <a16:creationId xmlns:a16="http://schemas.microsoft.com/office/drawing/2014/main" id="{01230DB4-EF52-5E91-E57C-C21F24CCBA78}"/>
                </a:ext>
              </a:extLst>
            </p:cNvPr>
            <p:cNvSpPr/>
            <p:nvPr/>
          </p:nvSpPr>
          <p:spPr>
            <a:xfrm>
              <a:off x="383177" y="571502"/>
              <a:ext cx="13639800" cy="1809774"/>
            </a:xfrm>
            <a:prstGeom prst="accentBorderCallout1">
              <a:avLst>
                <a:gd name="adj1" fmla="val 18750"/>
                <a:gd name="adj2" fmla="val -3127"/>
                <a:gd name="adj3" fmla="val 17954"/>
                <a:gd name="adj4" fmla="val -17509"/>
              </a:avLst>
            </a:prstGeom>
            <a:solidFill>
              <a:sysClr val="window" lastClr="FFFFFF"/>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UTM Avo" panose="02040603050506020204" pitchFamily="18"/>
                  <a:cs typeface="Arial" panose="020B0604020202020204" pitchFamily="34" charset="0"/>
                </a:rPr>
                <a:t>KẾT LUẬN: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Để</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phòng</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tránh</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bị</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xâm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hại</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thể</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chất</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các</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em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cần</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áp</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dụng</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nhiều</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cách</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bao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gồm</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a:t>
              </a:r>
            </a:p>
          </p:txBody>
        </p:sp>
        <p:pic>
          <p:nvPicPr>
            <p:cNvPr id="18" name="Picture 17" descr="Icon&#10;&#10;Description automatically generated">
              <a:extLst>
                <a:ext uri="{FF2B5EF4-FFF2-40B4-BE49-F238E27FC236}">
                  <a16:creationId xmlns:a16="http://schemas.microsoft.com/office/drawing/2014/main" id="{75790016-20CA-DF7A-4E8D-0DA7B8E7C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04583" y="6159"/>
              <a:ext cx="1236787" cy="1236787"/>
            </a:xfrm>
            <a:prstGeom prst="rect">
              <a:avLst/>
            </a:prstGeom>
          </p:spPr>
        </p:pic>
      </p:grpSp>
      <p:sp>
        <p:nvSpPr>
          <p:cNvPr id="6" name="Rectangle: Rounded Corners 5">
            <a:extLst>
              <a:ext uri="{FF2B5EF4-FFF2-40B4-BE49-F238E27FC236}">
                <a16:creationId xmlns:a16="http://schemas.microsoft.com/office/drawing/2014/main" id="{E0D9D1E8-8993-EFB9-44FB-799BDF8868C6}"/>
              </a:ext>
            </a:extLst>
          </p:cNvPr>
          <p:cNvSpPr/>
          <p:nvPr/>
        </p:nvSpPr>
        <p:spPr>
          <a:xfrm>
            <a:off x="1091717" y="2977378"/>
            <a:ext cx="4622800" cy="1460808"/>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Đánh lạc hướng để tìm cách thoát khỏi tình huống nguy hiểm</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7" name="Rectangle: Rounded Corners 1">
            <a:extLst>
              <a:ext uri="{FF2B5EF4-FFF2-40B4-BE49-F238E27FC236}">
                <a16:creationId xmlns:a16="http://schemas.microsoft.com/office/drawing/2014/main" id="{51C26C91-73A8-64FC-44BC-731A6D0F696E}"/>
              </a:ext>
            </a:extLst>
          </p:cNvPr>
          <p:cNvSpPr/>
          <p:nvPr/>
        </p:nvSpPr>
        <p:spPr>
          <a:xfrm>
            <a:off x="6723123" y="2977378"/>
            <a:ext cx="4910089" cy="1460808"/>
          </a:xfrm>
          <a:prstGeom prst="roundRect">
            <a:avLst/>
          </a:prstGeom>
          <a:solidFill>
            <a:srgbClr val="9BBB59">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Gọi đường dây nóng bảo vệ trẻ em</a:t>
            </a:r>
            <a:r>
              <a:rPr kumimoji="0" lang="en-US"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pic>
        <p:nvPicPr>
          <p:cNvPr id="8" name="Picture 7" descr="A cartoon of a child holding hands with a person&#10;&#10;Description automatically generated">
            <a:extLst>
              <a:ext uri="{FF2B5EF4-FFF2-40B4-BE49-F238E27FC236}">
                <a16:creationId xmlns:a16="http://schemas.microsoft.com/office/drawing/2014/main" id="{94187A52-F2A1-289A-3334-3616216B3E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4237" y="4676554"/>
            <a:ext cx="2614672" cy="1998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4" descr="Tổng đài quốc gia bảo vệ trẻ em 111 tiếp nhận gần 1.900 cuộc gọi/ngày">
            <a:extLst>
              <a:ext uri="{FF2B5EF4-FFF2-40B4-BE49-F238E27FC236}">
                <a16:creationId xmlns:a16="http://schemas.microsoft.com/office/drawing/2014/main" id="{B45852A0-954B-9D1E-1D7C-4D7887314D9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67" r="5768"/>
          <a:stretch/>
        </p:blipFill>
        <p:spPr bwMode="auto">
          <a:xfrm>
            <a:off x="7843529" y="4676554"/>
            <a:ext cx="3007340" cy="1998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14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9" name="Group 3">
            <a:extLst>
              <a:ext uri="{FF2B5EF4-FFF2-40B4-BE49-F238E27FC236}">
                <a16:creationId xmlns:a16="http://schemas.microsoft.com/office/drawing/2014/main" id="{2422049D-331E-4D84-8313-4CF9176A7EE8}"/>
              </a:ext>
            </a:extLst>
          </p:cNvPr>
          <p:cNvGrpSpPr/>
          <p:nvPr/>
        </p:nvGrpSpPr>
        <p:grpSpPr>
          <a:xfrm>
            <a:off x="979846" y="1980139"/>
            <a:ext cx="10232308" cy="4710592"/>
            <a:chOff x="0" y="-47625"/>
            <a:chExt cx="4042393" cy="1791300"/>
          </a:xfrm>
        </p:grpSpPr>
        <p:sp>
          <p:nvSpPr>
            <p:cNvPr id="20" name="Freeform 4">
              <a:extLst>
                <a:ext uri="{FF2B5EF4-FFF2-40B4-BE49-F238E27FC236}">
                  <a16:creationId xmlns:a16="http://schemas.microsoft.com/office/drawing/2014/main" id="{F9C10108-2B19-449D-AB8C-FE358A3C587C}"/>
                </a:ext>
              </a:extLst>
            </p:cNvPr>
            <p:cNvSpPr/>
            <p:nvPr/>
          </p:nvSpPr>
          <p:spPr>
            <a:xfrm>
              <a:off x="0" y="6256"/>
              <a:ext cx="4042393" cy="1737419"/>
            </a:xfrm>
            <a:custGeom>
              <a:avLst/>
              <a:gdLst/>
              <a:ahLst/>
              <a:cxnLst/>
              <a:rect l="l" t="t" r="r" b="b"/>
              <a:pathLst>
                <a:path w="4042393" h="1979773">
                  <a:moveTo>
                    <a:pt x="25725" y="0"/>
                  </a:moveTo>
                  <a:lnTo>
                    <a:pt x="4016668" y="0"/>
                  </a:lnTo>
                  <a:cubicBezTo>
                    <a:pt x="4030876" y="0"/>
                    <a:pt x="4042393" y="11517"/>
                    <a:pt x="4042393" y="25725"/>
                  </a:cubicBezTo>
                  <a:lnTo>
                    <a:pt x="4042393" y="1954048"/>
                  </a:lnTo>
                  <a:cubicBezTo>
                    <a:pt x="4042393" y="1968255"/>
                    <a:pt x="4030876" y="1979773"/>
                    <a:pt x="4016668" y="1979773"/>
                  </a:cubicBezTo>
                  <a:lnTo>
                    <a:pt x="25725" y="1979773"/>
                  </a:lnTo>
                  <a:cubicBezTo>
                    <a:pt x="11517" y="1979773"/>
                    <a:pt x="0" y="1968255"/>
                    <a:pt x="0" y="1954048"/>
                  </a:cubicBezTo>
                  <a:lnTo>
                    <a:pt x="0" y="25725"/>
                  </a:lnTo>
                  <a:cubicBezTo>
                    <a:pt x="0" y="11517"/>
                    <a:pt x="11517" y="0"/>
                    <a:pt x="25725" y="0"/>
                  </a:cubicBezTo>
                  <a:close/>
                </a:path>
              </a:pathLst>
            </a:custGeom>
            <a:solidFill>
              <a:srgbClr val="8064A2">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21" name="TextBox 5">
              <a:extLst>
                <a:ext uri="{FF2B5EF4-FFF2-40B4-BE49-F238E27FC236}">
                  <a16:creationId xmlns:a16="http://schemas.microsoft.com/office/drawing/2014/main" id="{CB1AF2B4-D0E9-613E-6F26-42D9E68FEFED}"/>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grpSp>
      <p:sp>
        <p:nvSpPr>
          <p:cNvPr id="22" name="Rectangle 21">
            <a:extLst>
              <a:ext uri="{FF2B5EF4-FFF2-40B4-BE49-F238E27FC236}">
                <a16:creationId xmlns:a16="http://schemas.microsoft.com/office/drawing/2014/main" id="{0AAD813B-B81B-79E1-96E3-C59345E2282F}"/>
              </a:ext>
            </a:extLst>
          </p:cNvPr>
          <p:cNvSpPr/>
          <p:nvPr/>
        </p:nvSpPr>
        <p:spPr>
          <a:xfrm>
            <a:off x="1957266" y="5395262"/>
            <a:ext cx="8193247" cy="1128386"/>
          </a:xfrm>
          <a:prstGeom prst="rect">
            <a:avLst/>
          </a:prstGeom>
        </p:spPr>
        <p:txBody>
          <a:bodyPr wrap="square">
            <a:spAutoFit/>
          </a:bodyPr>
          <a:lstStyle/>
          <a:p>
            <a:pPr marL="381019" indent="-381019" algn="ctr" defTabSz="609630">
              <a:lnSpc>
                <a:spcPct val="150000"/>
              </a:lnSpc>
              <a:spcBef>
                <a:spcPts val="200"/>
              </a:spcBef>
              <a:spcAft>
                <a:spcPts val="200"/>
              </a:spcAft>
              <a:buFont typeface="Wingdings" panose="05000000000000000000" pitchFamily="2" charset="2"/>
              <a:buChar char="Ø"/>
            </a:pPr>
            <a:r>
              <a:rPr lang="en-US" sz="2400" b="1" dirty="0" err="1">
                <a:latin typeface="UTM Avo" panose="02040603050506020204" pitchFamily="18"/>
                <a:ea typeface="Calibri" panose="020F0502020204030204" pitchFamily="34" charset="0"/>
                <a:cs typeface="Arial" panose="020B0604020202020204" pitchFamily="34" charset="0"/>
              </a:rPr>
              <a:t>Các</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em</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xem</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và</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tham</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khảo</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đoạn</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video</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trên</a:t>
            </a:r>
            <a:r>
              <a:rPr lang="vi-VN" sz="2400" b="1" dirty="0">
                <a:latin typeface="UTM Avo" panose="02040603050506020204" pitchFamily="18"/>
                <a:ea typeface="Calibri" panose="020F0502020204030204" pitchFamily="34" charset="0"/>
                <a:cs typeface="Arial" panose="020B0604020202020204" pitchFamily="34" charset="0"/>
              </a:rPr>
              <a:t> về các cách phòng tránh xâm hại</a:t>
            </a:r>
            <a:r>
              <a:rPr lang="en-US" sz="2400" b="1" dirty="0">
                <a:latin typeface="UTM Avo" panose="02040603050506020204" pitchFamily="18"/>
                <a:ea typeface="Calibri" panose="020F050202020403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3DFBC3B8-C305-D95D-9715-B9F479E2F62F}"/>
              </a:ext>
            </a:extLst>
          </p:cNvPr>
          <p:cNvGrpSpPr/>
          <p:nvPr/>
        </p:nvGrpSpPr>
        <p:grpSpPr>
          <a:xfrm>
            <a:off x="3870014" y="1654874"/>
            <a:ext cx="4334341" cy="933910"/>
            <a:chOff x="5843364" y="885741"/>
            <a:chExt cx="6501512" cy="1400865"/>
          </a:xfrm>
        </p:grpSpPr>
        <p:pic>
          <p:nvPicPr>
            <p:cNvPr id="24" name="Picture 9">
              <a:extLst>
                <a:ext uri="{FF2B5EF4-FFF2-40B4-BE49-F238E27FC236}">
                  <a16:creationId xmlns:a16="http://schemas.microsoft.com/office/drawing/2014/main" id="{E39339DD-62E4-677D-CB5F-C0C529FE42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3481" y="885741"/>
              <a:ext cx="6451395" cy="1400865"/>
            </a:xfrm>
            <a:prstGeom prst="rect">
              <a:avLst/>
            </a:prstGeom>
          </p:spPr>
        </p:pic>
        <p:sp>
          <p:nvSpPr>
            <p:cNvPr id="25" name="TextBox 24">
              <a:extLst>
                <a:ext uri="{FF2B5EF4-FFF2-40B4-BE49-F238E27FC236}">
                  <a16:creationId xmlns:a16="http://schemas.microsoft.com/office/drawing/2014/main" id="{2A750C73-F40F-0058-C2EA-8940132E29C4}"/>
                </a:ext>
              </a:extLst>
            </p:cNvPr>
            <p:cNvSpPr txBox="1"/>
            <p:nvPr/>
          </p:nvSpPr>
          <p:spPr>
            <a:xfrm>
              <a:off x="5843364" y="1078343"/>
              <a:ext cx="6477000" cy="969497"/>
            </a:xfrm>
            <a:prstGeom prst="rect">
              <a:avLst/>
            </a:prstGeom>
            <a:noFill/>
          </p:spPr>
          <p:txBody>
            <a:bodyPr wrap="square" rtlCol="0">
              <a:spAutoFit/>
            </a:bodyPr>
            <a:lstStyle/>
            <a:p>
              <a:pPr algn="ctr" defTabSz="609630"/>
              <a:r>
                <a:rPr lang="en-US" sz="3600" b="1" dirty="0">
                  <a:latin typeface="UTM Avo" panose="02040603050506020204" pitchFamily="18"/>
                  <a:cs typeface="Arial" panose="020B0604020202020204" pitchFamily="34" charset="0"/>
                </a:rPr>
                <a:t>THAM KHẢO</a:t>
              </a:r>
            </a:p>
          </p:txBody>
        </p:sp>
      </p:grpSp>
      <p:pic>
        <p:nvPicPr>
          <p:cNvPr id="26" name="Phòng tránh xâm hại trẻ em- Quy tắc 06 cánh hoa">
            <a:hlinkClick r:id="" action="ppaction://media"/>
            <a:extLst>
              <a:ext uri="{FF2B5EF4-FFF2-40B4-BE49-F238E27FC236}">
                <a16:creationId xmlns:a16="http://schemas.microsoft.com/office/drawing/2014/main" id="{D26D1030-B1C7-34A1-CA6A-CE9F505BB3A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03425" y="2943940"/>
            <a:ext cx="4301760" cy="2417851"/>
          </a:xfrm>
          <a:prstGeom prst="rect">
            <a:avLst/>
          </a:prstGeom>
        </p:spPr>
      </p:pic>
      <p:pic>
        <p:nvPicPr>
          <p:cNvPr id="27" name="Picture 3">
            <a:extLst>
              <a:ext uri="{FF2B5EF4-FFF2-40B4-BE49-F238E27FC236}">
                <a16:creationId xmlns:a16="http://schemas.microsoft.com/office/drawing/2014/main" id="{659822BD-8626-EFFD-B960-5361F0FAB98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79327" y="5034169"/>
            <a:ext cx="1401037" cy="1850571"/>
          </a:xfrm>
          <a:prstGeom prst="rect">
            <a:avLst/>
          </a:prstGeom>
        </p:spPr>
      </p:pic>
    </p:spTree>
    <p:extLst>
      <p:ext uri="{BB962C8B-B14F-4D97-AF65-F5344CB8AC3E}">
        <p14:creationId xmlns:p14="http://schemas.microsoft.com/office/powerpoint/2010/main" val="305361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par>
                                <p:cTn id="13" presetID="2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206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26"/>
                </p:tgtEl>
              </p:cMediaNode>
            </p:video>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9673276-D99B-F868-F0A0-0465C0D8528D}"/>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4121275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21ABF7-0C6E-CB3F-7CB6-2D432E048893}"/>
              </a:ext>
            </a:extLst>
          </p:cNvPr>
          <p:cNvSpPr txBox="1"/>
          <p:nvPr/>
        </p:nvSpPr>
        <p:spPr>
          <a:xfrm>
            <a:off x="1675383" y="1620078"/>
            <a:ext cx="8483600" cy="523220"/>
          </a:xfrm>
          <a:prstGeom prst="rect">
            <a:avLst/>
          </a:prstGeom>
          <a:noFill/>
        </p:spPr>
        <p:txBody>
          <a:bodyPr wrap="square">
            <a:spAutoFit/>
          </a:bodyPr>
          <a:lstStyle/>
          <a:p>
            <a:pPr algn="ctr"/>
            <a:r>
              <a:rPr lang="en-US" sz="2800" b="1" dirty="0" err="1">
                <a:latin typeface="UTM Avo" panose="02040603050506020204" pitchFamily="18"/>
              </a:rPr>
              <a:t>Thực</a:t>
            </a:r>
            <a:r>
              <a:rPr lang="en-US" sz="2800" b="1" dirty="0">
                <a:latin typeface="UTM Avo" panose="02040603050506020204" pitchFamily="18"/>
              </a:rPr>
              <a:t> </a:t>
            </a:r>
            <a:r>
              <a:rPr lang="en-US" sz="2800" b="1" dirty="0" err="1">
                <a:latin typeface="UTM Avo" panose="02040603050506020204" pitchFamily="18"/>
              </a:rPr>
              <a:t>hành</a:t>
            </a:r>
            <a:r>
              <a:rPr lang="en-US" sz="2800" b="1" dirty="0">
                <a:latin typeface="UTM Avo" panose="02040603050506020204" pitchFamily="18"/>
              </a:rPr>
              <a:t> </a:t>
            </a:r>
            <a:r>
              <a:rPr lang="en-US" sz="2800" b="1" dirty="0" err="1">
                <a:latin typeface="UTM Avo" panose="02040603050506020204" pitchFamily="18"/>
              </a:rPr>
              <a:t>phòng</a:t>
            </a:r>
            <a:r>
              <a:rPr lang="en-US" sz="2800" b="1" dirty="0">
                <a:latin typeface="UTM Avo" panose="02040603050506020204" pitchFamily="18"/>
              </a:rPr>
              <a:t> </a:t>
            </a:r>
            <a:r>
              <a:rPr lang="en-US" sz="2800" b="1" dirty="0" err="1">
                <a:latin typeface="UTM Avo" panose="02040603050506020204" pitchFamily="18"/>
              </a:rPr>
              <a:t>tránh</a:t>
            </a:r>
            <a:r>
              <a:rPr lang="en-US" sz="2800" b="1" dirty="0">
                <a:latin typeface="UTM Avo" panose="02040603050506020204" pitchFamily="18"/>
              </a:rPr>
              <a:t> </a:t>
            </a:r>
            <a:r>
              <a:rPr lang="en-US" sz="2800" b="1" dirty="0" err="1">
                <a:latin typeface="UTM Avo" panose="02040603050506020204" pitchFamily="18"/>
              </a:rPr>
              <a:t>bị</a:t>
            </a:r>
            <a:r>
              <a:rPr lang="en-US" sz="2800" b="1" dirty="0">
                <a:latin typeface="UTM Avo" panose="02040603050506020204" pitchFamily="18"/>
              </a:rPr>
              <a:t> </a:t>
            </a:r>
            <a:r>
              <a:rPr lang="en-US" sz="2800" b="1" dirty="0" err="1">
                <a:latin typeface="UTM Avo" panose="02040603050506020204" pitchFamily="18"/>
              </a:rPr>
              <a:t>xâm</a:t>
            </a:r>
            <a:r>
              <a:rPr lang="en-US" sz="2800" b="1" dirty="0">
                <a:latin typeface="UTM Avo" panose="02040603050506020204" pitchFamily="18"/>
              </a:rPr>
              <a:t> </a:t>
            </a:r>
            <a:r>
              <a:rPr lang="en-US" sz="2800" b="1" dirty="0" err="1">
                <a:latin typeface="UTM Avo" panose="02040603050506020204" pitchFamily="18"/>
              </a:rPr>
              <a:t>hại</a:t>
            </a:r>
            <a:r>
              <a:rPr lang="en-US" sz="2800" b="1" dirty="0">
                <a:latin typeface="UTM Avo" panose="02040603050506020204" pitchFamily="18"/>
              </a:rPr>
              <a:t> </a:t>
            </a:r>
            <a:r>
              <a:rPr lang="en-US" sz="2800" b="1" dirty="0" err="1">
                <a:latin typeface="UTM Avo" panose="02040603050506020204" pitchFamily="18"/>
              </a:rPr>
              <a:t>thể</a:t>
            </a:r>
            <a:r>
              <a:rPr lang="en-US" sz="2800" b="1" dirty="0">
                <a:latin typeface="UTM Avo" panose="02040603050506020204" pitchFamily="18"/>
              </a:rPr>
              <a:t> </a:t>
            </a:r>
            <a:r>
              <a:rPr lang="en-US" sz="2800" b="1" dirty="0" err="1">
                <a:latin typeface="UTM Avo" panose="02040603050506020204" pitchFamily="18"/>
              </a:rPr>
              <a:t>chất</a:t>
            </a:r>
            <a:endParaRPr lang="en-US" sz="2800" b="1" i="1" dirty="0">
              <a:latin typeface="UTM Avo" panose="02040603050506020204" pitchFamily="18"/>
            </a:endParaRPr>
          </a:p>
        </p:txBody>
      </p:sp>
      <p:sp>
        <p:nvSpPr>
          <p:cNvPr id="3" name="TextBox 2">
            <a:extLst>
              <a:ext uri="{FF2B5EF4-FFF2-40B4-BE49-F238E27FC236}">
                <a16:creationId xmlns:a16="http://schemas.microsoft.com/office/drawing/2014/main" id="{D2E6B843-6F47-CC14-B910-B3B3230D2BE9}"/>
              </a:ext>
            </a:extLst>
          </p:cNvPr>
          <p:cNvSpPr txBox="1"/>
          <p:nvPr/>
        </p:nvSpPr>
        <p:spPr>
          <a:xfrm>
            <a:off x="2033016" y="2241277"/>
            <a:ext cx="8125967" cy="567848"/>
          </a:xfrm>
          <a:prstGeom prst="rect">
            <a:avLst/>
          </a:prstGeom>
          <a:noFill/>
        </p:spPr>
        <p:txBody>
          <a:bodyPr wrap="square">
            <a:spAutoFit/>
          </a:bodyPr>
          <a:lstStyle/>
          <a:p>
            <a:pPr algn="ctr">
              <a:lnSpc>
                <a:spcPct val="150000"/>
              </a:lnSpc>
            </a:pPr>
            <a:r>
              <a:rPr lang="en-US" sz="2400" dirty="0" err="1">
                <a:latin typeface="UTM Avo" panose="02040603050506020204" pitchFamily="18"/>
                <a:cs typeface="Arial" panose="020B0604020202020204" pitchFamily="34" charset="0"/>
              </a:rPr>
              <a:t>Thảo</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luận</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về</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cách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xử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lí</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trong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mỗi</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tình</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huống</a:t>
            </a:r>
            <a:r>
              <a:rPr lang="en-US" sz="2400" dirty="0">
                <a:latin typeface="UTM Avo" panose="02040603050506020204" pitchFamily="18"/>
                <a:cs typeface="Arial" panose="020B0604020202020204" pitchFamily="34" charset="0"/>
              </a:rPr>
              <a:t> </a:t>
            </a:r>
            <a:r>
              <a:rPr lang="en-US" sz="2400" dirty="0" err="1">
                <a:latin typeface="UTM Avo" panose="02040603050506020204" pitchFamily="18"/>
                <a:cs typeface="Arial" panose="020B0604020202020204" pitchFamily="34" charset="0"/>
              </a:rPr>
              <a:t>sau</a:t>
            </a:r>
            <a:r>
              <a:rPr lang="en-US" sz="2400" dirty="0">
                <a:latin typeface="UTM Avo" panose="02040603050506020204" pitchFamily="18"/>
                <a:cs typeface="Arial" panose="020B0604020202020204" pitchFamily="34" charset="0"/>
              </a:rPr>
              <a:t>: </a:t>
            </a:r>
          </a:p>
        </p:txBody>
      </p:sp>
      <p:pic>
        <p:nvPicPr>
          <p:cNvPr id="4" name="Picture 3" descr="A pink paper with black text&#10;&#10;Description automatically generated">
            <a:extLst>
              <a:ext uri="{FF2B5EF4-FFF2-40B4-BE49-F238E27FC236}">
                <a16:creationId xmlns:a16="http://schemas.microsoft.com/office/drawing/2014/main" id="{ABEA99BA-1C8A-8DEB-C2A4-42A25C30C6D9}"/>
              </a:ext>
            </a:extLst>
          </p:cNvPr>
          <p:cNvPicPr>
            <a:picLocks noChangeAspect="1"/>
          </p:cNvPicPr>
          <p:nvPr/>
        </p:nvPicPr>
        <p:blipFill rotWithShape="1">
          <a:blip r:embed="rId3">
            <a:extLst>
              <a:ext uri="{28A0092B-C50C-407E-A947-70E740481C1C}">
                <a14:useLocalDpi xmlns:a14="http://schemas.microsoft.com/office/drawing/2010/main" val="0"/>
              </a:ext>
            </a:extLst>
          </a:blip>
          <a:srcRect l="29125" r="27552"/>
          <a:stretch/>
        </p:blipFill>
        <p:spPr>
          <a:xfrm>
            <a:off x="6499476" y="2912031"/>
            <a:ext cx="4161089" cy="3730954"/>
          </a:xfrm>
          <a:prstGeom prst="rect">
            <a:avLst/>
          </a:prstGeom>
        </p:spPr>
      </p:pic>
      <p:pic>
        <p:nvPicPr>
          <p:cNvPr id="5" name="Picture 4" descr="A close up of a text&#10;&#10;Description automatically generated">
            <a:extLst>
              <a:ext uri="{FF2B5EF4-FFF2-40B4-BE49-F238E27FC236}">
                <a16:creationId xmlns:a16="http://schemas.microsoft.com/office/drawing/2014/main" id="{183C0308-7496-B025-DBB3-864376337313}"/>
              </a:ext>
            </a:extLst>
          </p:cNvPr>
          <p:cNvPicPr>
            <a:picLocks noChangeAspect="1"/>
          </p:cNvPicPr>
          <p:nvPr/>
        </p:nvPicPr>
        <p:blipFill rotWithShape="1">
          <a:blip r:embed="rId4">
            <a:extLst>
              <a:ext uri="{28A0092B-C50C-407E-A947-70E740481C1C}">
                <a14:useLocalDpi xmlns:a14="http://schemas.microsoft.com/office/drawing/2010/main" val="0"/>
              </a:ext>
            </a:extLst>
          </a:blip>
          <a:srcRect l="28882" r="26301"/>
          <a:stretch/>
        </p:blipFill>
        <p:spPr>
          <a:xfrm>
            <a:off x="1267076" y="2916959"/>
            <a:ext cx="4304574" cy="3730954"/>
          </a:xfrm>
          <a:prstGeom prst="rect">
            <a:avLst/>
          </a:prstGeom>
        </p:spPr>
      </p:pic>
    </p:spTree>
    <p:extLst>
      <p:ext uri="{BB962C8B-B14F-4D97-AF65-F5344CB8AC3E}">
        <p14:creationId xmlns:p14="http://schemas.microsoft.com/office/powerpoint/2010/main" val="522577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71584F-A0B6-80AA-0E08-921A5C170466}"/>
              </a:ext>
            </a:extLst>
          </p:cNvPr>
          <p:cNvGrpSpPr/>
          <p:nvPr/>
        </p:nvGrpSpPr>
        <p:grpSpPr>
          <a:xfrm>
            <a:off x="1035371" y="1606172"/>
            <a:ext cx="10121256" cy="671842"/>
            <a:chOff x="1425169" y="1447834"/>
            <a:chExt cx="10121256" cy="671842"/>
          </a:xfrm>
        </p:grpSpPr>
        <p:sp>
          <p:nvSpPr>
            <p:cNvPr id="3" name="Rounded Rectangle 2">
              <a:extLst>
                <a:ext uri="{FF2B5EF4-FFF2-40B4-BE49-F238E27FC236}">
                  <a16:creationId xmlns:a16="http://schemas.microsoft.com/office/drawing/2014/main" id="{47E8904E-6FF5-324A-DD68-E3E5123FA382}"/>
                </a:ext>
              </a:extLst>
            </p:cNvPr>
            <p:cNvSpPr/>
            <p:nvPr/>
          </p:nvSpPr>
          <p:spPr>
            <a:xfrm>
              <a:off x="1425169" y="1447834"/>
              <a:ext cx="10121256" cy="671842"/>
            </a:xfrm>
            <a:prstGeom prst="roundRect">
              <a:avLst/>
            </a:prstGeom>
            <a:solidFill>
              <a:schemeClr val="accent2">
                <a:lumMod val="40000"/>
                <a:lumOff val="60000"/>
              </a:schemeClr>
            </a:solidFill>
            <a:ln w="38100">
              <a:solidFill>
                <a:schemeClr val="accent2">
                  <a:lumMod val="60000"/>
                  <a:lumOff val="40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1D1E5F4D-E16F-9369-57BC-376AFE0F7959}"/>
                </a:ext>
              </a:extLst>
            </p:cNvPr>
            <p:cNvSpPr txBox="1"/>
            <p:nvPr/>
          </p:nvSpPr>
          <p:spPr>
            <a:xfrm>
              <a:off x="2082998" y="1546541"/>
              <a:ext cx="8805617" cy="523220"/>
            </a:xfrm>
            <a:prstGeom prst="rect">
              <a:avLst/>
            </a:prstGeom>
            <a:noFill/>
          </p:spPr>
          <p:txBody>
            <a:bodyPr wrap="none" rtlCol="0">
              <a:spAutoFit/>
            </a:bodyPr>
            <a:lstStyle/>
            <a:p>
              <a:pPr algn="ctr"/>
              <a:r>
                <a:rPr lang="en-US" sz="2800" b="1" dirty="0" err="1">
                  <a:latin typeface="UTM Avo" panose="02040603050506020204" pitchFamily="18"/>
                </a:rPr>
                <a:t>Hoạt</a:t>
              </a:r>
              <a:r>
                <a:rPr lang="en-US" sz="2800" b="1" dirty="0">
                  <a:latin typeface="UTM Avo" panose="02040603050506020204" pitchFamily="18"/>
                </a:rPr>
                <a:t> </a:t>
              </a:r>
              <a:r>
                <a:rPr lang="en-US" sz="2800" b="1" dirty="0" err="1">
                  <a:latin typeface="UTM Avo" panose="02040603050506020204" pitchFamily="18"/>
                </a:rPr>
                <a:t>cảnh</a:t>
              </a:r>
              <a:r>
                <a:rPr lang="en-US" sz="2800" b="1" dirty="0">
                  <a:latin typeface="UTM Avo" panose="02040603050506020204" pitchFamily="18"/>
                </a:rPr>
                <a:t> </a:t>
              </a:r>
              <a:r>
                <a:rPr lang="en-US" sz="2800" b="1" dirty="0" err="1">
                  <a:latin typeface="UTM Avo" panose="02040603050506020204" pitchFamily="18"/>
                </a:rPr>
                <a:t>về</a:t>
              </a:r>
              <a:r>
                <a:rPr lang="en-US" sz="2800" b="1" dirty="0">
                  <a:latin typeface="UTM Avo" panose="02040603050506020204" pitchFamily="18"/>
                </a:rPr>
                <a:t> </a:t>
              </a:r>
              <a:r>
                <a:rPr lang="en-US" sz="2800" b="1" dirty="0" err="1">
                  <a:latin typeface="UTM Avo" panose="02040603050506020204" pitchFamily="18"/>
                </a:rPr>
                <a:t>phòng</a:t>
              </a:r>
              <a:r>
                <a:rPr lang="en-US" sz="2800" b="1" dirty="0">
                  <a:latin typeface="UTM Avo" panose="02040603050506020204" pitchFamily="18"/>
                </a:rPr>
                <a:t> </a:t>
              </a:r>
              <a:r>
                <a:rPr lang="en-US" sz="2800" b="1" dirty="0" err="1">
                  <a:latin typeface="UTM Avo" panose="02040603050506020204" pitchFamily="18"/>
                </a:rPr>
                <a:t>tránh</a:t>
              </a:r>
              <a:r>
                <a:rPr lang="en-US" sz="2800" b="1" dirty="0">
                  <a:latin typeface="UTM Avo" panose="02040603050506020204" pitchFamily="18"/>
                </a:rPr>
                <a:t> </a:t>
              </a:r>
              <a:r>
                <a:rPr lang="en-US" sz="2800" b="1" dirty="0" err="1">
                  <a:latin typeface="UTM Avo" panose="02040603050506020204" pitchFamily="18"/>
                </a:rPr>
                <a:t>bị</a:t>
              </a:r>
              <a:r>
                <a:rPr lang="en-US" sz="2800" b="1" dirty="0">
                  <a:latin typeface="UTM Avo" panose="02040603050506020204" pitchFamily="18"/>
                </a:rPr>
                <a:t> </a:t>
              </a:r>
              <a:r>
                <a:rPr lang="en-US" sz="2800" b="1" dirty="0" err="1">
                  <a:latin typeface="UTM Avo" panose="02040603050506020204" pitchFamily="18"/>
                </a:rPr>
                <a:t>xâm</a:t>
              </a:r>
              <a:r>
                <a:rPr lang="en-US" sz="2800" b="1" dirty="0">
                  <a:latin typeface="UTM Avo" panose="02040603050506020204" pitchFamily="18"/>
                </a:rPr>
                <a:t> </a:t>
              </a:r>
              <a:r>
                <a:rPr lang="en-US" sz="2800" b="1" dirty="0" err="1">
                  <a:latin typeface="UTM Avo" panose="02040603050506020204" pitchFamily="18"/>
                </a:rPr>
                <a:t>hại</a:t>
              </a:r>
              <a:r>
                <a:rPr lang="en-US" sz="2800" b="1" dirty="0">
                  <a:latin typeface="UTM Avo" panose="02040603050506020204" pitchFamily="18"/>
                </a:rPr>
                <a:t> </a:t>
              </a:r>
              <a:r>
                <a:rPr lang="en-US" sz="2800" b="1" dirty="0" err="1">
                  <a:latin typeface="UTM Avo" panose="02040603050506020204" pitchFamily="18"/>
                </a:rPr>
                <a:t>thể</a:t>
              </a:r>
              <a:r>
                <a:rPr lang="en-US" sz="2800" b="1" dirty="0">
                  <a:latin typeface="UTM Avo" panose="02040603050506020204" pitchFamily="18"/>
                </a:rPr>
                <a:t> </a:t>
              </a:r>
              <a:r>
                <a:rPr lang="en-US" sz="2800" b="1" dirty="0" err="1">
                  <a:latin typeface="UTM Avo" panose="02040603050506020204" pitchFamily="18"/>
                </a:rPr>
                <a:t>chất</a:t>
              </a:r>
              <a:endParaRPr lang="en-VN" sz="2800" b="1" i="1" dirty="0">
                <a:latin typeface="UTM Avo" panose="02040603050506020204" pitchFamily="18"/>
              </a:endParaRPr>
            </a:p>
          </p:txBody>
        </p:sp>
      </p:grpSp>
      <p:sp>
        <p:nvSpPr>
          <p:cNvPr id="5" name="TextBox 4">
            <a:extLst>
              <a:ext uri="{FF2B5EF4-FFF2-40B4-BE49-F238E27FC236}">
                <a16:creationId xmlns:a16="http://schemas.microsoft.com/office/drawing/2014/main" id="{14061D5F-9C4A-DB69-7481-FFBA3E510CE8}"/>
              </a:ext>
            </a:extLst>
          </p:cNvPr>
          <p:cNvSpPr txBox="1"/>
          <p:nvPr/>
        </p:nvSpPr>
        <p:spPr>
          <a:xfrm>
            <a:off x="713458" y="2351474"/>
            <a:ext cx="10730397" cy="1121846"/>
          </a:xfrm>
          <a:prstGeom prst="rect">
            <a:avLst/>
          </a:prstGeom>
          <a:noFill/>
        </p:spPr>
        <p:txBody>
          <a:bodyPr wrap="square" rtlCol="0">
            <a:spAutoFit/>
          </a:bodyPr>
          <a:lstStyle/>
          <a:p>
            <a:pPr marL="514350" indent="-514350">
              <a:lnSpc>
                <a:spcPct val="150000"/>
              </a:lnSpc>
              <a:buFont typeface="Arial" panose="020B0604020202020204" pitchFamily="34" charset="0"/>
              <a:buChar char="•"/>
            </a:pPr>
            <a:r>
              <a:rPr lang="en-US" sz="2400" dirty="0" err="1">
                <a:latin typeface="UTM Avo" panose="02040603050506020204" pitchFamily="18"/>
              </a:rPr>
              <a:t>Tham</a:t>
            </a:r>
            <a:r>
              <a:rPr lang="en-US" sz="2400" dirty="0">
                <a:latin typeface="UTM Avo" panose="02040603050506020204" pitchFamily="18"/>
              </a:rPr>
              <a:t> </a:t>
            </a:r>
            <a:r>
              <a:rPr lang="en-US" sz="2400" dirty="0" err="1">
                <a:latin typeface="UTM Avo" panose="02040603050506020204" pitchFamily="18"/>
              </a:rPr>
              <a:t>gia</a:t>
            </a:r>
            <a:r>
              <a:rPr lang="en-US" sz="2400" dirty="0">
                <a:latin typeface="UTM Avo" panose="02040603050506020204" pitchFamily="18"/>
              </a:rPr>
              <a:t> </a:t>
            </a:r>
            <a:r>
              <a:rPr lang="en-US" sz="2400" dirty="0" err="1">
                <a:latin typeface="UTM Avo" panose="02040603050506020204" pitchFamily="18"/>
              </a:rPr>
              <a:t>hoạt</a:t>
            </a:r>
            <a:r>
              <a:rPr lang="en-US" sz="2400" dirty="0">
                <a:latin typeface="UTM Avo" panose="02040603050506020204" pitchFamily="18"/>
              </a:rPr>
              <a:t> </a:t>
            </a:r>
            <a:r>
              <a:rPr lang="en-US" sz="2400" dirty="0" err="1">
                <a:latin typeface="UTM Avo" panose="02040603050506020204" pitchFamily="18"/>
              </a:rPr>
              <a:t>cảnh</a:t>
            </a:r>
            <a:r>
              <a:rPr lang="en-US" sz="2400" dirty="0">
                <a:latin typeface="UTM Avo" panose="02040603050506020204" pitchFamily="18"/>
              </a:rPr>
              <a:t> </a:t>
            </a:r>
            <a:r>
              <a:rPr lang="en-US" sz="2400" dirty="0" err="1">
                <a:latin typeface="UTM Avo" panose="02040603050506020204" pitchFamily="18"/>
              </a:rPr>
              <a:t>về</a:t>
            </a:r>
            <a:r>
              <a:rPr lang="en-US" sz="2400" dirty="0">
                <a:latin typeface="UTM Avo" panose="02040603050506020204" pitchFamily="18"/>
              </a:rPr>
              <a:t> </a:t>
            </a:r>
            <a:r>
              <a:rPr lang="en-US" sz="2400" dirty="0" err="1">
                <a:latin typeface="UTM Avo" panose="02040603050506020204" pitchFamily="18"/>
              </a:rPr>
              <a:t>phòng</a:t>
            </a:r>
            <a:r>
              <a:rPr lang="en-US" sz="2400" dirty="0">
                <a:latin typeface="UTM Avo" panose="02040603050506020204" pitchFamily="18"/>
              </a:rPr>
              <a:t> </a:t>
            </a:r>
            <a:r>
              <a:rPr lang="en-US" sz="2400" dirty="0" err="1">
                <a:latin typeface="UTM Avo" panose="02040603050506020204" pitchFamily="18"/>
              </a:rPr>
              <a:t>tránh</a:t>
            </a:r>
            <a:r>
              <a:rPr lang="en-US" sz="2400" dirty="0">
                <a:latin typeface="UTM Avo" panose="02040603050506020204" pitchFamily="18"/>
              </a:rPr>
              <a:t> </a:t>
            </a:r>
            <a:r>
              <a:rPr lang="en-US" sz="2400" dirty="0" err="1">
                <a:latin typeface="UTM Avo" panose="02040603050506020204" pitchFamily="18"/>
              </a:rPr>
              <a:t>bị</a:t>
            </a:r>
            <a:r>
              <a:rPr lang="en-US" sz="2400" dirty="0">
                <a:latin typeface="UTM Avo" panose="02040603050506020204" pitchFamily="18"/>
              </a:rPr>
              <a:t> </a:t>
            </a:r>
            <a:r>
              <a:rPr lang="en-US" sz="2400" dirty="0" err="1">
                <a:latin typeface="UTM Avo" panose="02040603050506020204" pitchFamily="18"/>
              </a:rPr>
              <a:t>xâm</a:t>
            </a:r>
            <a:r>
              <a:rPr lang="en-US" sz="2400" dirty="0">
                <a:latin typeface="UTM Avo" panose="02040603050506020204" pitchFamily="18"/>
              </a:rPr>
              <a:t> </a:t>
            </a:r>
            <a:r>
              <a:rPr lang="en-US" sz="2400" dirty="0" err="1">
                <a:latin typeface="UTM Avo" panose="02040603050506020204" pitchFamily="18"/>
              </a:rPr>
              <a:t>hại</a:t>
            </a:r>
            <a:r>
              <a:rPr lang="en-US" sz="2400" dirty="0">
                <a:latin typeface="UTM Avo" panose="02040603050506020204" pitchFamily="18"/>
              </a:rPr>
              <a:t> </a:t>
            </a:r>
            <a:r>
              <a:rPr lang="en-US" sz="2400" dirty="0" err="1">
                <a:latin typeface="UTM Avo" panose="02040603050506020204" pitchFamily="18"/>
              </a:rPr>
              <a:t>thể</a:t>
            </a:r>
            <a:r>
              <a:rPr lang="en-US" sz="2400" dirty="0">
                <a:latin typeface="UTM Avo" panose="02040603050506020204" pitchFamily="18"/>
              </a:rPr>
              <a:t> </a:t>
            </a:r>
            <a:r>
              <a:rPr lang="en-US" sz="2400" dirty="0" err="1">
                <a:latin typeface="UTM Avo" panose="02040603050506020204" pitchFamily="18"/>
              </a:rPr>
              <a:t>chất</a:t>
            </a:r>
            <a:r>
              <a:rPr lang="en-US" sz="2400" dirty="0">
                <a:latin typeface="UTM Avo" panose="02040603050506020204" pitchFamily="18"/>
              </a:rPr>
              <a:t>.</a:t>
            </a:r>
          </a:p>
          <a:p>
            <a:pPr marL="514350" indent="-514350">
              <a:lnSpc>
                <a:spcPct val="150000"/>
              </a:lnSpc>
              <a:buFont typeface="Arial" panose="020B0604020202020204" pitchFamily="34" charset="0"/>
              <a:buChar char="•"/>
            </a:pPr>
            <a:r>
              <a:rPr lang="en-VN" sz="2400" dirty="0">
                <a:latin typeface="UTM Avo" panose="02040603050506020204" pitchFamily="18"/>
              </a:rPr>
              <a:t>Chia sẻ cảm xúc sau khi xem hoạt cảnh.</a:t>
            </a:r>
          </a:p>
        </p:txBody>
      </p:sp>
      <p:pic>
        <p:nvPicPr>
          <p:cNvPr id="7" name="Picture 6" descr="A group of children on a stage&#10;&#10;Description automatically generated">
            <a:extLst>
              <a:ext uri="{FF2B5EF4-FFF2-40B4-BE49-F238E27FC236}">
                <a16:creationId xmlns:a16="http://schemas.microsoft.com/office/drawing/2014/main" id="{0B9AF53B-9A78-64B8-C1EE-200BA07C56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16" t="32349" r="9158" b="2277"/>
          <a:stretch/>
        </p:blipFill>
        <p:spPr>
          <a:xfrm>
            <a:off x="2760688" y="3546780"/>
            <a:ext cx="6670624" cy="3064367"/>
          </a:xfrm>
          <a:prstGeom prst="rect">
            <a:avLst/>
          </a:prstGeom>
        </p:spPr>
      </p:pic>
    </p:spTree>
    <p:extLst>
      <p:ext uri="{BB962C8B-B14F-4D97-AF65-F5344CB8AC3E}">
        <p14:creationId xmlns:p14="http://schemas.microsoft.com/office/powerpoint/2010/main" val="130816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7C24E8-9380-6C3A-4A0F-7D3812E8E7C5}"/>
              </a:ext>
            </a:extLst>
          </p:cNvPr>
          <p:cNvSpPr txBox="1"/>
          <p:nvPr/>
        </p:nvSpPr>
        <p:spPr>
          <a:xfrm>
            <a:off x="609600" y="1764695"/>
            <a:ext cx="10972800" cy="523220"/>
          </a:xfrm>
          <a:prstGeom prst="rect">
            <a:avLst/>
          </a:prstGeom>
          <a:noFill/>
        </p:spPr>
        <p:txBody>
          <a:bodyPr wrap="square" rtlCol="0">
            <a:spAutoFit/>
          </a:bodyPr>
          <a:lstStyle/>
          <a:p>
            <a:pPr algn="ctr"/>
            <a:r>
              <a:rPr lang="en-US" sz="2800" b="1">
                <a:solidFill>
                  <a:srgbClr val="C00000"/>
                </a:solidFill>
                <a:latin typeface="UTM Avo" panose="02040603050506020204" pitchFamily="18"/>
                <a:cs typeface="Arial" panose="020B0604020202020204" pitchFamily="34" charset="0"/>
              </a:rPr>
              <a:t>GỢI Ý XỬ LÍ TÌNH HUỐNG</a:t>
            </a:r>
            <a:endParaRPr lang="en-US" sz="2800" b="1" dirty="0">
              <a:solidFill>
                <a:srgbClr val="C00000"/>
              </a:solidFill>
              <a:latin typeface="UTM Avo" panose="02040603050506020204" pitchFamily="18"/>
              <a:cs typeface="Arial" panose="020B0604020202020204" pitchFamily="34" charset="0"/>
            </a:endParaRPr>
          </a:p>
        </p:txBody>
      </p:sp>
      <p:sp>
        <p:nvSpPr>
          <p:cNvPr id="7" name="Rectangle: Rounded Corners 4">
            <a:extLst>
              <a:ext uri="{FF2B5EF4-FFF2-40B4-BE49-F238E27FC236}">
                <a16:creationId xmlns:a16="http://schemas.microsoft.com/office/drawing/2014/main" id="{E3E6FA1A-FEC5-2EB3-253D-A6BBAA2369B6}"/>
              </a:ext>
            </a:extLst>
          </p:cNvPr>
          <p:cNvSpPr/>
          <p:nvPr/>
        </p:nvSpPr>
        <p:spPr>
          <a:xfrm>
            <a:off x="508000" y="2685585"/>
            <a:ext cx="11176000" cy="1640992"/>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solidFill>
                <a:latin typeface="UTM Avo" panose="02040603050506020204" pitchFamily="18"/>
                <a:cs typeface="Arial" panose="020B0604020202020204" pitchFamily="34" charset="0"/>
              </a:rPr>
              <a:t>	</a:t>
            </a: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1</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rPr>
              <a:t>Nếu là Bình,</a:t>
            </a:r>
            <a:r>
              <a:rPr lang="en-US" sz="2400" dirty="0">
                <a:solidFill>
                  <a:schemeClr val="tx1"/>
                </a:solidFill>
                <a:latin typeface="UTM Avo" panose="02040603050506020204" pitchFamily="18"/>
              </a:rPr>
              <a:t> </a:t>
            </a:r>
            <a:r>
              <a:rPr lang="vi-VN" sz="2400" dirty="0">
                <a:solidFill>
                  <a:schemeClr val="tx1"/>
                </a:solidFill>
                <a:latin typeface="UTM Avo" panose="02040603050506020204" pitchFamily="18"/>
              </a:rPr>
              <a:t>thì em sẽ la lớn lên và nhờ người xung quanh đến giúp, hoặc có thể phản kháng lại bạn để bảo vệ bản thân.</a:t>
            </a:r>
            <a:endParaRPr lang="vi-VN" sz="2400" dirty="0">
              <a:solidFill>
                <a:schemeClr val="tx1"/>
              </a:solidFill>
              <a:latin typeface="UTM Avo" panose="02040603050506020204" pitchFamily="18"/>
              <a:cs typeface="Arial" panose="020B0604020202020204" pitchFamily="34" charset="0"/>
            </a:endParaRPr>
          </a:p>
        </p:txBody>
      </p:sp>
      <p:sp>
        <p:nvSpPr>
          <p:cNvPr id="8" name="Rectangle: Rounded Corners 5">
            <a:extLst>
              <a:ext uri="{FF2B5EF4-FFF2-40B4-BE49-F238E27FC236}">
                <a16:creationId xmlns:a16="http://schemas.microsoft.com/office/drawing/2014/main" id="{2D4268CD-696B-4B0E-DF54-FBD9024D8D6A}"/>
              </a:ext>
            </a:extLst>
          </p:cNvPr>
          <p:cNvSpPr/>
          <p:nvPr/>
        </p:nvSpPr>
        <p:spPr>
          <a:xfrm>
            <a:off x="508000" y="4598697"/>
            <a:ext cx="11176000" cy="1640992"/>
          </a:xfrm>
          <a:prstGeom prst="roundRect">
            <a:avLst/>
          </a:prstGeom>
          <a:solidFill>
            <a:schemeClr val="bg1"/>
          </a:solidFill>
          <a:ln w="38100">
            <a:solidFill>
              <a:schemeClr val="accent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solidFill>
                <a:latin typeface="UTM Avo" panose="02040603050506020204" pitchFamily="18"/>
                <a:cs typeface="Arial" panose="020B0604020202020204" pitchFamily="34" charset="0"/>
              </a:rPr>
              <a:t>	</a:t>
            </a:r>
            <a:r>
              <a:rPr lang="vi-VN" sz="2400" b="1" dirty="0">
                <a:solidFill>
                  <a:schemeClr val="tx1"/>
                </a:solidFill>
                <a:latin typeface="UTM Avo" panose="02040603050506020204" pitchFamily="18"/>
                <a:cs typeface="Arial" panose="020B0604020202020204" pitchFamily="34" charset="0"/>
              </a:rPr>
              <a:t>Tình huống </a:t>
            </a:r>
            <a:r>
              <a:rPr lang="en-US" sz="2400" b="1" dirty="0">
                <a:solidFill>
                  <a:schemeClr val="tx1"/>
                </a:solidFill>
                <a:latin typeface="UTM Avo" panose="02040603050506020204" pitchFamily="18"/>
                <a:cs typeface="Arial" panose="020B0604020202020204" pitchFamily="34" charset="0"/>
              </a:rPr>
              <a:t>2</a:t>
            </a:r>
            <a:r>
              <a:rPr lang="vi-VN"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rPr>
              <a:t>Nếu là Hà em sẽ chạy đi báo với công an địa phương đó hoặc người lớn khác sang giúp đỡ để cứu em Vân.</a:t>
            </a:r>
            <a:endParaRPr lang="vi-VN"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5826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185C8FD-3E6A-86FD-DC87-BE23039C9079}"/>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92253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9CDBD547-E4E5-07DF-864D-1FE119B5DE4D}"/>
              </a:ext>
            </a:extLst>
          </p:cNvPr>
          <p:cNvSpPr/>
          <p:nvPr/>
        </p:nvSpPr>
        <p:spPr>
          <a:xfrm rot="10800000">
            <a:off x="4445266" y="1667108"/>
            <a:ext cx="7260353" cy="4840546"/>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3" name="Freeform 4">
            <a:extLst>
              <a:ext uri="{FF2B5EF4-FFF2-40B4-BE49-F238E27FC236}">
                <a16:creationId xmlns:a16="http://schemas.microsoft.com/office/drawing/2014/main" id="{B7416F2C-E1CA-1152-CAF4-BC5BBEB98542}"/>
              </a:ext>
            </a:extLst>
          </p:cNvPr>
          <p:cNvSpPr/>
          <p:nvPr/>
        </p:nvSpPr>
        <p:spPr>
          <a:xfrm>
            <a:off x="621783" y="1667106"/>
            <a:ext cx="3611519" cy="4840548"/>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0BE1A0C8-3551-1C57-28DE-7470E32A8EB4}"/>
              </a:ext>
            </a:extLst>
          </p:cNvPr>
          <p:cNvSpPr txBox="1"/>
          <p:nvPr/>
        </p:nvSpPr>
        <p:spPr>
          <a:xfrm>
            <a:off x="1045967" y="3375048"/>
            <a:ext cx="2807205" cy="1473737"/>
          </a:xfrm>
          <a:prstGeom prst="rect">
            <a:avLst/>
          </a:prstGeom>
          <a:noFill/>
        </p:spPr>
        <p:txBody>
          <a:bodyPr wrap="square" rtlCol="0">
            <a:spAutoFit/>
          </a:bodyPr>
          <a:lstStyle/>
          <a:p>
            <a:pPr algn="ctr" defTabSz="609630">
              <a:lnSpc>
                <a:spcPct val="150000"/>
              </a:lnSpc>
            </a:pPr>
            <a:r>
              <a:rPr lang="en-US" sz="3200" b="1" dirty="0">
                <a:solidFill>
                  <a:srgbClr val="C00000"/>
                </a:solidFill>
                <a:latin typeface="UTM Avo" panose="02040603050506020204" pitchFamily="18"/>
                <a:ea typeface="Calibri" panose="020F0502020204030204" pitchFamily="34" charset="0"/>
                <a:cs typeface="Arial" panose="020B0604020202020204" pitchFamily="34" charset="0"/>
              </a:rPr>
              <a:t>HOẠT ĐỘNG TIẾP NỐI</a:t>
            </a:r>
          </a:p>
        </p:txBody>
      </p:sp>
      <p:pic>
        <p:nvPicPr>
          <p:cNvPr id="5" name="Picture 4" descr="Icon&#10;&#10;Description automatically generated">
            <a:extLst>
              <a:ext uri="{FF2B5EF4-FFF2-40B4-BE49-F238E27FC236}">
                <a16:creationId xmlns:a16="http://schemas.microsoft.com/office/drawing/2014/main" id="{2FB54285-D9E2-4F31-8A7A-7F24F3273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287" y="1656208"/>
            <a:ext cx="1814567" cy="1814567"/>
          </a:xfrm>
          <a:prstGeom prst="rect">
            <a:avLst/>
          </a:prstGeom>
        </p:spPr>
      </p:pic>
      <p:sp>
        <p:nvSpPr>
          <p:cNvPr id="6" name="TextBox 5">
            <a:extLst>
              <a:ext uri="{FF2B5EF4-FFF2-40B4-BE49-F238E27FC236}">
                <a16:creationId xmlns:a16="http://schemas.microsoft.com/office/drawing/2014/main" id="{6FB2CFBD-2887-BD66-A249-5A92BAB43595}"/>
              </a:ext>
            </a:extLst>
          </p:cNvPr>
          <p:cNvSpPr txBox="1"/>
          <p:nvPr/>
        </p:nvSpPr>
        <p:spPr>
          <a:xfrm>
            <a:off x="4980899" y="1887547"/>
            <a:ext cx="6189085" cy="4399666"/>
          </a:xfrm>
          <a:prstGeom prst="rect">
            <a:avLst/>
          </a:prstGeom>
          <a:noFill/>
        </p:spPr>
        <p:txBody>
          <a:bodyPr wrap="square">
            <a:spAutoFit/>
          </a:bodyPr>
          <a:lstStyle/>
          <a:p>
            <a:pPr marL="381019" indent="-381019" algn="just" defTabSz="609630">
              <a:lnSpc>
                <a:spcPct val="200000"/>
              </a:lnSpc>
              <a:buFont typeface="Courier New" panose="02070309020205020404" pitchFamily="49" charset="0"/>
              <a:buChar char="o"/>
            </a:pP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em</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v</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ề nhà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và</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trao đổi với người thân về cách phòng tránh bị xâm hại thể chất.</a:t>
            </a:r>
          </a:p>
          <a:p>
            <a:pPr marL="381019" indent="-381019" algn="just" defTabSz="609630">
              <a:lnSpc>
                <a:spcPct val="200000"/>
              </a:lnSpc>
              <a:buFont typeface="Courier New" panose="02070309020205020404" pitchFamily="49" charset="0"/>
              <a:buChar char="o"/>
            </a:pP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Sau </a:t>
            </a:r>
            <a:r>
              <a:rPr lang="en-US" sz="2400" dirty="0" err="1">
                <a:solidFill>
                  <a:prstClr val="black"/>
                </a:solidFill>
                <a:latin typeface="UTM Avo" panose="02040603050506020204" pitchFamily="18"/>
                <a:ea typeface="Calibri" panose="020F0502020204030204" pitchFamily="34" charset="0"/>
                <a:cs typeface="Arial" panose="020B0604020202020204" pitchFamily="34" charset="0"/>
              </a:rPr>
              <a:t>đó</a:t>
            </a:r>
            <a:r>
              <a:rPr lang="en-US" sz="2400" dirty="0">
                <a:solidFill>
                  <a:prstClr val="black"/>
                </a:solidFill>
                <a:latin typeface="UTM Avo" panose="02040603050506020204" pitchFamily="18"/>
                <a:ea typeface="Calibri" panose="020F0502020204030204" pitchFamily="34" charset="0"/>
                <a:cs typeface="Arial" panose="020B0604020202020204" pitchFamily="34" charset="0"/>
              </a:rPr>
              <a:t>, t</a:t>
            </a:r>
            <a:r>
              <a:rPr lang="vi-VN" sz="2400" dirty="0">
                <a:solidFill>
                  <a:prstClr val="black"/>
                </a:solidFill>
                <a:latin typeface="UTM Avo" panose="02040603050506020204" pitchFamily="18"/>
                <a:ea typeface="Calibri" panose="020F0502020204030204" pitchFamily="34" charset="0"/>
                <a:cs typeface="Arial" panose="020B0604020202020204" pitchFamily="34" charset="0"/>
              </a:rPr>
              <a:t>hực hiện các cách phòng tránh xâm hại thể chất trong cuộc sống hằng ngày. </a:t>
            </a:r>
          </a:p>
        </p:txBody>
      </p:sp>
      <p:sp>
        <p:nvSpPr>
          <p:cNvPr id="7" name="Freeform 8">
            <a:extLst>
              <a:ext uri="{FF2B5EF4-FFF2-40B4-BE49-F238E27FC236}">
                <a16:creationId xmlns:a16="http://schemas.microsoft.com/office/drawing/2014/main" id="{35C49E0C-E9B1-17A3-B126-C70E7F637456}"/>
              </a:ext>
            </a:extLst>
          </p:cNvPr>
          <p:cNvSpPr/>
          <p:nvPr/>
        </p:nvSpPr>
        <p:spPr>
          <a:xfrm>
            <a:off x="1692706" y="4848785"/>
            <a:ext cx="1469672" cy="2079353"/>
          </a:xfrm>
          <a:custGeom>
            <a:avLst/>
            <a:gdLst/>
            <a:ahLst/>
            <a:cxnLst/>
            <a:rect l="l" t="t" r="r" b="b"/>
            <a:pathLst>
              <a:path w="4489701" h="6267350">
                <a:moveTo>
                  <a:pt x="0" y="0"/>
                </a:moveTo>
                <a:lnTo>
                  <a:pt x="4489701" y="0"/>
                </a:lnTo>
                <a:lnTo>
                  <a:pt x="4489701" y="6267350"/>
                </a:lnTo>
                <a:lnTo>
                  <a:pt x="0" y="62673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Tree>
    <p:extLst>
      <p:ext uri="{BB962C8B-B14F-4D97-AF65-F5344CB8AC3E}">
        <p14:creationId xmlns:p14="http://schemas.microsoft.com/office/powerpoint/2010/main" val="15672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left)">
                                      <p:cBhvr>
                                        <p:cTn id="1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E3AF1EC-3D26-3BC0-DCDE-38322753EFAB}"/>
              </a:ext>
            </a:extLst>
          </p:cNvPr>
          <p:cNvGrpSpPr/>
          <p:nvPr/>
        </p:nvGrpSpPr>
        <p:grpSpPr>
          <a:xfrm>
            <a:off x="5180140" y="1119029"/>
            <a:ext cx="6750602" cy="2312983"/>
            <a:chOff x="7441747" y="1183001"/>
            <a:chExt cx="10125903" cy="3469474"/>
          </a:xfrm>
        </p:grpSpPr>
        <p:sp>
          <p:nvSpPr>
            <p:cNvPr id="20" name="Rectangle 19">
              <a:extLst>
                <a:ext uri="{FF2B5EF4-FFF2-40B4-BE49-F238E27FC236}">
                  <a16:creationId xmlns:a16="http://schemas.microsoft.com/office/drawing/2014/main" id="{7CE6D495-F347-07E1-0B16-C7B7CFC5EBD6}"/>
                </a:ext>
              </a:extLst>
            </p:cNvPr>
            <p:cNvSpPr/>
            <p:nvPr/>
          </p:nvSpPr>
          <p:spPr>
            <a:xfrm>
              <a:off x="7441747" y="1578427"/>
              <a:ext cx="10125903" cy="3074048"/>
            </a:xfrm>
            <a:prstGeom prst="rect">
              <a:avLst/>
            </a:prstGeom>
            <a:solidFill>
              <a:sysClr val="window" lastClr="FFFFFF"/>
            </a:solidFill>
            <a:ln w="38100" cap="flat" cmpd="sng" algn="ctr">
              <a:solidFill>
                <a:srgbClr val="F79646">
                  <a:lumMod val="75000"/>
                </a:srgbClr>
              </a:solidFill>
              <a:prstDash val="solid"/>
            </a:ln>
            <a:effectLst/>
          </p:spPr>
          <p:txBody>
            <a:bodyPr rtlCol="0" anchor="ctr"/>
            <a:lstStyle/>
            <a:p>
              <a:pPr marL="0" marR="0" lvl="0" indent="0" algn="ctr" defTabSz="609579" rtl="0" eaLnBrk="1" fontAlgn="auto" latinLnBrk="0" hangingPunct="1">
                <a:lnSpc>
                  <a:spcPct val="100000"/>
                </a:lnSpc>
                <a:spcBef>
                  <a:spcPts val="0"/>
                </a:spcBef>
                <a:spcAft>
                  <a:spcPts val="0"/>
                </a:spcAft>
                <a:buClrTx/>
                <a:buSzTx/>
                <a:buFontTx/>
                <a:buNone/>
                <a:tabLst/>
                <a:defRPr/>
              </a:pP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Ôn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lại</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các</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kiến</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thức</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đã</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học</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a:t>
              </a:r>
              <a:r>
                <a:rPr kumimoji="0" lang="en-US" sz="2667" b="0" i="0" u="none" strike="noStrike" kern="0" cap="none" spc="0" normalizeH="0" baseline="0" noProof="0" dirty="0" err="1">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hôm</a:t>
              </a:r>
              <a:r>
                <a:rPr kumimoji="0" lang="en-US"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 nay</a:t>
              </a:r>
              <a:endParaRPr kumimoji="0" lang="en-US" sz="2667" b="0" i="0" u="none" strike="noStrike" kern="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21" name="Picture 10">
              <a:extLst>
                <a:ext uri="{FF2B5EF4-FFF2-40B4-BE49-F238E27FC236}">
                  <a16:creationId xmlns:a16="http://schemas.microsoft.com/office/drawing/2014/main" id="{D053FC51-F850-8C70-4F26-27A95465E9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12517" y="1183001"/>
              <a:ext cx="3587522" cy="790852"/>
            </a:xfrm>
            <a:prstGeom prst="rect">
              <a:avLst/>
            </a:prstGeom>
          </p:spPr>
        </p:pic>
      </p:grpSp>
      <p:grpSp>
        <p:nvGrpSpPr>
          <p:cNvPr id="22" name="Group 21">
            <a:extLst>
              <a:ext uri="{FF2B5EF4-FFF2-40B4-BE49-F238E27FC236}">
                <a16:creationId xmlns:a16="http://schemas.microsoft.com/office/drawing/2014/main" id="{D3622578-CBEB-9D9F-07B3-EDE79A53B76B}"/>
              </a:ext>
            </a:extLst>
          </p:cNvPr>
          <p:cNvGrpSpPr/>
          <p:nvPr/>
        </p:nvGrpSpPr>
        <p:grpSpPr>
          <a:xfrm>
            <a:off x="407194" y="975044"/>
            <a:ext cx="4165604" cy="4152689"/>
            <a:chOff x="614856" y="2135559"/>
            <a:chExt cx="6248406" cy="6229033"/>
          </a:xfrm>
        </p:grpSpPr>
        <p:grpSp>
          <p:nvGrpSpPr>
            <p:cNvPr id="23" name="Group 6">
              <a:extLst>
                <a:ext uri="{FF2B5EF4-FFF2-40B4-BE49-F238E27FC236}">
                  <a16:creationId xmlns:a16="http://schemas.microsoft.com/office/drawing/2014/main" id="{A94886EC-EA62-9A6C-C0C8-11B38A2EF22E}"/>
                </a:ext>
              </a:extLst>
            </p:cNvPr>
            <p:cNvGrpSpPr/>
            <p:nvPr/>
          </p:nvGrpSpPr>
          <p:grpSpPr>
            <a:xfrm>
              <a:off x="614856" y="2135559"/>
              <a:ext cx="6248406" cy="6229033"/>
              <a:chOff x="2611" y="0"/>
              <a:chExt cx="815328" cy="812800"/>
            </a:xfrm>
          </p:grpSpPr>
          <p:sp>
            <p:nvSpPr>
              <p:cNvPr id="26" name="Freeform 7">
                <a:extLst>
                  <a:ext uri="{FF2B5EF4-FFF2-40B4-BE49-F238E27FC236}">
                    <a16:creationId xmlns:a16="http://schemas.microsoft.com/office/drawing/2014/main" id="{3D198F88-817C-5E29-F33F-3C584D66678C}"/>
                  </a:ext>
                </a:extLst>
              </p:cNvPr>
              <p:cNvSpPr/>
              <p:nvPr/>
            </p:nvSpPr>
            <p:spPr>
              <a:xfrm>
                <a:off x="2611" y="0"/>
                <a:ext cx="815328"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20000"/>
                  <a:lumOff val="80000"/>
                </a:schemeClr>
              </a:solidFill>
            </p:spPr>
            <p:txBody>
              <a:bodyPr/>
              <a:lstStyle/>
              <a:p>
                <a:pPr marL="0" marR="0" lvl="0" indent="0" algn="l" defTabSz="609579"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ea typeface="+mn-ea"/>
                  <a:cs typeface="+mn-cs"/>
                </a:endParaRPr>
              </a:p>
            </p:txBody>
          </p:sp>
          <p:sp>
            <p:nvSpPr>
              <p:cNvPr id="27" name="TextBox 8">
                <a:extLst>
                  <a:ext uri="{FF2B5EF4-FFF2-40B4-BE49-F238E27FC236}">
                    <a16:creationId xmlns:a16="http://schemas.microsoft.com/office/drawing/2014/main" id="{167E5A95-8AF8-B7A7-0C99-8D4DAAD8FD1A}"/>
                  </a:ext>
                </a:extLst>
              </p:cNvPr>
              <p:cNvSpPr txBox="1"/>
              <p:nvPr/>
            </p:nvSpPr>
            <p:spPr>
              <a:xfrm>
                <a:off x="76200" y="28575"/>
                <a:ext cx="660400" cy="708025"/>
              </a:xfrm>
              <a:prstGeom prst="rect">
                <a:avLst/>
              </a:prstGeom>
            </p:spPr>
            <p:txBody>
              <a:bodyPr lIns="33867" tIns="33867" rIns="33867" bIns="33867" rtlCol="0" anchor="ctr"/>
              <a:lstStyle/>
              <a:p>
                <a:pPr marL="0" marR="0" lvl="0" indent="0" algn="ctr" defTabSz="609579" rtl="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ea typeface="+mn-ea"/>
                  <a:cs typeface="+mn-cs"/>
                </a:endParaRPr>
              </a:p>
            </p:txBody>
          </p:sp>
        </p:grpSp>
        <p:pic>
          <p:nvPicPr>
            <p:cNvPr id="24" name="Picture 11">
              <a:extLst>
                <a:ext uri="{FF2B5EF4-FFF2-40B4-BE49-F238E27FC236}">
                  <a16:creationId xmlns:a16="http://schemas.microsoft.com/office/drawing/2014/main" id="{6E50B93D-8AB8-E176-4011-F672362092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56866">
              <a:off x="2340296" y="2170833"/>
              <a:ext cx="3587522" cy="926233"/>
            </a:xfrm>
            <a:prstGeom prst="rect">
              <a:avLst/>
            </a:prstGeom>
          </p:spPr>
        </p:pic>
        <p:sp>
          <p:nvSpPr>
            <p:cNvPr id="25" name="TextBox 24">
              <a:extLst>
                <a:ext uri="{FF2B5EF4-FFF2-40B4-BE49-F238E27FC236}">
                  <a16:creationId xmlns:a16="http://schemas.microsoft.com/office/drawing/2014/main" id="{DC5CD42F-1B46-3214-E129-C3061CFF4AE6}"/>
                </a:ext>
              </a:extLst>
            </p:cNvPr>
            <p:cNvSpPr txBox="1"/>
            <p:nvPr/>
          </p:nvSpPr>
          <p:spPr>
            <a:xfrm>
              <a:off x="893783" y="4061598"/>
              <a:ext cx="5631159" cy="2737384"/>
            </a:xfrm>
            <a:prstGeom prst="rect">
              <a:avLst/>
            </a:prstGeom>
            <a:noFill/>
          </p:spPr>
          <p:txBody>
            <a:bodyPr wrap="square" rtlCol="0">
              <a:spAutoFit/>
            </a:bodyPr>
            <a:lstStyle/>
            <a:p>
              <a:pPr marL="0" marR="0" lvl="0" indent="0" algn="ctr" defTabSz="609579" rtl="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HƯỚNG DẪN VỀ NHÀ</a:t>
              </a:r>
            </a:p>
          </p:txBody>
        </p:sp>
      </p:grpSp>
      <p:pic>
        <p:nvPicPr>
          <p:cNvPr id="28" name="Picture 9">
            <a:extLst>
              <a:ext uri="{FF2B5EF4-FFF2-40B4-BE49-F238E27FC236}">
                <a16:creationId xmlns:a16="http://schemas.microsoft.com/office/drawing/2014/main" id="{ADB8E125-DAFC-5A35-DD2E-4E06863E79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02230" y="4195204"/>
            <a:ext cx="2388830" cy="2684079"/>
          </a:xfrm>
          <a:prstGeom prst="rect">
            <a:avLst/>
          </a:prstGeom>
        </p:spPr>
      </p:pic>
      <p:grpSp>
        <p:nvGrpSpPr>
          <p:cNvPr id="29" name="Group 28">
            <a:extLst>
              <a:ext uri="{FF2B5EF4-FFF2-40B4-BE49-F238E27FC236}">
                <a16:creationId xmlns:a16="http://schemas.microsoft.com/office/drawing/2014/main" id="{6D5E16CB-E1F6-4246-4C2F-22A93190817C}"/>
              </a:ext>
            </a:extLst>
          </p:cNvPr>
          <p:cNvGrpSpPr/>
          <p:nvPr/>
        </p:nvGrpSpPr>
        <p:grpSpPr>
          <a:xfrm>
            <a:off x="5180139" y="3910152"/>
            <a:ext cx="6750603" cy="2435161"/>
            <a:chOff x="7441746" y="1127063"/>
            <a:chExt cx="10125905" cy="3652741"/>
          </a:xfrm>
        </p:grpSpPr>
        <p:sp>
          <p:nvSpPr>
            <p:cNvPr id="30" name="Rectangle 29">
              <a:extLst>
                <a:ext uri="{FF2B5EF4-FFF2-40B4-BE49-F238E27FC236}">
                  <a16:creationId xmlns:a16="http://schemas.microsoft.com/office/drawing/2014/main" id="{610EC9CD-F0E2-95EE-07D7-6A152017F31E}"/>
                </a:ext>
              </a:extLst>
            </p:cNvPr>
            <p:cNvSpPr/>
            <p:nvPr/>
          </p:nvSpPr>
          <p:spPr>
            <a:xfrm>
              <a:off x="7441746" y="1578426"/>
              <a:ext cx="10125905" cy="3201378"/>
            </a:xfrm>
            <a:prstGeom prst="rect">
              <a:avLst/>
            </a:prstGeom>
            <a:solidFill>
              <a:sysClr val="window" lastClr="FFFFFF"/>
            </a:solidFill>
            <a:ln w="38100" cap="flat" cmpd="sng" algn="ctr">
              <a:solidFill>
                <a:srgbClr val="F79646">
                  <a:lumMod val="75000"/>
                </a:srgbClr>
              </a:solidFill>
              <a:prstDash val="solid"/>
            </a:ln>
            <a:effectLst/>
          </p:spPr>
          <p:txBody>
            <a:bodyPr rtlCol="0" anchor="ctr"/>
            <a:lstStyle/>
            <a:p>
              <a:pPr marL="0" marR="0" lvl="0" indent="0" algn="ctr" defTabSz="609579" rtl="0" eaLnBrk="1" fontAlgn="auto" latinLnBrk="0" hangingPunct="1">
                <a:lnSpc>
                  <a:spcPct val="100000"/>
                </a:lnSpc>
                <a:spcBef>
                  <a:spcPts val="0"/>
                </a:spcBef>
                <a:spcAft>
                  <a:spcPts val="0"/>
                </a:spcAft>
                <a:buClrTx/>
                <a:buSzTx/>
                <a:buFontTx/>
                <a:buNone/>
                <a:tabLst/>
                <a:defRPr/>
              </a:pPr>
              <a:r>
                <a:rPr kumimoji="0" lang="vi-VN" sz="2667" b="0" i="0" u="none" strike="noStrike" kern="0" cap="none" spc="0" normalizeH="0" baseline="0" noProof="0" dirty="0">
                  <a:ln>
                    <a:noFill/>
                  </a:ln>
                  <a:solidFill>
                    <a:prstClr val="black"/>
                  </a:solidFill>
                  <a:effectLst/>
                  <a:uLnTx/>
                  <a:uFillTx/>
                  <a:latin typeface="UTM Avo" panose="02040603050506020204" pitchFamily="18"/>
                  <a:ea typeface="Calibri" panose="020F0502020204030204" pitchFamily="34" charset="0"/>
                  <a:cs typeface="Arial" panose="020B0604020202020204" pitchFamily="34" charset="0"/>
                </a:rPr>
                <a:t>Chuẩn bị nội dung </a:t>
              </a:r>
              <a:r>
                <a:rPr lang="en-US" sz="2667" kern="0" dirty="0" err="1">
                  <a:solidFill>
                    <a:prstClr val="black"/>
                  </a:solidFill>
                  <a:latin typeface="UTM Avo" panose="02040603050506020204" pitchFamily="18"/>
                  <a:ea typeface="Calibri" panose="020F0502020204030204" pitchFamily="34" charset="0"/>
                  <a:cs typeface="Arial" panose="020B0604020202020204" pitchFamily="34" charset="0"/>
                </a:rPr>
                <a:t>cho</a:t>
              </a:r>
              <a:r>
                <a:rPr lang="en-US" sz="2667" kern="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667" kern="0" dirty="0" err="1">
                  <a:solidFill>
                    <a:prstClr val="black"/>
                  </a:solidFill>
                  <a:latin typeface="UTM Avo" panose="02040603050506020204" pitchFamily="18"/>
                  <a:ea typeface="Calibri" panose="020F0502020204030204" pitchFamily="34" charset="0"/>
                  <a:cs typeface="Arial" panose="020B0604020202020204" pitchFamily="34" charset="0"/>
                </a:rPr>
                <a:t>bài</a:t>
              </a:r>
              <a:r>
                <a:rPr lang="en-US" sz="2667" kern="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667" kern="0" dirty="0" err="1">
                  <a:solidFill>
                    <a:prstClr val="black"/>
                  </a:solidFill>
                  <a:latin typeface="UTM Avo" panose="02040603050506020204" pitchFamily="18"/>
                  <a:ea typeface="Calibri" panose="020F0502020204030204" pitchFamily="34" charset="0"/>
                  <a:cs typeface="Arial" panose="020B0604020202020204" pitchFamily="34" charset="0"/>
                </a:rPr>
                <a:t>học</a:t>
              </a:r>
              <a:r>
                <a:rPr lang="en-US" sz="2667" kern="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667" kern="0" dirty="0" err="1">
                  <a:solidFill>
                    <a:prstClr val="black"/>
                  </a:solidFill>
                  <a:latin typeface="UTM Avo" panose="02040603050506020204" pitchFamily="18"/>
                  <a:ea typeface="Calibri" panose="020F0502020204030204" pitchFamily="34" charset="0"/>
                  <a:cs typeface="Arial" panose="020B0604020202020204" pitchFamily="34" charset="0"/>
                </a:rPr>
                <a:t>Tuần</a:t>
              </a:r>
              <a:r>
                <a:rPr lang="en-US" sz="2667" kern="0" dirty="0">
                  <a:solidFill>
                    <a:prstClr val="black"/>
                  </a:solidFill>
                  <a:latin typeface="UTM Avo" panose="02040603050506020204" pitchFamily="18"/>
                  <a:ea typeface="Calibri" panose="020F0502020204030204" pitchFamily="34" charset="0"/>
                  <a:cs typeface="Arial" panose="020B0604020202020204" pitchFamily="34" charset="0"/>
                </a:rPr>
                <a:t> 34</a:t>
              </a:r>
              <a:endParaRPr kumimoji="0" lang="en-US" sz="2667" b="0" i="0" u="none" strike="noStrike" kern="0" cap="none" spc="0" normalizeH="0" baseline="0" noProof="0" dirty="0">
                <a:ln>
                  <a:noFill/>
                </a:ln>
                <a:solidFill>
                  <a:prstClr val="black"/>
                </a:solidFill>
                <a:effectLst/>
                <a:uLnTx/>
                <a:uFillTx/>
                <a:latin typeface="UTM Avo" panose="02040603050506020204" pitchFamily="18"/>
                <a:ea typeface="+mn-ea"/>
                <a:cs typeface="Arial" panose="020B0604020202020204" pitchFamily="34" charset="0"/>
              </a:endParaRPr>
            </a:p>
          </p:txBody>
        </p:sp>
        <p:pic>
          <p:nvPicPr>
            <p:cNvPr id="31" name="Picture 10">
              <a:extLst>
                <a:ext uri="{FF2B5EF4-FFF2-40B4-BE49-F238E27FC236}">
                  <a16:creationId xmlns:a16="http://schemas.microsoft.com/office/drawing/2014/main" id="{597A19AF-B7BD-1E98-2180-CE13EED945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12516" y="1127063"/>
              <a:ext cx="3587522" cy="790852"/>
            </a:xfrm>
            <a:prstGeom prst="rect">
              <a:avLst/>
            </a:prstGeom>
          </p:spPr>
        </p:pic>
      </p:grpSp>
      <p:sp>
        <p:nvSpPr>
          <p:cNvPr id="33" name="Freeform 4">
            <a:extLst>
              <a:ext uri="{FF2B5EF4-FFF2-40B4-BE49-F238E27FC236}">
                <a16:creationId xmlns:a16="http://schemas.microsoft.com/office/drawing/2014/main" id="{13610706-8B66-3760-60E4-BF61A5CA2857}"/>
              </a:ext>
            </a:extLst>
          </p:cNvPr>
          <p:cNvSpPr/>
          <p:nvPr/>
        </p:nvSpPr>
        <p:spPr>
          <a:xfrm>
            <a:off x="11125994" y="5969461"/>
            <a:ext cx="1066800" cy="888541"/>
          </a:xfrm>
          <a:custGeom>
            <a:avLst/>
            <a:gdLst/>
            <a:ahLst/>
            <a:cxnLst/>
            <a:rect l="l" t="t" r="r" b="b"/>
            <a:pathLst>
              <a:path w="3204189" h="5016343">
                <a:moveTo>
                  <a:pt x="0" y="0"/>
                </a:moveTo>
                <a:lnTo>
                  <a:pt x="3204189" y="0"/>
                </a:lnTo>
                <a:lnTo>
                  <a:pt x="3204189" y="5016343"/>
                </a:lnTo>
                <a:lnTo>
                  <a:pt x="0" y="50163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57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22725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877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4"/>
        <p:cNvGrpSpPr/>
        <p:nvPr/>
      </p:nvGrpSpPr>
      <p:grpSpPr>
        <a:xfrm>
          <a:off x="0" y="0"/>
          <a:ext cx="0" cy="0"/>
          <a:chOff x="0" y="0"/>
          <a:chExt cx="0" cy="0"/>
        </a:xfrm>
      </p:grpSpPr>
      <p:sp>
        <p:nvSpPr>
          <p:cNvPr id="85" name="Google Shape;85;p1"/>
          <p:cNvSpPr/>
          <p:nvPr/>
        </p:nvSpPr>
        <p:spPr>
          <a:xfrm>
            <a:off x="4775418"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Để</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kết</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nối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cộng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và</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nhận</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thêm</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nhiều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tài</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liệu</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giảng</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1"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dạy</a:t>
            </a:r>
            <a:r>
              <a:rPr kumimoji="0" lang="en-US" sz="2000" b="1"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mời</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quý</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thầy</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cô</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tham</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gia</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Group Facebook</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theo</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000" b="0" i="0" u="none"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đường</a:t>
            </a:r>
            <a:r>
              <a:rPr kumimoji="0" lang="en-US" sz="2000" b="0" i="0" u="none"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link:  </a:t>
            </a:r>
            <a:endParaRPr kumimoji="0" sz="1400" b="0" i="0" u="none"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a:ea typeface="Calibri"/>
              <a:cs typeface="Calibri"/>
              <a:sym typeface="Calibri"/>
            </a:endParaRPr>
          </a:p>
        </p:txBody>
      </p:sp>
      <p:sp>
        <p:nvSpPr>
          <p:cNvPr id="88" name="Google Shape;88;p1">
            <a:hlinkClick r:id="rId4"/>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Hoc10 –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Đồng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hành</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cùng</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giáo</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viên</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tiểu</a:t>
            </a:r>
            <a:r>
              <a:rPr kumimoji="0" lang="en-US" sz="2400" b="1" i="0" u="sng" strike="noStrike" kern="0" cap="none" spc="0" normalizeH="0" baseline="0" noProof="0" dirty="0">
                <a:ln>
                  <a:noFill/>
                </a:ln>
                <a:solidFill>
                  <a:srgbClr val="833C0B"/>
                </a:solidFill>
                <a:effectLst/>
                <a:uLnTx/>
                <a:uFillTx/>
                <a:latin typeface="UTM Avo" panose="02040603050506020204" pitchFamily="18"/>
                <a:ea typeface="+mn-ea"/>
                <a:cs typeface="Arial"/>
                <a:sym typeface="Arial"/>
              </a:rPr>
              <a:t> </a:t>
            </a:r>
            <a:r>
              <a:rPr kumimoji="0" lang="en-US" sz="2400" b="1" i="0" u="sng" strike="noStrike" kern="0" cap="none" spc="0" normalizeH="0" baseline="0" noProof="0" dirty="0" err="1">
                <a:ln>
                  <a:noFill/>
                </a:ln>
                <a:solidFill>
                  <a:srgbClr val="833C0B"/>
                </a:solidFill>
                <a:effectLst/>
                <a:uLnTx/>
                <a:uFillTx/>
                <a:latin typeface="UTM Avo" panose="02040603050506020204" pitchFamily="18"/>
                <a:ea typeface="+mn-ea"/>
                <a:cs typeface="Arial"/>
                <a:sym typeface="Arial"/>
              </a:rPr>
              <a:t>học</a:t>
            </a:r>
            <a:endParaRPr kumimoji="0" sz="1400" b="0" i="0" u="sng" strike="noStrike" kern="0" cap="none" spc="0" normalizeH="0" baseline="0" noProof="0" dirty="0">
              <a:ln>
                <a:noFill/>
              </a:ln>
              <a:solidFill>
                <a:srgbClr val="000000"/>
              </a:solidFill>
              <a:effectLst/>
              <a:uLnTx/>
              <a:uFillTx/>
              <a:latin typeface="UTM Avo" panose="02040603050506020204" pitchFamily="18"/>
              <a:ea typeface="+mn-ea"/>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a:ea typeface="+mn-ea"/>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a:ea typeface="+mn-ea"/>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5">
            <a:alphaModFix/>
          </a:blip>
          <a:srcRect/>
          <a:stretch/>
        </p:blipFill>
        <p:spPr>
          <a:xfrm rot="-5400000">
            <a:off x="5679086" y="2851979"/>
            <a:ext cx="1053311" cy="749021"/>
          </a:xfrm>
          <a:prstGeom prst="rect">
            <a:avLst/>
          </a:prstGeom>
          <a:noFill/>
          <a:ln>
            <a:noFill/>
          </a:ln>
        </p:spPr>
      </p:pic>
      <p:pic>
        <p:nvPicPr>
          <p:cNvPr id="91" name="Google Shape;91;p1"/>
          <p:cNvPicPr preferRelativeResize="0"/>
          <p:nvPr/>
        </p:nvPicPr>
        <p:blipFill rotWithShape="1">
          <a:blip r:embed="rId6">
            <a:alphaModFix/>
          </a:blip>
          <a:srcRect/>
          <a:stretch/>
        </p:blipFill>
        <p:spPr>
          <a:xfrm>
            <a:off x="4905420" y="3722149"/>
            <a:ext cx="2684400" cy="2684400"/>
          </a:xfrm>
          <a:prstGeom prst="roundRect">
            <a:avLst>
              <a:gd name="adj" fmla="val 1295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40A601-590D-CCC2-159A-ED54D976B9BF}"/>
              </a:ext>
            </a:extLst>
          </p:cNvPr>
          <p:cNvGrpSpPr/>
          <p:nvPr/>
        </p:nvGrpSpPr>
        <p:grpSpPr>
          <a:xfrm>
            <a:off x="265205" y="837317"/>
            <a:ext cx="3275663" cy="586854"/>
            <a:chOff x="3467284" y="286730"/>
            <a:chExt cx="11582400" cy="1866863"/>
          </a:xfrm>
          <a:solidFill>
            <a:schemeClr val="accent2">
              <a:lumMod val="60000"/>
              <a:lumOff val="40000"/>
            </a:schemeClr>
          </a:solidFill>
        </p:grpSpPr>
        <p:grpSp>
          <p:nvGrpSpPr>
            <p:cNvPr id="8" name="Group 18">
              <a:extLst>
                <a:ext uri="{FF2B5EF4-FFF2-40B4-BE49-F238E27FC236}">
                  <a16:creationId xmlns:a16="http://schemas.microsoft.com/office/drawing/2014/main" id="{E5489E37-EE75-194A-7B1F-2AF8F8FF0284}"/>
                </a:ext>
              </a:extLst>
            </p:cNvPr>
            <p:cNvGrpSpPr/>
            <p:nvPr/>
          </p:nvGrpSpPr>
          <p:grpSpPr>
            <a:xfrm>
              <a:off x="3467284" y="286730"/>
              <a:ext cx="11582400" cy="1866863"/>
              <a:chOff x="0" y="-38100"/>
              <a:chExt cx="3160916" cy="556345"/>
            </a:xfrm>
            <a:grpFill/>
          </p:grpSpPr>
          <p:sp>
            <p:nvSpPr>
              <p:cNvPr id="10" name="Freeform 19">
                <a:extLst>
                  <a:ext uri="{FF2B5EF4-FFF2-40B4-BE49-F238E27FC236}">
                    <a16:creationId xmlns:a16="http://schemas.microsoft.com/office/drawing/2014/main" id="{62480521-15A2-1B4E-3B1B-6EA0BCC27D55}"/>
                  </a:ext>
                </a:extLst>
              </p:cNvPr>
              <p:cNvSpPr/>
              <p:nvPr/>
            </p:nvSpPr>
            <p:spPr>
              <a:xfrm>
                <a:off x="203200" y="-326"/>
                <a:ext cx="2957716" cy="51857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grpFill/>
            </p:spPr>
            <p:txBody>
              <a:bodyPr/>
              <a:lstStyle/>
              <a:p>
                <a:endParaRPr lang="en-US" sz="300">
                  <a:latin typeface="UTM Avo" panose="02040603050506020204" pitchFamily="18"/>
                </a:endParaRPr>
              </a:p>
            </p:txBody>
          </p:sp>
          <p:sp>
            <p:nvSpPr>
              <p:cNvPr id="11" name="TextBox 20">
                <a:extLst>
                  <a:ext uri="{FF2B5EF4-FFF2-40B4-BE49-F238E27FC236}">
                    <a16:creationId xmlns:a16="http://schemas.microsoft.com/office/drawing/2014/main" id="{AEEB431B-76D2-8575-81A2-7BF8018A4D35}"/>
                  </a:ext>
                </a:extLst>
              </p:cNvPr>
              <p:cNvSpPr txBox="1"/>
              <p:nvPr/>
            </p:nvSpPr>
            <p:spPr>
              <a:xfrm>
                <a:off x="0" y="-38100"/>
                <a:ext cx="812800" cy="444500"/>
              </a:xfrm>
              <a:prstGeom prst="rect">
                <a:avLst/>
              </a:prstGeom>
              <a:noFill/>
            </p:spPr>
            <p:txBody>
              <a:bodyPr lIns="33867" tIns="33867" rIns="33867" bIns="33867" rtlCol="0" anchor="ctr"/>
              <a:lstStyle/>
              <a:p>
                <a:pPr algn="ctr">
                  <a:lnSpc>
                    <a:spcPts val="1773"/>
                  </a:lnSpc>
                  <a:spcBef>
                    <a:spcPct val="0"/>
                  </a:spcBef>
                </a:pPr>
                <a:endParaRPr sz="300">
                  <a:latin typeface="UTM Avo" panose="02040603050506020204" pitchFamily="18"/>
                </a:endParaRPr>
              </a:p>
            </p:txBody>
          </p:sp>
        </p:grpSp>
        <p:sp>
          <p:nvSpPr>
            <p:cNvPr id="9" name="TextBox 8">
              <a:extLst>
                <a:ext uri="{FF2B5EF4-FFF2-40B4-BE49-F238E27FC236}">
                  <a16:creationId xmlns:a16="http://schemas.microsoft.com/office/drawing/2014/main" id="{FE8A2AC0-AE74-F67D-93BF-D7E77F5BC4E4}"/>
                </a:ext>
              </a:extLst>
            </p:cNvPr>
            <p:cNvSpPr txBox="1"/>
            <p:nvPr/>
          </p:nvSpPr>
          <p:spPr>
            <a:xfrm>
              <a:off x="5546601" y="800414"/>
              <a:ext cx="8168339" cy="1107573"/>
            </a:xfrm>
            <a:prstGeom prst="rect">
              <a:avLst/>
            </a:prstGeom>
            <a:grpFill/>
          </p:spPr>
          <p:txBody>
            <a:bodyPr wrap="square" rtlCol="0">
              <a:spAutoFit/>
            </a:bodyPr>
            <a:lstStyle/>
            <a:p>
              <a:pPr algn="ctr"/>
              <a:r>
                <a:rPr lang="en-US" sz="2000" b="1" dirty="0">
                  <a:latin typeface="UTM Avo" panose="02040603050506020204" pitchFamily="18"/>
                  <a:cs typeface="Arial" panose="020B0604020202020204" pitchFamily="34" charset="0"/>
                </a:rPr>
                <a:t>KHỞI ĐỘNG</a:t>
              </a:r>
            </a:p>
          </p:txBody>
        </p:sp>
      </p:grpSp>
      <p:sp>
        <p:nvSpPr>
          <p:cNvPr id="12" name="Rectangle 11">
            <a:extLst>
              <a:ext uri="{FF2B5EF4-FFF2-40B4-BE49-F238E27FC236}">
                <a16:creationId xmlns:a16="http://schemas.microsoft.com/office/drawing/2014/main" id="{1FF3E517-E255-5012-23BD-5BB7E5FC83E8}"/>
              </a:ext>
            </a:extLst>
          </p:cNvPr>
          <p:cNvSpPr/>
          <p:nvPr/>
        </p:nvSpPr>
        <p:spPr>
          <a:xfrm>
            <a:off x="3751445" y="441710"/>
            <a:ext cx="7474085" cy="1260089"/>
          </a:xfrm>
          <a:prstGeom prst="rect">
            <a:avLst/>
          </a:prstGeom>
        </p:spPr>
        <p:txBody>
          <a:bodyPr wrap="square">
            <a:spAutoFit/>
          </a:bodyPr>
          <a:lstStyle/>
          <a:p>
            <a:pPr marL="381019" indent="-381019" algn="just">
              <a:lnSpc>
                <a:spcPct val="150000"/>
              </a:lnSpc>
              <a:spcBef>
                <a:spcPts val="200"/>
              </a:spcBef>
              <a:spcAft>
                <a:spcPts val="200"/>
              </a:spcAft>
              <a:buFont typeface="Wingdings" panose="05000000000000000000" pitchFamily="2" charset="2"/>
              <a:buChar char="Ø"/>
            </a:pPr>
            <a:r>
              <a:rPr lang="en-US" sz="2667" b="1" dirty="0" err="1">
                <a:latin typeface="UTM Avo" panose="02040603050506020204" pitchFamily="18"/>
                <a:ea typeface="Calibri" panose="020F0502020204030204" pitchFamily="34" charset="0"/>
                <a:cs typeface="Arial" panose="020B0604020202020204" pitchFamily="34" charset="0"/>
              </a:rPr>
              <a:t>Các</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em</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xem</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đoạn</a:t>
            </a:r>
            <a:r>
              <a:rPr lang="en-US" sz="2667" b="1" dirty="0">
                <a:latin typeface="UTM Avo" panose="02040603050506020204" pitchFamily="18"/>
                <a:ea typeface="Calibri" panose="020F0502020204030204" pitchFamily="34" charset="0"/>
                <a:cs typeface="Arial" panose="020B0604020202020204" pitchFamily="34" charset="0"/>
              </a:rPr>
              <a:t> video </a:t>
            </a:r>
            <a:r>
              <a:rPr lang="en-US" sz="2667" b="1" dirty="0" err="1">
                <a:latin typeface="UTM Avo" panose="02040603050506020204" pitchFamily="18"/>
                <a:ea typeface="Calibri" panose="020F0502020204030204" pitchFamily="34" charset="0"/>
                <a:cs typeface="Arial" panose="020B0604020202020204" pitchFamily="34" charset="0"/>
              </a:rPr>
              <a:t>trên</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về</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xâm</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hại</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thân</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thể</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và</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nêu</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cảm</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xúc</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của</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bản</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thân</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sau</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khi</a:t>
            </a:r>
            <a:r>
              <a:rPr lang="en-US" sz="2667" b="1" dirty="0">
                <a:latin typeface="UTM Avo" panose="02040603050506020204" pitchFamily="18"/>
                <a:ea typeface="Calibri" panose="020F0502020204030204" pitchFamily="34" charset="0"/>
                <a:cs typeface="Arial" panose="020B0604020202020204" pitchFamily="34" charset="0"/>
              </a:rPr>
              <a:t> </a:t>
            </a:r>
            <a:r>
              <a:rPr lang="en-US" sz="2667" b="1" dirty="0" err="1">
                <a:latin typeface="UTM Avo" panose="02040603050506020204" pitchFamily="18"/>
                <a:ea typeface="Calibri" panose="020F0502020204030204" pitchFamily="34" charset="0"/>
                <a:cs typeface="Arial" panose="020B0604020202020204" pitchFamily="34" charset="0"/>
              </a:rPr>
              <a:t>xem</a:t>
            </a:r>
            <a:r>
              <a:rPr lang="en-US" sz="2667" b="1" dirty="0">
                <a:latin typeface="UTM Avo" panose="02040603050506020204" pitchFamily="18"/>
                <a:ea typeface="Calibri" panose="020F0502020204030204" pitchFamily="34" charset="0"/>
                <a:cs typeface="Arial" panose="020B0604020202020204" pitchFamily="34" charset="0"/>
              </a:rPr>
              <a:t> video </a:t>
            </a:r>
            <a:endParaRPr lang="en-US" sz="2667" b="1" i="1" dirty="0">
              <a:latin typeface="UTM Avo" panose="02040603050506020204" pitchFamily="18"/>
              <a:ea typeface="Calibri" panose="020F0502020204030204" pitchFamily="34" charset="0"/>
              <a:cs typeface="Arial" panose="020B0604020202020204" pitchFamily="34" charset="0"/>
            </a:endParaRPr>
          </a:p>
        </p:txBody>
      </p:sp>
      <p:pic>
        <p:nvPicPr>
          <p:cNvPr id="13" name="Tiêu Điểm- Xâm hại, bạo lực trẻ em - Nỗi đau dai dẳng - VTV24">
            <a:hlinkClick r:id="" action="ppaction://media"/>
            <a:extLst>
              <a:ext uri="{FF2B5EF4-FFF2-40B4-BE49-F238E27FC236}">
                <a16:creationId xmlns:a16="http://schemas.microsoft.com/office/drawing/2014/main" id="{D624A7E4-F129-74CD-55D2-8C2B063D6110}"/>
              </a:ext>
            </a:extLst>
          </p:cNvPr>
          <p:cNvPicPr>
            <a:picLocks noChangeAspect="1"/>
          </p:cNvPicPr>
          <p:nvPr>
            <a:videoFile r:link="rId1"/>
            <p:extLst>
              <p:ext uri="{DAA4B4D4-6D71-4841-9C94-3DE7FCFB9230}">
                <p14:media xmlns:p14="http://schemas.microsoft.com/office/powerpoint/2010/main" r:embed="rId2">
                  <p14:trim st="62000" end="345101"/>
                </p14:media>
              </p:ext>
            </p:extLst>
          </p:nvPr>
        </p:nvPicPr>
        <p:blipFill>
          <a:blip r:embed="rId5"/>
          <a:stretch>
            <a:fillRect/>
          </a:stretch>
        </p:blipFill>
        <p:spPr>
          <a:xfrm>
            <a:off x="0" y="1823432"/>
            <a:ext cx="12120664" cy="5034568"/>
          </a:xfrm>
          <a:prstGeom prst="rect">
            <a:avLst/>
          </a:prstGeom>
        </p:spPr>
      </p:pic>
    </p:spTree>
    <p:extLst>
      <p:ext uri="{BB962C8B-B14F-4D97-AF65-F5344CB8AC3E}">
        <p14:creationId xmlns:p14="http://schemas.microsoft.com/office/powerpoint/2010/main" val="8769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0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13"/>
                </p:tgtEl>
              </p:cMediaNode>
            </p:video>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48E129D-F140-33BA-CEE1-7A2DC51C47E3}"/>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610134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Freeform 10">
            <a:extLst>
              <a:ext uri="{FF2B5EF4-FFF2-40B4-BE49-F238E27FC236}">
                <a16:creationId xmlns:a16="http://schemas.microsoft.com/office/drawing/2014/main" id="{2AC4C7E7-BEEC-54F5-D8DF-6BA5573596A9}"/>
              </a:ext>
            </a:extLst>
          </p:cNvPr>
          <p:cNvSpPr/>
          <p:nvPr/>
        </p:nvSpPr>
        <p:spPr>
          <a:xfrm>
            <a:off x="10790553" y="1982098"/>
            <a:ext cx="1270000" cy="706927"/>
          </a:xfrm>
          <a:custGeom>
            <a:avLst/>
            <a:gdLst/>
            <a:ahLst/>
            <a:cxnLst/>
            <a:rect l="l" t="t" r="r" b="b"/>
            <a:pathLst>
              <a:path w="2470756" h="1435784">
                <a:moveTo>
                  <a:pt x="0" y="0"/>
                </a:moveTo>
                <a:lnTo>
                  <a:pt x="2470756" y="0"/>
                </a:lnTo>
                <a:lnTo>
                  <a:pt x="2470756" y="1435783"/>
                </a:lnTo>
                <a:lnTo>
                  <a:pt x="0" y="14357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19" name="Freeform 11">
            <a:extLst>
              <a:ext uri="{FF2B5EF4-FFF2-40B4-BE49-F238E27FC236}">
                <a16:creationId xmlns:a16="http://schemas.microsoft.com/office/drawing/2014/main" id="{7B4A7F71-9ECA-4B30-E32C-6AAF651DBE8F}"/>
              </a:ext>
            </a:extLst>
          </p:cNvPr>
          <p:cNvSpPr/>
          <p:nvPr/>
        </p:nvSpPr>
        <p:spPr>
          <a:xfrm>
            <a:off x="193747" y="1717839"/>
            <a:ext cx="697049" cy="801205"/>
          </a:xfrm>
          <a:custGeom>
            <a:avLst/>
            <a:gdLst/>
            <a:ahLst/>
            <a:cxnLst/>
            <a:rect l="l" t="t" r="r" b="b"/>
            <a:pathLst>
              <a:path w="1045573" h="1201808">
                <a:moveTo>
                  <a:pt x="0" y="0"/>
                </a:moveTo>
                <a:lnTo>
                  <a:pt x="1045572" y="0"/>
                </a:lnTo>
                <a:lnTo>
                  <a:pt x="1045572" y="1201807"/>
                </a:lnTo>
                <a:lnTo>
                  <a:pt x="0" y="12018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grpSp>
        <p:nvGrpSpPr>
          <p:cNvPr id="20" name="Group 19">
            <a:extLst>
              <a:ext uri="{FF2B5EF4-FFF2-40B4-BE49-F238E27FC236}">
                <a16:creationId xmlns:a16="http://schemas.microsoft.com/office/drawing/2014/main" id="{4EF9C67B-8F5F-9F38-085F-47C71CA9194F}"/>
              </a:ext>
            </a:extLst>
          </p:cNvPr>
          <p:cNvGrpSpPr/>
          <p:nvPr/>
        </p:nvGrpSpPr>
        <p:grpSpPr>
          <a:xfrm>
            <a:off x="5115239" y="1950837"/>
            <a:ext cx="6565743" cy="4683880"/>
            <a:chOff x="7753587" y="1699178"/>
            <a:chExt cx="9848615" cy="7025820"/>
          </a:xfrm>
        </p:grpSpPr>
        <p:grpSp>
          <p:nvGrpSpPr>
            <p:cNvPr id="21" name="Group 20">
              <a:extLst>
                <a:ext uri="{FF2B5EF4-FFF2-40B4-BE49-F238E27FC236}">
                  <a16:creationId xmlns:a16="http://schemas.microsoft.com/office/drawing/2014/main" id="{1D1F34A1-58FF-D37C-A119-B3E221AD848A}"/>
                </a:ext>
              </a:extLst>
            </p:cNvPr>
            <p:cNvGrpSpPr/>
            <p:nvPr/>
          </p:nvGrpSpPr>
          <p:grpSpPr>
            <a:xfrm>
              <a:off x="7753587" y="1699178"/>
              <a:ext cx="9848615" cy="7025820"/>
              <a:chOff x="0" y="-47625"/>
              <a:chExt cx="2528007" cy="1929781"/>
            </a:xfrm>
          </p:grpSpPr>
          <p:sp>
            <p:nvSpPr>
              <p:cNvPr id="23" name="Freeform 7">
                <a:extLst>
                  <a:ext uri="{FF2B5EF4-FFF2-40B4-BE49-F238E27FC236}">
                    <a16:creationId xmlns:a16="http://schemas.microsoft.com/office/drawing/2014/main" id="{CCFCD5B0-63F7-3222-CB58-CD3838D886CC}"/>
                  </a:ext>
                </a:extLst>
              </p:cNvPr>
              <p:cNvSpPr/>
              <p:nvPr/>
            </p:nvSpPr>
            <p:spPr>
              <a:xfrm>
                <a:off x="0" y="204506"/>
                <a:ext cx="2528007" cy="1677650"/>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rgbClr val="4BACC6">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4" name="TextBox 8">
                <a:extLst>
                  <a:ext uri="{FF2B5EF4-FFF2-40B4-BE49-F238E27FC236}">
                    <a16:creationId xmlns:a16="http://schemas.microsoft.com/office/drawing/2014/main" id="{E75793EF-ACFC-46ED-496A-3D948E571422}"/>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pic>
          <p:nvPicPr>
            <p:cNvPr id="22" name="Picture 9">
              <a:extLst>
                <a:ext uri="{FF2B5EF4-FFF2-40B4-BE49-F238E27FC236}">
                  <a16:creationId xmlns:a16="http://schemas.microsoft.com/office/drawing/2014/main" id="{B3074487-F2DB-E78D-8760-57B4D6D7A7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08330" y="2197714"/>
              <a:ext cx="3339128" cy="862102"/>
            </a:xfrm>
            <a:prstGeom prst="rect">
              <a:avLst/>
            </a:prstGeom>
          </p:spPr>
        </p:pic>
      </p:grpSp>
      <p:sp>
        <p:nvSpPr>
          <p:cNvPr id="25" name="TextBox 9">
            <a:extLst>
              <a:ext uri="{FF2B5EF4-FFF2-40B4-BE49-F238E27FC236}">
                <a16:creationId xmlns:a16="http://schemas.microsoft.com/office/drawing/2014/main" id="{692FF765-308C-9D11-6848-34B508B7ED38}"/>
              </a:ext>
            </a:extLst>
          </p:cNvPr>
          <p:cNvSpPr txBox="1"/>
          <p:nvPr/>
        </p:nvSpPr>
        <p:spPr>
          <a:xfrm>
            <a:off x="5674967" y="2856603"/>
            <a:ext cx="5488923" cy="3641190"/>
          </a:xfrm>
          <a:prstGeom prst="rect">
            <a:avLst/>
          </a:prstGeom>
        </p:spPr>
        <p:txBody>
          <a:bodyPr wrap="square" lIns="0" tIns="0" rIns="0" bIns="0" rtlCol="0" anchor="t">
            <a:spAutoFit/>
          </a:bodyPr>
          <a:lstStyle/>
          <a:p>
            <a:pPr marL="381019" indent="-381019" algn="just" defTabSz="609630">
              <a:lnSpc>
                <a:spcPct val="150000"/>
              </a:lnSpc>
              <a:buFont typeface="Courier New" panose="02070309020205020404" pitchFamily="49" charset="0"/>
              <a:buChar char="o"/>
            </a:pP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Cả</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lớp</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chia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thành</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các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nhóm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mỗi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nhóm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quan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sát</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những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bức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tranh</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i="1" dirty="0">
                <a:solidFill>
                  <a:prstClr val="black"/>
                </a:solidFill>
                <a:latin typeface="UTM Avo" panose="02040603050506020204" pitchFamily="18"/>
                <a:ea typeface="Calibri" panose="020F0502020204030204" pitchFamily="34" charset="0"/>
                <a:cs typeface="Arial" panose="020B0604020202020204" pitchFamily="34" charset="0"/>
              </a:rPr>
              <a:t>(SGK – tr.95)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và</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thảo</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luận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với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nhau</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về</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những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hành</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động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xâm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hại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thể</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chất</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trong</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tranh</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a:t>
            </a:r>
          </a:p>
          <a:p>
            <a:pPr marL="381019" indent="-381019" algn="just" defTabSz="609630">
              <a:lnSpc>
                <a:spcPct val="150000"/>
              </a:lnSpc>
              <a:buFont typeface="Courier New" panose="02070309020205020404" pitchFamily="49" charset="0"/>
              <a:buChar char="o"/>
            </a:pP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Sau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đó</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đại</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diện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nhóm</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lên</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chia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sẻ</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trước</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 </a:t>
            </a:r>
            <a:r>
              <a:rPr lang="en-US" sz="2300" dirty="0" err="1">
                <a:solidFill>
                  <a:prstClr val="black"/>
                </a:solidFill>
                <a:latin typeface="UTM Avo" panose="02040603050506020204" pitchFamily="18"/>
                <a:ea typeface="Calibri" panose="020F0502020204030204" pitchFamily="34" charset="0"/>
                <a:cs typeface="Arial" panose="020B0604020202020204" pitchFamily="34" charset="0"/>
              </a:rPr>
              <a:t>lớp</a:t>
            </a:r>
            <a:r>
              <a:rPr lang="en-US" sz="2300" dirty="0">
                <a:solidFill>
                  <a:prstClr val="black"/>
                </a:solidFill>
                <a:latin typeface="UTM Avo" panose="02040603050506020204" pitchFamily="18"/>
                <a:ea typeface="Calibri" panose="020F0502020204030204" pitchFamily="34" charset="0"/>
                <a:cs typeface="Arial" panose="020B0604020202020204" pitchFamily="34" charset="0"/>
              </a:rPr>
              <a:t>.</a:t>
            </a:r>
            <a:endParaRPr lang="vi-VN" sz="2300" dirty="0">
              <a:solidFill>
                <a:prstClr val="black"/>
              </a:solidFill>
              <a:latin typeface="UTM Avo" panose="02040603050506020204" pitchFamily="18"/>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53C6EB4-5CDF-E750-4E00-C6342DB8CEC6}"/>
              </a:ext>
            </a:extLst>
          </p:cNvPr>
          <p:cNvGrpSpPr/>
          <p:nvPr/>
        </p:nvGrpSpPr>
        <p:grpSpPr>
          <a:xfrm>
            <a:off x="546293" y="2254693"/>
            <a:ext cx="4216400" cy="4380023"/>
            <a:chOff x="757177" y="1851067"/>
            <a:chExt cx="6324600" cy="6570035"/>
          </a:xfrm>
        </p:grpSpPr>
        <p:grpSp>
          <p:nvGrpSpPr>
            <p:cNvPr id="27" name="Group 26">
              <a:extLst>
                <a:ext uri="{FF2B5EF4-FFF2-40B4-BE49-F238E27FC236}">
                  <a16:creationId xmlns:a16="http://schemas.microsoft.com/office/drawing/2014/main" id="{C7D9EBA6-FB30-CBEA-581A-E10FD512ED1F}"/>
                </a:ext>
              </a:extLst>
            </p:cNvPr>
            <p:cNvGrpSpPr/>
            <p:nvPr/>
          </p:nvGrpSpPr>
          <p:grpSpPr>
            <a:xfrm>
              <a:off x="757177" y="1851067"/>
              <a:ext cx="6324600" cy="6570035"/>
              <a:chOff x="849062" y="2176952"/>
              <a:chExt cx="6324600" cy="6570035"/>
            </a:xfrm>
          </p:grpSpPr>
          <p:sp>
            <p:nvSpPr>
              <p:cNvPr id="29" name="Freeform 7">
                <a:extLst>
                  <a:ext uri="{FF2B5EF4-FFF2-40B4-BE49-F238E27FC236}">
                    <a16:creationId xmlns:a16="http://schemas.microsoft.com/office/drawing/2014/main" id="{AD940F14-111B-CF01-ED1D-50B25200D40B}"/>
                  </a:ext>
                </a:extLst>
              </p:cNvPr>
              <p:cNvSpPr/>
              <p:nvPr/>
            </p:nvSpPr>
            <p:spPr>
              <a:xfrm>
                <a:off x="849062" y="2176952"/>
                <a:ext cx="6324600" cy="6570035"/>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rgbClr val="4BACC6">
                  <a:lumMod val="60000"/>
                  <a:lumOff val="4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nvGrpSpPr>
              <p:cNvPr id="30" name="Group 29">
                <a:extLst>
                  <a:ext uri="{FF2B5EF4-FFF2-40B4-BE49-F238E27FC236}">
                    <a16:creationId xmlns:a16="http://schemas.microsoft.com/office/drawing/2014/main" id="{A8A95678-8E9E-0253-9518-4F0668AC476A}"/>
                  </a:ext>
                </a:extLst>
              </p:cNvPr>
              <p:cNvGrpSpPr/>
              <p:nvPr/>
            </p:nvGrpSpPr>
            <p:grpSpPr>
              <a:xfrm>
                <a:off x="1112837" y="2619648"/>
                <a:ext cx="5836069" cy="1751337"/>
                <a:chOff x="1426698" y="2816726"/>
                <a:chExt cx="5836069" cy="1751337"/>
              </a:xfrm>
            </p:grpSpPr>
            <p:sp>
              <p:nvSpPr>
                <p:cNvPr id="31" name="Freeform 10">
                  <a:extLst>
                    <a:ext uri="{FF2B5EF4-FFF2-40B4-BE49-F238E27FC236}">
                      <a16:creationId xmlns:a16="http://schemas.microsoft.com/office/drawing/2014/main" id="{15F61885-CA31-0274-061D-D5784D9E3D49}"/>
                    </a:ext>
                  </a:extLst>
                </p:cNvPr>
                <p:cNvSpPr/>
                <p:nvPr/>
              </p:nvSpPr>
              <p:spPr>
                <a:xfrm>
                  <a:off x="1426698" y="2816726"/>
                  <a:ext cx="5826740" cy="175133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ysClr val="window" lastClr="FFFF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32" name="TextBox 31">
                  <a:extLst>
                    <a:ext uri="{FF2B5EF4-FFF2-40B4-BE49-F238E27FC236}">
                      <a16:creationId xmlns:a16="http://schemas.microsoft.com/office/drawing/2014/main" id="{5D8F810A-1E2F-E8BE-E690-7977FC043C45}"/>
                    </a:ext>
                  </a:extLst>
                </p:cNvPr>
                <p:cNvSpPr txBox="1"/>
                <p:nvPr/>
              </p:nvSpPr>
              <p:spPr>
                <a:xfrm>
                  <a:off x="1436026" y="3276895"/>
                  <a:ext cx="5826741" cy="784830"/>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1F497D">
                          <a:lumMod val="50000"/>
                        </a:srgbClr>
                      </a:solidFill>
                      <a:effectLst/>
                      <a:uLnTx/>
                      <a:uFillTx/>
                      <a:latin typeface="UTM Avo" panose="02040603050506020204" pitchFamily="18"/>
                      <a:cs typeface="Arial" panose="020B0604020202020204" pitchFamily="34" charset="0"/>
                    </a:rPr>
                    <a:t>Hoạt động nhóm</a:t>
                  </a:r>
                  <a:endParaRPr kumimoji="0" lang="en-US" sz="2800" b="1" i="0" u="none" strike="noStrike" kern="0" cap="none" spc="0" normalizeH="0" baseline="0" noProof="0" dirty="0">
                    <a:ln>
                      <a:noFill/>
                    </a:ln>
                    <a:solidFill>
                      <a:srgbClr val="1F497D">
                        <a:lumMod val="50000"/>
                      </a:srgbClr>
                    </a:solidFill>
                    <a:effectLst/>
                    <a:uLnTx/>
                    <a:uFillTx/>
                    <a:latin typeface="UTM Avo" panose="02040603050506020204" pitchFamily="18"/>
                    <a:cs typeface="Arial" panose="020B0604020202020204" pitchFamily="34" charset="0"/>
                  </a:endParaRPr>
                </a:p>
              </p:txBody>
            </p:sp>
          </p:grpSp>
        </p:grpSp>
        <p:pic>
          <p:nvPicPr>
            <p:cNvPr id="28" name="Picture 11">
              <a:extLst>
                <a:ext uri="{FF2B5EF4-FFF2-40B4-BE49-F238E27FC236}">
                  <a16:creationId xmlns:a16="http://schemas.microsoft.com/office/drawing/2014/main" id="{591B6BB3-FF96-ACAD-650D-EDC52C6456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30175" y="4441627"/>
              <a:ext cx="4378604" cy="3891483"/>
            </a:xfrm>
            <a:prstGeom prst="rect">
              <a:avLst/>
            </a:prstGeom>
          </p:spPr>
        </p:pic>
      </p:grpSp>
      <p:sp>
        <p:nvSpPr>
          <p:cNvPr id="33" name="TextBox 32">
            <a:extLst>
              <a:ext uri="{FF2B5EF4-FFF2-40B4-BE49-F238E27FC236}">
                <a16:creationId xmlns:a16="http://schemas.microsoft.com/office/drawing/2014/main" id="{FD3860F2-B306-7BBB-2E8E-329D58EE8725}"/>
              </a:ext>
            </a:extLst>
          </p:cNvPr>
          <p:cNvSpPr txBox="1"/>
          <p:nvPr/>
        </p:nvSpPr>
        <p:spPr>
          <a:xfrm>
            <a:off x="1201995" y="1522468"/>
            <a:ext cx="9788010" cy="482055"/>
          </a:xfrm>
          <a:prstGeom prst="rect">
            <a:avLst/>
          </a:prstGeom>
        </p:spPr>
        <p:txBody>
          <a:bodyPr wrap="square" lIns="0" tIns="0" rIns="0" bIns="0" rtlCol="0" anchor="t">
            <a:spAutoFit/>
          </a:bodyPr>
          <a:lstStyle/>
          <a:p>
            <a:pPr algn="ctr" defTabSz="609630">
              <a:lnSpc>
                <a:spcPct val="150000"/>
              </a:lnSpc>
              <a:spcBef>
                <a:spcPct val="0"/>
              </a:spcBef>
            </a:pPr>
            <a:r>
              <a:rPr lang="vi-VN" sz="2400" b="1" dirty="0">
                <a:solidFill>
                  <a:srgbClr val="1F497D">
                    <a:lumMod val="50000"/>
                  </a:srgbClr>
                </a:solidFill>
                <a:latin typeface="UTM Avo" panose="02040603050506020204" pitchFamily="18"/>
                <a:cs typeface="Arial" panose="020B0604020202020204" pitchFamily="34" charset="0"/>
              </a:rPr>
              <a:t>HOẠT ĐỘNG 1: </a:t>
            </a:r>
            <a:r>
              <a:rPr lang="en-US" sz="2400" b="1" dirty="0">
                <a:solidFill>
                  <a:srgbClr val="1F497D">
                    <a:lumMod val="50000"/>
                  </a:srgbClr>
                </a:solidFill>
                <a:latin typeface="UTM Avo" panose="02040603050506020204" pitchFamily="18"/>
                <a:cs typeface="Arial" panose="020B0604020202020204" pitchFamily="34" charset="0"/>
              </a:rPr>
              <a:t>N</a:t>
            </a:r>
            <a:r>
              <a:rPr lang="vi-VN" sz="2400" b="1" dirty="0">
                <a:solidFill>
                  <a:srgbClr val="1F497D">
                    <a:lumMod val="50000"/>
                  </a:srgbClr>
                </a:solidFill>
                <a:latin typeface="UTM Avo" panose="02040603050506020204" pitchFamily="18"/>
                <a:cs typeface="Arial" panose="020B0604020202020204" pitchFamily="34" charset="0"/>
              </a:rPr>
              <a:t>HẬN DIỆN HÀNH ĐỘNG XÂM HẠI THỂ CHẤT</a:t>
            </a:r>
          </a:p>
        </p:txBody>
      </p:sp>
    </p:spTree>
    <p:extLst>
      <p:ext uri="{BB962C8B-B14F-4D97-AF65-F5344CB8AC3E}">
        <p14:creationId xmlns:p14="http://schemas.microsoft.com/office/powerpoint/2010/main" val="3748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Effect transition="in" filter="wipe(left)">
                                      <p:cBhvr>
                                        <p:cTn id="18" dur="500"/>
                                        <p:tgtEl>
                                          <p:spTgt spid="2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5">
                                            <p:txEl>
                                              <p:pRg st="1" end="1"/>
                                            </p:txEl>
                                          </p:spTgt>
                                        </p:tgtEl>
                                        <p:attrNameLst>
                                          <p:attrName>style.visibility</p:attrName>
                                        </p:attrNameLst>
                                      </p:cBhvr>
                                      <p:to>
                                        <p:strVal val="visible"/>
                                      </p:to>
                                    </p:set>
                                    <p:animEffect transition="in" filter="wipe(left)">
                                      <p:cBhvr>
                                        <p:cTn id="2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640037D-0891-B31D-2F45-8F64B4796E0C}"/>
              </a:ext>
            </a:extLst>
          </p:cNvPr>
          <p:cNvSpPr/>
          <p:nvPr/>
        </p:nvSpPr>
        <p:spPr>
          <a:xfrm>
            <a:off x="6095999" y="1248336"/>
            <a:ext cx="6096000" cy="5609664"/>
          </a:xfrm>
          <a:prstGeom prst="rect">
            <a:avLst/>
          </a:prstGeom>
          <a:solidFill>
            <a:srgbClr val="FFF9F7"/>
          </a:solidFill>
          <a:ln>
            <a:solidFill>
              <a:srgbClr val="FFF9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40" name="Picture 39" descr="A group of children dancing&#10;&#10;Description automatically generated">
            <a:extLst>
              <a:ext uri="{FF2B5EF4-FFF2-40B4-BE49-F238E27FC236}">
                <a16:creationId xmlns:a16="http://schemas.microsoft.com/office/drawing/2014/main" id="{638353C6-3522-860B-1512-DC91AE590FD8}"/>
              </a:ext>
            </a:extLst>
          </p:cNvPr>
          <p:cNvPicPr>
            <a:picLocks noChangeAspect="1"/>
          </p:cNvPicPr>
          <p:nvPr/>
        </p:nvPicPr>
        <p:blipFill rotWithShape="1">
          <a:blip r:embed="rId3">
            <a:extLst>
              <a:ext uri="{28A0092B-C50C-407E-A947-70E740481C1C}">
                <a14:useLocalDpi xmlns:a14="http://schemas.microsoft.com/office/drawing/2010/main" val="0"/>
              </a:ext>
            </a:extLst>
          </a:blip>
          <a:srcRect l="65157" t="36302" r="7875" b="14422"/>
          <a:stretch/>
        </p:blipFill>
        <p:spPr>
          <a:xfrm>
            <a:off x="8569338" y="1694628"/>
            <a:ext cx="3034659" cy="3274236"/>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group of children dancing&#10;&#10;Description automatically generated">
            <a:extLst>
              <a:ext uri="{FF2B5EF4-FFF2-40B4-BE49-F238E27FC236}">
                <a16:creationId xmlns:a16="http://schemas.microsoft.com/office/drawing/2014/main" id="{11C2851C-812D-A601-360A-63B531400318}"/>
              </a:ext>
            </a:extLst>
          </p:cNvPr>
          <p:cNvPicPr>
            <a:picLocks noChangeAspect="1"/>
          </p:cNvPicPr>
          <p:nvPr/>
        </p:nvPicPr>
        <p:blipFill rotWithShape="1">
          <a:blip r:embed="rId3">
            <a:extLst>
              <a:ext uri="{28A0092B-C50C-407E-A947-70E740481C1C}">
                <a14:useLocalDpi xmlns:a14="http://schemas.microsoft.com/office/drawing/2010/main" val="0"/>
              </a:ext>
            </a:extLst>
          </a:blip>
          <a:srcRect l="12774" t="37257" r="60967" b="13468"/>
          <a:stretch/>
        </p:blipFill>
        <p:spPr>
          <a:xfrm>
            <a:off x="724279" y="1694626"/>
            <a:ext cx="2957713" cy="327746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2" name="Picture 41" descr="A group of children dancing&#10;&#10;Description automatically generated">
            <a:extLst>
              <a:ext uri="{FF2B5EF4-FFF2-40B4-BE49-F238E27FC236}">
                <a16:creationId xmlns:a16="http://schemas.microsoft.com/office/drawing/2014/main" id="{E46957C4-7422-1EA2-CF52-314155BCB191}"/>
              </a:ext>
            </a:extLst>
          </p:cNvPr>
          <p:cNvPicPr>
            <a:picLocks noChangeAspect="1"/>
          </p:cNvPicPr>
          <p:nvPr/>
        </p:nvPicPr>
        <p:blipFill rotWithShape="1">
          <a:blip r:embed="rId3">
            <a:extLst>
              <a:ext uri="{28A0092B-C50C-407E-A947-70E740481C1C}">
                <a14:useLocalDpi xmlns:a14="http://schemas.microsoft.com/office/drawing/2010/main" val="0"/>
              </a:ext>
            </a:extLst>
          </a:blip>
          <a:srcRect l="38223" t="37257" r="34809" b="14670"/>
          <a:stretch/>
        </p:blipFill>
        <p:spPr>
          <a:xfrm>
            <a:off x="4568869" y="3331746"/>
            <a:ext cx="3113592" cy="327746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42">
            <a:extLst>
              <a:ext uri="{FF2B5EF4-FFF2-40B4-BE49-F238E27FC236}">
                <a16:creationId xmlns:a16="http://schemas.microsoft.com/office/drawing/2014/main" id="{D4CA8643-00D1-F402-E56D-4D7AD9E8A6ED}"/>
              </a:ext>
            </a:extLst>
          </p:cNvPr>
          <p:cNvSpPr txBox="1"/>
          <p:nvPr/>
        </p:nvSpPr>
        <p:spPr>
          <a:xfrm>
            <a:off x="369576" y="5087902"/>
            <a:ext cx="3657600" cy="1711494"/>
          </a:xfrm>
          <a:prstGeom prst="rect">
            <a:avLst/>
          </a:prstGeom>
          <a:noFill/>
        </p:spPr>
        <p:txBody>
          <a:bodyPr wrap="square">
            <a:spAutoFit/>
          </a:bodyPr>
          <a:lstStyle/>
          <a:p>
            <a:pPr algn="ctr">
              <a:lnSpc>
                <a:spcPct val="150000"/>
              </a:lnSpc>
              <a:spcBef>
                <a:spcPts val="67"/>
              </a:spcBef>
              <a:spcAft>
                <a:spcPts val="67"/>
              </a:spcAft>
            </a:pPr>
            <a:r>
              <a:rPr lang="nl-NL" sz="24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400" b="1" dirty="0">
                <a:solidFill>
                  <a:srgbClr val="000000"/>
                </a:solidFill>
                <a:latin typeface="UTM Avo" panose="02040603050506020204" pitchFamily="18"/>
                <a:ea typeface="Calibri" panose="020F0502020204030204" pitchFamily="34" charset="0"/>
                <a:cs typeface="Arial" panose="020B0604020202020204" pitchFamily="34" charset="0"/>
              </a:rPr>
              <a:t> 1: </a:t>
            </a:r>
          </a:p>
          <a:p>
            <a:pPr algn="ctr">
              <a:lnSpc>
                <a:spcPct val="150000"/>
              </a:lnSpc>
              <a:spcBef>
                <a:spcPts val="67"/>
              </a:spcBef>
              <a:spcAft>
                <a:spcPts val="67"/>
              </a:spcAft>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Một bạn nam bị bạn đồng trang lứa đánh.</a:t>
            </a:r>
            <a:endParaRPr lang="en-US" sz="2400" dirty="0">
              <a:latin typeface="UTM Avo" panose="02040603050506020204" pitchFamily="18"/>
              <a:ea typeface="Calibri" panose="020F050202020403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773F8E4A-75ED-ED0E-530D-6160FBA78685}"/>
              </a:ext>
            </a:extLst>
          </p:cNvPr>
          <p:cNvSpPr txBox="1"/>
          <p:nvPr/>
        </p:nvSpPr>
        <p:spPr>
          <a:xfrm>
            <a:off x="4267199" y="1526862"/>
            <a:ext cx="3657600" cy="1685846"/>
          </a:xfrm>
          <a:prstGeom prst="rect">
            <a:avLst/>
          </a:prstGeom>
          <a:noFill/>
        </p:spPr>
        <p:txBody>
          <a:bodyPr wrap="square">
            <a:spAutoFit/>
          </a:bodyPr>
          <a:lstStyle/>
          <a:p>
            <a:pPr algn="ctr">
              <a:lnSpc>
                <a:spcPct val="150000"/>
              </a:lnSpc>
              <a:spcBef>
                <a:spcPts val="67"/>
              </a:spcBef>
              <a:spcAft>
                <a:spcPts val="67"/>
              </a:spcAft>
            </a:pPr>
            <a:r>
              <a:rPr lang="nl-NL" sz="2400" b="1">
                <a:solidFill>
                  <a:srgbClr val="000000"/>
                </a:solidFill>
                <a:latin typeface="UTM Avo" panose="02040603050506020204" pitchFamily="18"/>
                <a:ea typeface="Calibri" panose="020F0502020204030204" pitchFamily="34" charset="0"/>
                <a:cs typeface="Arial" panose="020B0604020202020204" pitchFamily="34" charset="0"/>
              </a:rPr>
              <a:t>Tranh 2: </a:t>
            </a:r>
            <a:r>
              <a:rPr lang="vi-VN" sz="2400">
                <a:solidFill>
                  <a:srgbClr val="000000"/>
                </a:solidFill>
                <a:latin typeface="UTM Avo" panose="02040603050506020204" pitchFamily="18"/>
                <a:ea typeface="Calibri" panose="020F0502020204030204" pitchFamily="34" charset="0"/>
                <a:cs typeface="Arial" panose="020B0604020202020204" pitchFamily="34" charset="0"/>
              </a:rPr>
              <a:t>Một bạn nữ bị người lớn giật tóc rất đau ở ngoài đường</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a:latin typeface="UTM Avo" panose="02040603050506020204" pitchFamily="18"/>
              <a:ea typeface="Calibri" panose="020F050202020403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E5CBC92-904D-BFF4-2528-F0FC556578EC}"/>
              </a:ext>
            </a:extLst>
          </p:cNvPr>
          <p:cNvSpPr txBox="1"/>
          <p:nvPr/>
        </p:nvSpPr>
        <p:spPr>
          <a:xfrm>
            <a:off x="8257867" y="5106566"/>
            <a:ext cx="3657600" cy="1711494"/>
          </a:xfrm>
          <a:prstGeom prst="rect">
            <a:avLst/>
          </a:prstGeom>
          <a:noFill/>
        </p:spPr>
        <p:txBody>
          <a:bodyPr wrap="square">
            <a:spAutoFit/>
          </a:bodyPr>
          <a:lstStyle/>
          <a:p>
            <a:pPr algn="ctr">
              <a:lnSpc>
                <a:spcPct val="150000"/>
              </a:lnSpc>
              <a:spcBef>
                <a:spcPts val="67"/>
              </a:spcBef>
              <a:spcAft>
                <a:spcPts val="67"/>
              </a:spcAft>
            </a:pPr>
            <a:r>
              <a:rPr lang="nl-NL" sz="2400" b="1">
                <a:solidFill>
                  <a:srgbClr val="000000"/>
                </a:solidFill>
                <a:latin typeface="UTM Avo" panose="02040603050506020204" pitchFamily="18"/>
                <a:ea typeface="Calibri" panose="020F0502020204030204" pitchFamily="34" charset="0"/>
                <a:cs typeface="Arial" panose="020B0604020202020204" pitchFamily="34" charset="0"/>
              </a:rPr>
              <a:t>Tranh 3: </a:t>
            </a:r>
          </a:p>
          <a:p>
            <a:pPr algn="ctr">
              <a:lnSpc>
                <a:spcPct val="150000"/>
              </a:lnSpc>
              <a:spcBef>
                <a:spcPts val="67"/>
              </a:spcBef>
              <a:spcAft>
                <a:spcPts val="67"/>
              </a:spcAft>
            </a:pPr>
            <a:r>
              <a:rPr lang="vi-VN" sz="2400">
                <a:solidFill>
                  <a:srgbClr val="000000"/>
                </a:solidFill>
                <a:latin typeface="UTM Avo" panose="02040603050506020204" pitchFamily="18"/>
                <a:ea typeface="Calibri" panose="020F0502020204030204" pitchFamily="34" charset="0"/>
                <a:cs typeface="Arial" panose="020B0604020202020204" pitchFamily="34" charset="0"/>
              </a:rPr>
              <a:t>Một bạn nam bị đánh trong gia đình</a:t>
            </a:r>
            <a:r>
              <a:rPr lang="en-US" sz="240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661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1+#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F3023F65-D8B5-A527-96BB-157B8684A578}"/>
              </a:ext>
            </a:extLst>
          </p:cNvPr>
          <p:cNvSpPr/>
          <p:nvPr/>
        </p:nvSpPr>
        <p:spPr>
          <a:xfrm>
            <a:off x="1807953" y="1678986"/>
            <a:ext cx="8576094" cy="4929806"/>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prstClr val="black"/>
              </a:solidFill>
              <a:effectLst/>
              <a:uLnTx/>
              <a:uFillTx/>
              <a:latin typeface="UTM Avo" panose="02040603050506020204" pitchFamily="18"/>
            </a:endParaRPr>
          </a:p>
        </p:txBody>
      </p:sp>
      <p:sp>
        <p:nvSpPr>
          <p:cNvPr id="7" name="TextBox 11">
            <a:extLst>
              <a:ext uri="{FF2B5EF4-FFF2-40B4-BE49-F238E27FC236}">
                <a16:creationId xmlns:a16="http://schemas.microsoft.com/office/drawing/2014/main" id="{1B02D091-7C16-4723-C9F9-DB77CE2CC0CB}"/>
              </a:ext>
            </a:extLst>
          </p:cNvPr>
          <p:cNvSpPr txBox="1"/>
          <p:nvPr/>
        </p:nvSpPr>
        <p:spPr>
          <a:xfrm>
            <a:off x="3216499" y="2685190"/>
            <a:ext cx="5761979" cy="2493824"/>
          </a:xfrm>
          <a:prstGeom prst="rect">
            <a:avLst/>
          </a:prstGeom>
        </p:spPr>
        <p:txBody>
          <a:bodyPr wrap="square" lIns="0" tIns="0" rIns="0" bIns="0" rtlCol="0" anchor="t">
            <a:spAutoFit/>
          </a:bodyPr>
          <a:lstStyle/>
          <a:p>
            <a:pPr algn="ctr" defTabSz="609630">
              <a:lnSpc>
                <a:spcPct val="150000"/>
              </a:lnSpc>
              <a:spcBef>
                <a:spcPct val="0"/>
              </a:spcBef>
            </a:pPr>
            <a:r>
              <a:rPr lang="en-US" sz="2800" dirty="0" err="1">
                <a:solidFill>
                  <a:prstClr val="black"/>
                </a:solidFill>
                <a:latin typeface="UTM Avo" panose="02040603050506020204" pitchFamily="18"/>
                <a:cs typeface="Arial" panose="020B0604020202020204" pitchFamily="34" charset="0"/>
              </a:rPr>
              <a:t>Các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em</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hãy</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kể</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về</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những</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hành</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động</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xâm</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hại</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thể</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chất</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trong</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thực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tế</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cuộc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sống</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mà</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em</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đã</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trải</a:t>
            </a:r>
            <a:r>
              <a:rPr lang="en-US" sz="2800" dirty="0">
                <a:solidFill>
                  <a:prstClr val="black"/>
                </a:solidFill>
                <a:latin typeface="UTM Avo" panose="02040603050506020204" pitchFamily="18"/>
                <a:cs typeface="Arial" panose="020B0604020202020204" pitchFamily="34" charset="0"/>
              </a:rPr>
              <a:t> qua </a:t>
            </a:r>
            <a:r>
              <a:rPr lang="en-US" sz="2800" dirty="0" err="1">
                <a:solidFill>
                  <a:prstClr val="black"/>
                </a:solidFill>
                <a:latin typeface="UTM Avo" panose="02040603050506020204" pitchFamily="18"/>
                <a:cs typeface="Arial" panose="020B0604020202020204" pitchFamily="34" charset="0"/>
              </a:rPr>
              <a:t>hoặc</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chứng</a:t>
            </a:r>
            <a:r>
              <a:rPr lang="en-US" sz="2800" dirty="0">
                <a:solidFill>
                  <a:prstClr val="black"/>
                </a:solidFill>
                <a:latin typeface="UTM Avo" panose="02040603050506020204" pitchFamily="18"/>
                <a:cs typeface="Arial" panose="020B0604020202020204" pitchFamily="34" charset="0"/>
              </a:rPr>
              <a:t> </a:t>
            </a:r>
            <a:r>
              <a:rPr lang="en-US" sz="2800" dirty="0" err="1">
                <a:solidFill>
                  <a:prstClr val="black"/>
                </a:solidFill>
                <a:latin typeface="UTM Avo" panose="02040603050506020204" pitchFamily="18"/>
                <a:cs typeface="Arial" panose="020B0604020202020204" pitchFamily="34" charset="0"/>
              </a:rPr>
              <a:t>kiến</a:t>
            </a:r>
            <a:r>
              <a:rPr lang="en-US" sz="2800" dirty="0">
                <a:solidFill>
                  <a:prstClr val="black"/>
                </a:solidFill>
                <a:latin typeface="UTM Avo" panose="02040603050506020204" pitchFamily="18"/>
                <a:cs typeface="Arial" panose="020B0604020202020204" pitchFamily="34" charset="0"/>
              </a:rPr>
              <a:t>.</a:t>
            </a:r>
            <a:endParaRPr lang="vi-VN" sz="2800" dirty="0">
              <a:solidFill>
                <a:prstClr val="black"/>
              </a:solidFill>
              <a:latin typeface="UTM Avo" panose="02040603050506020204" pitchFamily="18"/>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15884C89-293B-B337-D2DF-521748C65B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6514">
            <a:off x="9240536" y="2195100"/>
            <a:ext cx="2286327" cy="2336845"/>
          </a:xfrm>
          <a:prstGeom prst="rect">
            <a:avLst/>
          </a:prstGeom>
        </p:spPr>
      </p:pic>
      <p:pic>
        <p:nvPicPr>
          <p:cNvPr id="9" name="Picture 2">
            <a:extLst>
              <a:ext uri="{FF2B5EF4-FFF2-40B4-BE49-F238E27FC236}">
                <a16:creationId xmlns:a16="http://schemas.microsoft.com/office/drawing/2014/main" id="{A0B0BFF2-B10A-F766-D55F-A60411EEB173}"/>
              </a:ext>
            </a:extLst>
          </p:cNvPr>
          <p:cNvPicPr>
            <a:picLocks noChangeAspect="1"/>
          </p:cNvPicPr>
          <p:nvPr/>
        </p:nvPicPr>
        <p:blipFill>
          <a:blip r:embed="rId6"/>
          <a:srcRect/>
          <a:stretch>
            <a:fillRect/>
          </a:stretch>
        </p:blipFill>
        <p:spPr>
          <a:xfrm>
            <a:off x="203994" y="4243355"/>
            <a:ext cx="3499705" cy="2624779"/>
          </a:xfrm>
          <a:prstGeom prst="rect">
            <a:avLst/>
          </a:prstGeom>
        </p:spPr>
      </p:pic>
    </p:spTree>
    <p:extLst>
      <p:ext uri="{BB962C8B-B14F-4D97-AF65-F5344CB8AC3E}">
        <p14:creationId xmlns:p14="http://schemas.microsoft.com/office/powerpoint/2010/main" val="131963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2">
            <a:extLst>
              <a:ext uri="{FF2B5EF4-FFF2-40B4-BE49-F238E27FC236}">
                <a16:creationId xmlns:a16="http://schemas.microsoft.com/office/drawing/2014/main" id="{3A13A6E2-D981-9978-11EB-C86FA11ACE63}"/>
              </a:ext>
            </a:extLst>
          </p:cNvPr>
          <p:cNvSpPr/>
          <p:nvPr/>
        </p:nvSpPr>
        <p:spPr>
          <a:xfrm>
            <a:off x="822439" y="3016574"/>
            <a:ext cx="4978400" cy="1298009"/>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solidFill>
                  <a:schemeClr val="tx1"/>
                </a:solidFill>
                <a:latin typeface="UTM Avo" panose="02040603050506020204" pitchFamily="18"/>
                <a:cs typeface="Arial" panose="020B0604020202020204" pitchFamily="34" charset="0"/>
              </a:rPr>
              <a:t>Bị quát mắng khi người lớn không vừa ý</a:t>
            </a:r>
            <a:r>
              <a:rPr lang="en-US" sz="2400" dirty="0">
                <a:solidFill>
                  <a:schemeClr val="tx1"/>
                </a:solidFill>
                <a:latin typeface="UTM Avo" panose="02040603050506020204" pitchFamily="18"/>
                <a:cs typeface="Arial" panose="020B0604020202020204" pitchFamily="34" charset="0"/>
              </a:rPr>
              <a:t>.</a:t>
            </a:r>
            <a:endParaRPr lang="vi-VN" sz="2400" dirty="0">
              <a:solidFill>
                <a:schemeClr val="tx1"/>
              </a:solidFill>
              <a:latin typeface="UTM Avo" panose="02040603050506020204" pitchFamily="18"/>
              <a:cs typeface="Arial" panose="020B0604020202020204" pitchFamily="34" charset="0"/>
            </a:endParaRPr>
          </a:p>
        </p:txBody>
      </p:sp>
      <p:sp>
        <p:nvSpPr>
          <p:cNvPr id="3" name="Rectangle: Rounded Corners 14">
            <a:extLst>
              <a:ext uri="{FF2B5EF4-FFF2-40B4-BE49-F238E27FC236}">
                <a16:creationId xmlns:a16="http://schemas.microsoft.com/office/drawing/2014/main" id="{4121549D-673E-ECEC-0D91-76474BE52989}"/>
              </a:ext>
            </a:extLst>
          </p:cNvPr>
          <p:cNvSpPr/>
          <p:nvPr/>
        </p:nvSpPr>
        <p:spPr>
          <a:xfrm>
            <a:off x="6308838" y="3018309"/>
            <a:ext cx="4978400" cy="129658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Bị bạn bè vẽ lên áo, xé sách, đánh đập, bắt nạt,…</a:t>
            </a:r>
            <a:endParaRPr lang="vi-VN" sz="2400">
              <a:solidFill>
                <a:schemeClr val="tx1"/>
              </a:solidFill>
              <a:latin typeface="UTM Avo" panose="02040603050506020204" pitchFamily="18"/>
              <a:cs typeface="Arial" panose="020B0604020202020204" pitchFamily="34" charset="0"/>
            </a:endParaRPr>
          </a:p>
        </p:txBody>
      </p:sp>
      <p:grpSp>
        <p:nvGrpSpPr>
          <p:cNvPr id="4" name="Group 3">
            <a:extLst>
              <a:ext uri="{FF2B5EF4-FFF2-40B4-BE49-F238E27FC236}">
                <a16:creationId xmlns:a16="http://schemas.microsoft.com/office/drawing/2014/main" id="{9D730F09-75A8-BF02-E658-9B90F51998F3}"/>
              </a:ext>
            </a:extLst>
          </p:cNvPr>
          <p:cNvGrpSpPr/>
          <p:nvPr/>
        </p:nvGrpSpPr>
        <p:grpSpPr>
          <a:xfrm>
            <a:off x="233529" y="1244786"/>
            <a:ext cx="9364609" cy="1583475"/>
            <a:chOff x="249901" y="-522297"/>
            <a:chExt cx="14046914" cy="2375212"/>
          </a:xfrm>
        </p:grpSpPr>
        <p:sp>
          <p:nvSpPr>
            <p:cNvPr id="5" name="Line Callout 1 (Border and Accent Bar) 3">
              <a:extLst>
                <a:ext uri="{FF2B5EF4-FFF2-40B4-BE49-F238E27FC236}">
                  <a16:creationId xmlns:a16="http://schemas.microsoft.com/office/drawing/2014/main" id="{A4CAFA70-162D-7F3E-AF39-14BAD050292E}"/>
                </a:ext>
              </a:extLst>
            </p:cNvPr>
            <p:cNvSpPr/>
            <p:nvPr/>
          </p:nvSpPr>
          <p:spPr>
            <a:xfrm>
              <a:off x="249901" y="77779"/>
              <a:ext cx="13411200" cy="177513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Ví</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dụ</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tham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khảo</a:t>
              </a:r>
              <a:r>
                <a:rPr lang="en-US" sz="2400" b="1"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Một số hành động xâm hại thể chất trong thực tế cuộc sống </a:t>
              </a:r>
              <a:r>
                <a:rPr lang="en-US" sz="2400" dirty="0" err="1">
                  <a:solidFill>
                    <a:schemeClr val="tx1"/>
                  </a:solidFill>
                  <a:latin typeface="UTM Avo" panose="02040603050506020204" pitchFamily="18"/>
                  <a:cs typeface="Arial" panose="020B0604020202020204" pitchFamily="34" charset="0"/>
                </a:rPr>
                <a:t>có</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thể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kể</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đến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như</a:t>
              </a:r>
              <a:r>
                <a:rPr lang="en-US" sz="2400" dirty="0">
                  <a:solidFill>
                    <a:schemeClr val="tx1"/>
                  </a:solidFill>
                  <a:latin typeface="UTM Avo" panose="02040603050506020204" pitchFamily="18"/>
                  <a:cs typeface="Arial" panose="020B0604020202020204" pitchFamily="34" charset="0"/>
                </a:rPr>
                <a:t>:</a:t>
              </a:r>
            </a:p>
          </p:txBody>
        </p:sp>
        <p:pic>
          <p:nvPicPr>
            <p:cNvPr id="10" name="Picture 9" descr="Icon&#10;&#10;Description automatically generated">
              <a:extLst>
                <a:ext uri="{FF2B5EF4-FFF2-40B4-BE49-F238E27FC236}">
                  <a16:creationId xmlns:a16="http://schemas.microsoft.com/office/drawing/2014/main" id="{B78562B3-17F8-DA8C-E453-6F004C888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6665" y="-522297"/>
              <a:ext cx="1200150" cy="1200150"/>
            </a:xfrm>
            <a:prstGeom prst="rect">
              <a:avLst/>
            </a:prstGeom>
          </p:spPr>
        </p:pic>
      </p:grpSp>
      <p:pic>
        <p:nvPicPr>
          <p:cNvPr id="11" name="Picture 10" descr="A picture containing text&#10;&#10;Description automatically generated">
            <a:extLst>
              <a:ext uri="{FF2B5EF4-FFF2-40B4-BE49-F238E27FC236}">
                <a16:creationId xmlns:a16="http://schemas.microsoft.com/office/drawing/2014/main" id="{4C0F54FA-F65C-3BA8-4C40-A6A6A0D9B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1304" y="4524555"/>
            <a:ext cx="3279091" cy="21773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6 tác hại khi la mắng con cái thường xuyên">
            <a:extLst>
              <a:ext uri="{FF2B5EF4-FFF2-40B4-BE49-F238E27FC236}">
                <a16:creationId xmlns:a16="http://schemas.microsoft.com/office/drawing/2014/main" id="{72ED320A-BD85-8D5D-5556-2290710CB6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934" y="4524555"/>
            <a:ext cx="3264382" cy="217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31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Freeform 3">
            <a:extLst>
              <a:ext uri="{FF2B5EF4-FFF2-40B4-BE49-F238E27FC236}">
                <a16:creationId xmlns:a16="http://schemas.microsoft.com/office/drawing/2014/main" id="{A3AFF1C4-2B0D-3982-679A-5691CFC3EEBA}"/>
              </a:ext>
            </a:extLst>
          </p:cNvPr>
          <p:cNvSpPr/>
          <p:nvPr/>
        </p:nvSpPr>
        <p:spPr>
          <a:xfrm>
            <a:off x="665531" y="2735702"/>
            <a:ext cx="10991371" cy="372195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a:ln>
                  <a:noFill/>
                </a:ln>
                <a:effectLst/>
                <a:uLnTx/>
                <a:uFillTx/>
                <a:latin typeface="UTM Avo" panose="02040603050506020204" pitchFamily="18"/>
                <a:cs typeface="Arial" panose="020B0604020202020204" pitchFamily="34" charset="0"/>
              </a:rPr>
              <a:t> </a:t>
            </a:r>
          </a:p>
        </p:txBody>
      </p:sp>
      <p:sp>
        <p:nvSpPr>
          <p:cNvPr id="24" name="TextBox 23">
            <a:extLst>
              <a:ext uri="{FF2B5EF4-FFF2-40B4-BE49-F238E27FC236}">
                <a16:creationId xmlns:a16="http://schemas.microsoft.com/office/drawing/2014/main" id="{C9A07F05-1994-F41C-649E-25F8E56719D9}"/>
              </a:ext>
            </a:extLst>
          </p:cNvPr>
          <p:cNvSpPr txBox="1"/>
          <p:nvPr/>
        </p:nvSpPr>
        <p:spPr>
          <a:xfrm>
            <a:off x="4306526" y="2933435"/>
            <a:ext cx="6988551" cy="3337837"/>
          </a:xfrm>
          <a:prstGeom prst="rect">
            <a:avLst/>
          </a:prstGeom>
          <a:noFill/>
        </p:spPr>
        <p:txBody>
          <a:bodyPr wrap="square">
            <a:spAutoFit/>
          </a:bodyPr>
          <a:lstStyle/>
          <a:p>
            <a:pPr algn="just" defTabSz="609630">
              <a:lnSpc>
                <a:spcPct val="150000"/>
              </a:lnSpc>
            </a:pPr>
            <a:r>
              <a:rPr lang="vi-VN" sz="2400">
                <a:latin typeface="UTM Avo" panose="02040603050506020204" pitchFamily="18"/>
                <a:ea typeface="Calibri" panose="020F0502020204030204" pitchFamily="34" charset="0"/>
                <a:cs typeface="Arial" panose="020B0604020202020204" pitchFamily="34" charset="0"/>
              </a:rPr>
              <a:t>Thứ 6 tuần trước em đi học thêm về khá muộn. Vì trời tối và phải đi một mình nên em có bị một vài anh thanh niên lớn trêu chọc. Khi nhận thấy tình hình không ổn, em đã bỏ chạy thật nhanh và hét lớn để tìm kiếm sự trợ giúp của người lớn.</a:t>
            </a:r>
          </a:p>
        </p:txBody>
      </p:sp>
      <p:grpSp>
        <p:nvGrpSpPr>
          <p:cNvPr id="25" name="Group 24">
            <a:extLst>
              <a:ext uri="{FF2B5EF4-FFF2-40B4-BE49-F238E27FC236}">
                <a16:creationId xmlns:a16="http://schemas.microsoft.com/office/drawing/2014/main" id="{C88EE801-B877-E677-1352-4F401DA7DB3F}"/>
              </a:ext>
            </a:extLst>
          </p:cNvPr>
          <p:cNvGrpSpPr/>
          <p:nvPr/>
        </p:nvGrpSpPr>
        <p:grpSpPr>
          <a:xfrm>
            <a:off x="-1320006" y="1611600"/>
            <a:ext cx="8178801" cy="995099"/>
            <a:chOff x="3467284" y="286730"/>
            <a:chExt cx="12268202" cy="1492648"/>
          </a:xfrm>
        </p:grpSpPr>
        <p:grpSp>
          <p:nvGrpSpPr>
            <p:cNvPr id="26" name="Group 18">
              <a:extLst>
                <a:ext uri="{FF2B5EF4-FFF2-40B4-BE49-F238E27FC236}">
                  <a16:creationId xmlns:a16="http://schemas.microsoft.com/office/drawing/2014/main" id="{F51FA8B3-35D2-A640-EA44-F74183164F08}"/>
                </a:ext>
              </a:extLst>
            </p:cNvPr>
            <p:cNvGrpSpPr/>
            <p:nvPr/>
          </p:nvGrpSpPr>
          <p:grpSpPr>
            <a:xfrm>
              <a:off x="3467284" y="286730"/>
              <a:ext cx="12268202" cy="1492648"/>
              <a:chOff x="0" y="-38100"/>
              <a:chExt cx="3348076" cy="444825"/>
            </a:xfrm>
          </p:grpSpPr>
          <p:sp>
            <p:nvSpPr>
              <p:cNvPr id="28" name="Freeform 19">
                <a:extLst>
                  <a:ext uri="{FF2B5EF4-FFF2-40B4-BE49-F238E27FC236}">
                    <a16:creationId xmlns:a16="http://schemas.microsoft.com/office/drawing/2014/main" id="{44C6605D-2723-4B8C-0994-CD5B57D7A580}"/>
                  </a:ext>
                </a:extLst>
              </p:cNvPr>
              <p:cNvSpPr/>
              <p:nvPr/>
            </p:nvSpPr>
            <p:spPr>
              <a:xfrm>
                <a:off x="203200" y="-38100"/>
                <a:ext cx="3144876" cy="444825"/>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9BBB59">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sp>
            <p:nvSpPr>
              <p:cNvPr id="29" name="TextBox 28">
                <a:extLst>
                  <a:ext uri="{FF2B5EF4-FFF2-40B4-BE49-F238E27FC236}">
                    <a16:creationId xmlns:a16="http://schemas.microsoft.com/office/drawing/2014/main" id="{5BA7258B-4413-2703-4812-FD87EEE9013E}"/>
                  </a:ext>
                </a:extLst>
              </p:cNvPr>
              <p:cNvSpPr txBox="1"/>
              <p:nvPr/>
            </p:nvSpPr>
            <p:spPr>
              <a:xfrm>
                <a:off x="0" y="-38100"/>
                <a:ext cx="812800" cy="444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700" b="0" i="0" u="none" strike="noStrike" kern="0" cap="none" spc="0" normalizeH="0" baseline="0" noProof="0">
                  <a:ln>
                    <a:noFill/>
                  </a:ln>
                  <a:effectLst/>
                  <a:uLnTx/>
                  <a:uFillTx/>
                  <a:latin typeface="UTM Avo" panose="02040603050506020204" pitchFamily="18"/>
                  <a:cs typeface="Arial" panose="020B0604020202020204" pitchFamily="34" charset="0"/>
                </a:endParaRPr>
              </a:p>
            </p:txBody>
          </p:sp>
        </p:grpSp>
        <p:sp>
          <p:nvSpPr>
            <p:cNvPr id="27" name="TextBox 26">
              <a:extLst>
                <a:ext uri="{FF2B5EF4-FFF2-40B4-BE49-F238E27FC236}">
                  <a16:creationId xmlns:a16="http://schemas.microsoft.com/office/drawing/2014/main" id="{36A19F26-16E5-5A13-57B8-FD269F68F92B}"/>
                </a:ext>
              </a:extLst>
            </p:cNvPr>
            <p:cNvSpPr txBox="1"/>
            <p:nvPr/>
          </p:nvSpPr>
          <p:spPr>
            <a:xfrm>
              <a:off x="5605980" y="617166"/>
              <a:ext cx="8735385" cy="784830"/>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effectLst/>
                  <a:uLnTx/>
                  <a:uFillTx/>
                  <a:latin typeface="UTM Avo" panose="02040603050506020204" pitchFamily="18"/>
                  <a:cs typeface="Arial" panose="020B0604020202020204" pitchFamily="34" charset="0"/>
                </a:rPr>
                <a:t>VÍ DỤ THAM KHẢO KHÁC</a:t>
              </a:r>
              <a:endParaRPr kumimoji="0" lang="en-US" sz="2800" b="1"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grpSp>
      <p:pic>
        <p:nvPicPr>
          <p:cNvPr id="30" name="Picture 29" descr="Icon&#10;&#10;Description automatically generated">
            <a:extLst>
              <a:ext uri="{FF2B5EF4-FFF2-40B4-BE49-F238E27FC236}">
                <a16:creationId xmlns:a16="http://schemas.microsoft.com/office/drawing/2014/main" id="{5A88D4E9-3131-0C5F-D9B7-F2BEFBEFC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60155" y="5867753"/>
            <a:ext cx="1031669" cy="1031669"/>
          </a:xfrm>
          <a:prstGeom prst="rect">
            <a:avLst/>
          </a:prstGeom>
        </p:spPr>
      </p:pic>
      <p:grpSp>
        <p:nvGrpSpPr>
          <p:cNvPr id="31" name="Group 30">
            <a:extLst>
              <a:ext uri="{FF2B5EF4-FFF2-40B4-BE49-F238E27FC236}">
                <a16:creationId xmlns:a16="http://schemas.microsoft.com/office/drawing/2014/main" id="{A03CB411-7871-F840-7AE7-E122A2274BC3}"/>
              </a:ext>
            </a:extLst>
          </p:cNvPr>
          <p:cNvGrpSpPr/>
          <p:nvPr/>
        </p:nvGrpSpPr>
        <p:grpSpPr>
          <a:xfrm>
            <a:off x="1158655" y="3531035"/>
            <a:ext cx="2786047" cy="2447423"/>
            <a:chOff x="1720461" y="4039253"/>
            <a:chExt cx="4179071" cy="3671134"/>
          </a:xfrm>
        </p:grpSpPr>
        <p:grpSp>
          <p:nvGrpSpPr>
            <p:cNvPr id="32" name="Group 8">
              <a:extLst>
                <a:ext uri="{FF2B5EF4-FFF2-40B4-BE49-F238E27FC236}">
                  <a16:creationId xmlns:a16="http://schemas.microsoft.com/office/drawing/2014/main" id="{FE87C3B0-F630-E7AC-5768-5BCC89449585}"/>
                </a:ext>
              </a:extLst>
            </p:cNvPr>
            <p:cNvGrpSpPr/>
            <p:nvPr/>
          </p:nvGrpSpPr>
          <p:grpSpPr>
            <a:xfrm>
              <a:off x="1720461" y="4039253"/>
              <a:ext cx="4179071" cy="3671134"/>
              <a:chOff x="0" y="0"/>
              <a:chExt cx="1100661" cy="893945"/>
            </a:xfrm>
          </p:grpSpPr>
          <p:sp>
            <p:nvSpPr>
              <p:cNvPr id="34" name="Freeform 9">
                <a:extLst>
                  <a:ext uri="{FF2B5EF4-FFF2-40B4-BE49-F238E27FC236}">
                    <a16:creationId xmlns:a16="http://schemas.microsoft.com/office/drawing/2014/main" id="{E9AF1EFE-D222-75E5-E5CC-762348973469}"/>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defTabSz="609630"/>
                <a:endParaRPr lang="en-US" sz="700">
                  <a:latin typeface="UTM Avo" panose="02040603050506020204" pitchFamily="18"/>
                  <a:cs typeface="Arial" panose="020B0604020202020204" pitchFamily="34" charset="0"/>
                </a:endParaRPr>
              </a:p>
            </p:txBody>
          </p:sp>
          <p:sp>
            <p:nvSpPr>
              <p:cNvPr id="35" name="TextBox 10">
                <a:extLst>
                  <a:ext uri="{FF2B5EF4-FFF2-40B4-BE49-F238E27FC236}">
                    <a16:creationId xmlns:a16="http://schemas.microsoft.com/office/drawing/2014/main" id="{7B1E4BB8-AC5F-4866-F182-2BB572BF4D89}"/>
                  </a:ext>
                </a:extLst>
              </p:cNvPr>
              <p:cNvSpPr txBox="1"/>
              <p:nvPr/>
            </p:nvSpPr>
            <p:spPr>
              <a:xfrm>
                <a:off x="0" y="0"/>
                <a:ext cx="812800" cy="812800"/>
              </a:xfrm>
              <a:prstGeom prst="rect">
                <a:avLst/>
              </a:prstGeom>
            </p:spPr>
            <p:txBody>
              <a:bodyPr lIns="33867" tIns="33867" rIns="33867" bIns="33867" rtlCol="0" anchor="ctr"/>
              <a:lstStyle/>
              <a:p>
                <a:pPr algn="ctr" defTabSz="609630">
                  <a:lnSpc>
                    <a:spcPts val="2059"/>
                  </a:lnSpc>
                </a:pPr>
                <a:endParaRPr sz="700">
                  <a:latin typeface="UTM Avo" panose="02040603050506020204" pitchFamily="18"/>
                  <a:cs typeface="Arial" panose="020B0604020202020204" pitchFamily="34" charset="0"/>
                </a:endParaRPr>
              </a:p>
            </p:txBody>
          </p:sp>
        </p:grpSp>
        <p:pic>
          <p:nvPicPr>
            <p:cNvPr id="33" name="Picture 32" descr="Cartoon of a child and child&#10;&#10;Description automatically generated">
              <a:extLst>
                <a:ext uri="{FF2B5EF4-FFF2-40B4-BE49-F238E27FC236}">
                  <a16:creationId xmlns:a16="http://schemas.microsoft.com/office/drawing/2014/main" id="{1AE8DEDB-DDB6-3A42-A6BB-29050675B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121" y="4391426"/>
              <a:ext cx="2966787" cy="2966787"/>
            </a:xfrm>
            <a:prstGeom prst="rect">
              <a:avLst/>
            </a:prstGeom>
          </p:spPr>
        </p:pic>
      </p:grpSp>
      <p:sp>
        <p:nvSpPr>
          <p:cNvPr id="36" name="Freeform 3">
            <a:extLst>
              <a:ext uri="{FF2B5EF4-FFF2-40B4-BE49-F238E27FC236}">
                <a16:creationId xmlns:a16="http://schemas.microsoft.com/office/drawing/2014/main" id="{97194ADC-C4C0-29ED-1B94-5219C162E0F3}"/>
              </a:ext>
            </a:extLst>
          </p:cNvPr>
          <p:cNvSpPr/>
          <p:nvPr/>
        </p:nvSpPr>
        <p:spPr>
          <a:xfrm>
            <a:off x="231462" y="5955033"/>
            <a:ext cx="1094207" cy="857107"/>
          </a:xfrm>
          <a:custGeom>
            <a:avLst/>
            <a:gdLst/>
            <a:ahLst/>
            <a:cxnLst/>
            <a:rect l="l" t="t" r="r" b="b"/>
            <a:pathLst>
              <a:path w="2444422" h="1701929">
                <a:moveTo>
                  <a:pt x="0" y="0"/>
                </a:moveTo>
                <a:lnTo>
                  <a:pt x="2444422" y="0"/>
                </a:lnTo>
                <a:lnTo>
                  <a:pt x="2444422" y="1701928"/>
                </a:lnTo>
                <a:lnTo>
                  <a:pt x="0" y="1701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effectLst/>
              <a:uLnTx/>
              <a:uFillTx/>
              <a:latin typeface="UTM Avo" panose="02040603050506020204" pitchFamily="18"/>
            </a:endParaRPr>
          </a:p>
        </p:txBody>
      </p:sp>
    </p:spTree>
    <p:extLst>
      <p:ext uri="{BB962C8B-B14F-4D97-AF65-F5344CB8AC3E}">
        <p14:creationId xmlns:p14="http://schemas.microsoft.com/office/powerpoint/2010/main" val="147740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wipe(left)">
                                      <p:cBhvr>
                                        <p:cTn id="15" dur="500"/>
                                        <p:tgtEl>
                                          <p:spTgt spid="24">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4D7F196-9C61-44B6-9257-38A1FA7A2B3A}" vid="{7023CD2D-81B6-4BB7-B338-C0CB8A5C0DA7}"/>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TotalTime>
  <Words>868</Words>
  <Application>Microsoft Office PowerPoint</Application>
  <PresentationFormat>Widescreen</PresentationFormat>
  <Paragraphs>64</Paragraphs>
  <Slides>25</Slides>
  <Notes>2</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Courier New</vt:lpstr>
      <vt:lpstr>Times New Roman</vt:lpstr>
      <vt:lpstr>UTM Avo</vt:lpstr>
      <vt:lpstr>Wingdings</vt:lpstr>
      <vt:lpstr>字魂59号-创粗黑</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Tuanhh Nguyễn</dc:creator>
  <cp:lastModifiedBy>AD</cp:lastModifiedBy>
  <cp:revision>5</cp:revision>
  <dcterms:created xsi:type="dcterms:W3CDTF">2024-02-26T00:59:45Z</dcterms:created>
  <dcterms:modified xsi:type="dcterms:W3CDTF">2025-04-14T04:09:00Z</dcterms:modified>
</cp:coreProperties>
</file>