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68" r:id="rId5"/>
    <p:sldMasterId id="2147483814" r:id="rId6"/>
    <p:sldMasterId id="2147483838" r:id="rId7"/>
    <p:sldMasterId id="2147483850" r:id="rId8"/>
    <p:sldMasterId id="2147483864" r:id="rId9"/>
    <p:sldMasterId id="2147483868" r:id="rId10"/>
  </p:sldMasterIdLst>
  <p:notesMasterIdLst>
    <p:notesMasterId r:id="rId31"/>
  </p:notesMasterIdLst>
  <p:sldIdLst>
    <p:sldId id="2007577195" r:id="rId11"/>
    <p:sldId id="2007577189" r:id="rId12"/>
    <p:sldId id="258" r:id="rId13"/>
    <p:sldId id="2007577190" r:id="rId14"/>
    <p:sldId id="745" r:id="rId15"/>
    <p:sldId id="722" r:id="rId16"/>
    <p:sldId id="770" r:id="rId17"/>
    <p:sldId id="275" r:id="rId18"/>
    <p:sldId id="2007577191" r:id="rId19"/>
    <p:sldId id="2007577186" r:id="rId20"/>
    <p:sldId id="2007577192" r:id="rId21"/>
    <p:sldId id="2007577170" r:id="rId22"/>
    <p:sldId id="2007577180" r:id="rId23"/>
    <p:sldId id="2007577181" r:id="rId24"/>
    <p:sldId id="2007577184" r:id="rId25"/>
    <p:sldId id="2007577187" r:id="rId26"/>
    <p:sldId id="291" r:id="rId27"/>
    <p:sldId id="2007577193" r:id="rId28"/>
    <p:sldId id="2007577194" r:id="rId29"/>
    <p:sldId id="4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>
        <p:scale>
          <a:sx n="50" d="100"/>
          <a:sy n="50" d="100"/>
        </p:scale>
        <p:origin x="1862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0BAB-16AD-483E-B323-A3E9EACA579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C5579-4226-4234-956F-01DECBF2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2C5579-4226-4234-956F-01DECBF220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0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79-4226-4234-956F-01DECBF22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0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40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79-4226-4234-956F-01DECBF22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75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8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205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899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029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084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9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1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6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6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0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20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6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4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38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23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07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8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3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2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3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271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2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3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8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6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0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5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5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0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3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9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62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3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0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7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2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9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0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3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3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2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4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5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4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3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9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59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91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535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410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397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40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98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708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450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9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26428B-05A4-42F8-B13E-D7D60C281D8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65F800-B2B0-48F7-8DA8-F7666F06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23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641974" y="-1223042"/>
            <a:ext cx="20105751" cy="14120356"/>
            <a:chOff x="-3429000" y="-598635"/>
            <a:chExt cx="15239874" cy="11408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2668843" y="-598635"/>
              <a:ext cx="3167916" cy="3268627"/>
            </a:xfrm>
            <a:prstGeom prst="rect">
              <a:avLst/>
            </a:prstGeom>
          </p:spPr>
        </p:pic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-3429000" y="2124242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640080"/>
            <a:ext cx="12192000" cy="557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27205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3130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030800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53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73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066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7F66717-6334-FD0A-201B-39DFE15ABC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80" y="-4336754"/>
            <a:ext cx="1228724" cy="122872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C5184CF-439E-E2FE-475D-763908BB4A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89" y="10910335"/>
            <a:ext cx="1228724" cy="12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8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5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8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1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18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9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3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84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87228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7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gif"/><Relationship Id="rId1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6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54387-4F88-84F8-E09E-0CF8541B1987}"/>
              </a:ext>
            </a:extLst>
          </p:cNvPr>
          <p:cNvSpPr txBox="1"/>
          <p:nvPr/>
        </p:nvSpPr>
        <p:spPr>
          <a:xfrm>
            <a:off x="0" y="764223"/>
            <a:ext cx="1219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  <a:p>
            <a:pPr algn="ctr"/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LỚP 5</a:t>
            </a:r>
          </a:p>
          <a:p>
            <a:pPr algn="ctr"/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BỊ XÂM HẠI (TIẾT 4)</a:t>
            </a:r>
          </a:p>
          <a:p>
            <a:pPr algn="ctr"/>
            <a:endParaRPr lang="en-US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94863" y="609601"/>
            <a:ext cx="7665766" cy="5747657"/>
            <a:chOff x="0" y="-53352"/>
            <a:chExt cx="1250098" cy="4609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0098" cy="356146"/>
            </a:xfrm>
            <a:custGeom>
              <a:avLst/>
              <a:gdLst/>
              <a:ahLst/>
              <a:cxnLst/>
              <a:rect l="l" t="t" r="r" b="b"/>
              <a:pathLst>
                <a:path w="1250098" h="356146">
                  <a:moveTo>
                    <a:pt x="22500" y="0"/>
                  </a:moveTo>
                  <a:lnTo>
                    <a:pt x="1227598" y="0"/>
                  </a:lnTo>
                  <a:cubicBezTo>
                    <a:pt x="1233565" y="0"/>
                    <a:pt x="1239288" y="2371"/>
                    <a:pt x="1243508" y="6590"/>
                  </a:cubicBezTo>
                  <a:cubicBezTo>
                    <a:pt x="1247727" y="10810"/>
                    <a:pt x="1250098" y="16533"/>
                    <a:pt x="1250098" y="22500"/>
                  </a:cubicBezTo>
                  <a:lnTo>
                    <a:pt x="1250098" y="333646"/>
                  </a:lnTo>
                  <a:cubicBezTo>
                    <a:pt x="1250098" y="346072"/>
                    <a:pt x="1240024" y="356146"/>
                    <a:pt x="1227598" y="356146"/>
                  </a:cubicBezTo>
                  <a:lnTo>
                    <a:pt x="22500" y="356146"/>
                  </a:lnTo>
                  <a:cubicBezTo>
                    <a:pt x="10074" y="356146"/>
                    <a:pt x="0" y="346072"/>
                    <a:pt x="0" y="333646"/>
                  </a:cubicBezTo>
                  <a:lnTo>
                    <a:pt x="0" y="22500"/>
                  </a:lnTo>
                  <a:cubicBezTo>
                    <a:pt x="0" y="10074"/>
                    <a:pt x="10074" y="0"/>
                    <a:pt x="22500" y="0"/>
                  </a:cubicBezTo>
                  <a:close/>
                </a:path>
              </a:pathLst>
            </a:custGeom>
            <a:solidFill>
              <a:srgbClr val="FFB36B"/>
            </a:solidFill>
            <a:ln w="28575" cap="rnd">
              <a:solidFill>
                <a:srgbClr val="0D367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3352"/>
              <a:ext cx="1250098" cy="4609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hia sẻ lo lắng với người tin cậy.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Kể lại tình huống và trả lời câu hỏi để cung cấp thêm thông tin, làm rõ tình huống.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Lắng nghe và trao đổi với người tin cậy về những việc cần làm để giữ an toàn cho bản thân.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lo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161116-A895-73E4-C60E-E92810248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131" y="15231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00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có thể nhờ sự giúp đở ở của những người nào khác nữa?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mẹ, anh chị em ruột hoặc người thân thiết trong gia đình, cô tổng phụ trách , thầy cô hiệu trưởng….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8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6C468E4F-066F-BF99-5F8A-E5CE1174A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1763165"/>
            <a:ext cx="5735308" cy="15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805543" y="173599"/>
            <a:ext cx="10983686" cy="1785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11">
              <a:defRPr/>
            </a:pPr>
            <a:r>
              <a:rPr lang="vi-VN" sz="32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Quan sát các tình huống ở hình 14, 15 và thảo luận: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Các bạn có thể gặp phải nguy cơ nào?</a:t>
            </a:r>
          </a:p>
          <a:p>
            <a:pPr lvl="0" algn="just" defTabSz="914411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Nếu em là bạn trong tình huống đó, em sẽ làm gì?</a:t>
            </a:r>
            <a:endParaRPr kumimoji="0" lang="vi-VN" sz="32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F617F-447B-E54D-A37B-BE9D8113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46" y="2149247"/>
            <a:ext cx="4889509" cy="3859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D631E-2770-7F62-ABA9-27CA7DCB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27" y="2503715"/>
            <a:ext cx="6104596" cy="33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F095D3-D30D-F17F-9FB3-7517AF9AF51D}"/>
              </a:ext>
            </a:extLst>
          </p:cNvPr>
          <p:cNvSpPr/>
          <p:nvPr/>
        </p:nvSpPr>
        <p:spPr>
          <a:xfrm>
            <a:off x="5693228" y="1121229"/>
            <a:ext cx="5758543" cy="449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theo người lạ vào nhà mà chưa thông báo với người đáng tin cậy thì có thể gặp nguy cơ bị bắt cóc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xâm hại về tinh thần và thân thể…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tình huống đó em sẽ không đi cùng hoặc xin phép bố mẹ rồi mới đi…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49C15-9A39-ECDD-50B1-B239D7C8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648504"/>
            <a:ext cx="4889509" cy="38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7E447D-9E11-3687-450F-55656A2BE71E}"/>
              </a:ext>
            </a:extLst>
          </p:cNvPr>
          <p:cNvSpPr/>
          <p:nvPr/>
        </p:nvSpPr>
        <p:spPr>
          <a:xfrm>
            <a:off x="5725885" y="283028"/>
            <a:ext cx="5758543" cy="2775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nam khi nhận quà từ người lạ nhưng người lạ lại bắt ôm chú ấy, bạn có thể bị xâm phạm về mặt tinh thần và tình dục…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từ chối yêu cầu ôm chú, gửi lại quà 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4A91-B7EA-4FFF-3CEF-C255C953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84" y="1959430"/>
            <a:ext cx="4966447" cy="27105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B16CA7-7A8F-B68E-021C-E0702A0D97B2}"/>
              </a:ext>
            </a:extLst>
          </p:cNvPr>
          <p:cNvSpPr/>
          <p:nvPr/>
        </p:nvSpPr>
        <p:spPr>
          <a:xfrm>
            <a:off x="5834742" y="3407230"/>
            <a:ext cx="5758543" cy="32874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được cho váy đẹp nhưng lại yêu cầu giữ bí mật . Rất có thể đấy chỉ là món quà để dụ dỗ bạn nhỏ để dẫn đến xâm phạm về tinh thần và thân thể.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chia sẻ câu chuyện với mẹ mẹ sẽ giúp em hết lo lắng…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5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18937" y="453506"/>
            <a:ext cx="7457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các tình huống trên, thực hành đóng vai đưa ra yêu cầu giúp đỡ khi gặp tình huống không an toàn.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"/>
          <p:cNvSpPr/>
          <p:nvPr/>
        </p:nvSpPr>
        <p:spPr>
          <a:xfrm>
            <a:off x="592184" y="508178"/>
            <a:ext cx="10315302" cy="6349822"/>
          </a:xfrm>
          <a:custGeom>
            <a:avLst/>
            <a:gdLst/>
            <a:ahLst/>
            <a:cxnLst/>
            <a:rect l="l" t="t" r="r" b="b"/>
            <a:pathLst>
              <a:path w="6819091" h="6716804">
                <a:moveTo>
                  <a:pt x="0" y="0"/>
                </a:moveTo>
                <a:lnTo>
                  <a:pt x="6819091" y="0"/>
                </a:lnTo>
                <a:lnTo>
                  <a:pt x="6819091" y="6716805"/>
                </a:lnTo>
                <a:lnTo>
                  <a:pt x="0" y="6716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861F52-E782-232D-1E2E-E7FDAC14C265}"/>
              </a:ext>
            </a:extLst>
          </p:cNvPr>
          <p:cNvSpPr txBox="1"/>
          <p:nvPr/>
        </p:nvSpPr>
        <p:spPr>
          <a:xfrm>
            <a:off x="4506686" y="1143000"/>
            <a:ext cx="5486400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047CB25-E015-C12D-287B-C5F7708A3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207589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740" y="3363686"/>
            <a:ext cx="3494314" cy="34943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609601" y="472082"/>
            <a:ext cx="8305110" cy="4012831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249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hia sẻ một số tình huống có thể bị xâm hại 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các bước tìm sự giúp đỡ khi có nguy cơ bị xâm hại.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4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6A65F-AD18-4821-78A7-C0AA082C34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2" y="1638500"/>
            <a:ext cx="5514112" cy="15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146597" y="222069"/>
            <a:ext cx="11798770" cy="6635930"/>
          </a:xfrm>
          <a:prstGeom prst="rect">
            <a:avLst/>
          </a:prstGeom>
        </p:spPr>
      </p:pic>
      <p:pic>
        <p:nvPicPr>
          <p:cNvPr id="5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24" y="-349110"/>
            <a:ext cx="2007668" cy="2007668"/>
          </a:xfrm>
          <a:prstGeom prst="rect">
            <a:avLst/>
          </a:prstGeom>
        </p:spPr>
      </p:pic>
      <p:pic>
        <p:nvPicPr>
          <p:cNvPr id="11" name="图片 24" descr="卡通人物&#10;&#10;低可信度描述已自动生成">
            <a:extLst>
              <a:ext uri="{FF2B5EF4-FFF2-40B4-BE49-F238E27FC236}">
                <a16:creationId xmlns:a16="http://schemas.microsoft.com/office/drawing/2014/main" id="{650A6243-7162-05D2-6D00-BBDE6896F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8" b="939"/>
          <a:stretch/>
        </p:blipFill>
        <p:spPr>
          <a:xfrm>
            <a:off x="0" y="4428308"/>
            <a:ext cx="12192000" cy="2429691"/>
          </a:xfrm>
          <a:custGeom>
            <a:avLst/>
            <a:gdLst>
              <a:gd name="connsiteX0" fmla="*/ 0 w 12192000"/>
              <a:gd name="connsiteY0" fmla="*/ 0 h 3047107"/>
              <a:gd name="connsiteX1" fmla="*/ 12192000 w 12192000"/>
              <a:gd name="connsiteY1" fmla="*/ 0 h 3047107"/>
              <a:gd name="connsiteX2" fmla="*/ 12192000 w 12192000"/>
              <a:gd name="connsiteY2" fmla="*/ 3047107 h 3047107"/>
              <a:gd name="connsiteX3" fmla="*/ 0 w 12192000"/>
              <a:gd name="connsiteY3" fmla="*/ 3047107 h 304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7107">
                <a:moveTo>
                  <a:pt x="0" y="0"/>
                </a:moveTo>
                <a:lnTo>
                  <a:pt x="12192000" y="0"/>
                </a:lnTo>
                <a:lnTo>
                  <a:pt x="12192000" y="3047107"/>
                </a:lnTo>
                <a:lnTo>
                  <a:pt x="0" y="3047107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0B8F4F-5532-FF1B-BFF5-ACB0D2E23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93" y="1228579"/>
            <a:ext cx="10796952" cy="11095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EAD056-B4B7-F0A3-3BB7-5C74337CF70D}"/>
              </a:ext>
            </a:extLst>
          </p:cNvPr>
          <p:cNvSpPr txBox="1"/>
          <p:nvPr/>
        </p:nvSpPr>
        <p:spPr>
          <a:xfrm>
            <a:off x="1232452" y="2464904"/>
            <a:ext cx="10177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ội đầu tiên sẽ chọn một ô 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Giáo viên nêu thông tin liên quan đến tình huống trong sách giáo khoa từ hình 9 đến hình 12 chứa trong ô số học sinh cần viết lên bảng một trong 2 cụm từ bí mật hoặc bật mí phù hợp với tình huống.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Câu trả lời đúng, hình ảnh tình huống hiện ra trả lời sai mất lượt và câu trả lời thuộc về khán giả.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320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14" y="1099333"/>
            <a:ext cx="3113315" cy="2101067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829" y="1099333"/>
            <a:ext cx="3047999" cy="202486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800" y="3516086"/>
            <a:ext cx="2830285" cy="2126335"/>
          </a:xfrm>
          <a:prstGeom prst="rect">
            <a:avLst/>
          </a:prstGeom>
        </p:spPr>
      </p:pic>
      <p:pic>
        <p:nvPicPr>
          <p:cNvPr id="38" name="4b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393" y="3505200"/>
            <a:ext cx="2802489" cy="2049406"/>
          </a:xfrm>
          <a:prstGeom prst="rect">
            <a:avLst/>
          </a:prstGeom>
        </p:spPr>
      </p:pic>
      <p:pic>
        <p:nvPicPr>
          <p:cNvPr id="40" name="1a"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43" y="1050031"/>
            <a:ext cx="3212870" cy="2312293"/>
          </a:xfrm>
          <a:prstGeom prst="rect">
            <a:avLst/>
          </a:prstGeom>
        </p:spPr>
      </p:pic>
      <p:pic>
        <p:nvPicPr>
          <p:cNvPr id="41" name="2a"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861" y="1019340"/>
            <a:ext cx="3205203" cy="2305071"/>
          </a:xfrm>
          <a:prstGeom prst="rect">
            <a:avLst/>
          </a:prstGeom>
        </p:spPr>
      </p:pic>
      <p:pic>
        <p:nvPicPr>
          <p:cNvPr id="42" name="3a"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96" y="3444828"/>
            <a:ext cx="3231747" cy="2291294"/>
          </a:xfrm>
          <a:prstGeom prst="rect">
            <a:avLst/>
          </a:prstGeom>
        </p:spPr>
      </p:pic>
      <p:pic>
        <p:nvPicPr>
          <p:cNvPr id="43" name="4a"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40" y="3387439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7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3" name="Picture 12" descr="A cartoon of a child sleeping in a bed&#10;&#10;Description automatically generated">
            <a:extLst>
              <a:ext uri="{FF2B5EF4-FFF2-40B4-BE49-F238E27FC236}">
                <a16:creationId xmlns:a16="http://schemas.microsoft.com/office/drawing/2014/main" id="{80AA1D05-56F8-1A8C-427F-E4ED9A1B6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7" y="3638549"/>
            <a:ext cx="4683460" cy="4162425"/>
          </a:xfrm>
          <a:prstGeom prst="rect">
            <a:avLst/>
          </a:prstGeom>
        </p:spPr>
      </p:pic>
      <p:pic>
        <p:nvPicPr>
          <p:cNvPr id="17" name="Picture 16" descr="A cartoon of a person covering her face with her hands&#10;&#10;Description automatically generated">
            <a:extLst>
              <a:ext uri="{FF2B5EF4-FFF2-40B4-BE49-F238E27FC236}">
                <a16:creationId xmlns:a16="http://schemas.microsoft.com/office/drawing/2014/main" id="{5F175C29-6941-04B1-1D72-AA05D13C8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" y="3507967"/>
            <a:ext cx="3283014" cy="3156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92D18E-B4C4-D008-0222-302D2D8D3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0165" y="2432793"/>
            <a:ext cx="7254869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F0B541-D422-0033-41EC-F58D0B797D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559" y="1280694"/>
            <a:ext cx="2981202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FC012-AD24-09FA-73C2-99898BFAA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2480" y="4342914"/>
            <a:ext cx="231058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293914" y="173600"/>
            <a:ext cx="11821885" cy="15354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11">
              <a:defRPr/>
            </a:pPr>
            <a:r>
              <a:rPr lang="vi-VN" sz="28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tình huống ở hình 13 và cho biết:</a:t>
            </a:r>
          </a:p>
          <a:p>
            <a:pPr lvl="0" algn="just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đang gặp tình huống gì? Tình huống đó có thể dẫn đến nguy cơ gì?</a:t>
            </a:r>
          </a:p>
          <a:p>
            <a:pPr lvl="0" defTabSz="914411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đã làm như thế nào để giữ an toàn cho bản thân?</a:t>
            </a:r>
            <a:endParaRPr kumimoji="0" lang="vi-VN" sz="28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DCDEE-08CB-D97A-2D7F-5DF2EFF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946822"/>
            <a:ext cx="5402716" cy="43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9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gái đang gặp phải tình huống gì? Tình huống đó có thể dẫn đến nguy cơ gì?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167741"/>
            <a:ext cx="6150430" cy="32548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gái đang lo lắng vì có một anh muốn làm quen nhưng lại không cho nói với người khác. Điều này cần thận trọng vì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dẫn đến nguy cơ bạn có thể bị xâm hại tình dục.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图片 2">
            <a:extLst>
              <a:ext uri="{FF2B5EF4-FFF2-40B4-BE49-F238E27FC236}">
                <a16:creationId xmlns:a16="http://schemas.microsoft.com/office/drawing/2014/main" id="{56E0E2AC-8B65-B734-8BE5-1AABCFA98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649" y="2160424"/>
            <a:ext cx="4697576" cy="46975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A93AB6-35D6-5089-6F65-E22BD6099673}"/>
              </a:ext>
            </a:extLst>
          </p:cNvPr>
          <p:cNvGrpSpPr/>
          <p:nvPr/>
        </p:nvGrpSpPr>
        <p:grpSpPr>
          <a:xfrm>
            <a:off x="2340289" y="472083"/>
            <a:ext cx="6574421" cy="2303775"/>
            <a:chOff x="729203" y="798654"/>
            <a:chExt cx="6574421" cy="434050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0ED2FFEF-14C9-0CD7-8E06-3445651B2781}"/>
                </a:ext>
              </a:extLst>
            </p:cNvPr>
            <p:cNvSpPr/>
            <p:nvPr/>
          </p:nvSpPr>
          <p:spPr>
            <a:xfrm flipH="1">
              <a:off x="729203" y="798654"/>
              <a:ext cx="6574421" cy="4340506"/>
            </a:xfrm>
            <a:prstGeom prst="cloudCallout">
              <a:avLst>
                <a:gd name="adj1" fmla="val -50058"/>
                <a:gd name="adj2" fmla="val 39833"/>
              </a:avLst>
            </a:prstGeom>
            <a:solidFill>
              <a:srgbClr val="D600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070BCB-FEB5-6FCC-7A80-59756F74A1F3}"/>
                </a:ext>
              </a:extLst>
            </p:cNvPr>
            <p:cNvSpPr txBox="1"/>
            <p:nvPr/>
          </p:nvSpPr>
          <p:spPr>
            <a:xfrm>
              <a:off x="1192192" y="1307933"/>
              <a:ext cx="5370653" cy="3305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 gái đã làm như thế nào để giữ an toàn cho bản thân?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5EA0A-362E-5BFB-72FE-58507469EC85}"/>
              </a:ext>
            </a:extLst>
          </p:cNvPr>
          <p:cNvSpPr/>
          <p:nvPr/>
        </p:nvSpPr>
        <p:spPr>
          <a:xfrm>
            <a:off x="718456" y="3004457"/>
            <a:ext cx="6291944" cy="3418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giữ an toàn cho bản thân, bạn gái đã gặp cô giáo, nhờ cô giúp đỡ, và thực hiện: (1) chia sẻ lo lắng với cô; (2) kể lại tình huống, trả lời câu hỏi của cô; (3) lắng nghe và trao đổi với cô về những việc cần làm để giữ an toàn cho bản thân; (4) hết lo lắng và cảm ơn cô.</a:t>
            </a:r>
          </a:p>
        </p:txBody>
      </p:sp>
    </p:spTree>
    <p:extLst>
      <p:ext uri="{BB962C8B-B14F-4D97-AF65-F5344CB8AC3E}">
        <p14:creationId xmlns:p14="http://schemas.microsoft.com/office/powerpoint/2010/main" val="348622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724</Words>
  <Application>Microsoft Office PowerPoint</Application>
  <PresentationFormat>Widescreen</PresentationFormat>
  <Paragraphs>44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等线 Light</vt:lpstr>
      <vt:lpstr>Arial</vt:lpstr>
      <vt:lpstr>Calibri</vt:lpstr>
      <vt:lpstr>Calibri Light</vt:lpstr>
      <vt:lpstr>Cambria</vt:lpstr>
      <vt:lpstr>SVN-Newton</vt:lpstr>
      <vt:lpstr>Times New Roman</vt:lpstr>
      <vt:lpstr>字魂59号-创粗黑</vt:lpstr>
      <vt:lpstr>思源黑体 CN Regular</vt:lpstr>
      <vt:lpstr>1_Office Theme</vt:lpstr>
      <vt:lpstr>3_Office Theme</vt:lpstr>
      <vt:lpstr>第一PPT，www.1ppt.com</vt:lpstr>
      <vt:lpstr>2_Office 主题</vt:lpstr>
      <vt:lpstr>2_Office 主题​​</vt:lpstr>
      <vt:lpstr>5_Office Theme</vt:lpstr>
      <vt:lpstr>自定义设计方案</vt:lpstr>
      <vt:lpstr>4_Office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93</cp:revision>
  <dcterms:created xsi:type="dcterms:W3CDTF">2023-11-08T01:02:15Z</dcterms:created>
  <dcterms:modified xsi:type="dcterms:W3CDTF">2025-04-12T04:55:26Z</dcterms:modified>
</cp:coreProperties>
</file>