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6"/>
  </p:notesMasterIdLst>
  <p:sldIdLst>
    <p:sldId id="614" r:id="rId3"/>
    <p:sldId id="266" r:id="rId4"/>
    <p:sldId id="258" r:id="rId5"/>
    <p:sldId id="264" r:id="rId6"/>
    <p:sldId id="271" r:id="rId7"/>
    <p:sldId id="273" r:id="rId8"/>
    <p:sldId id="259" r:id="rId9"/>
    <p:sldId id="588" r:id="rId10"/>
    <p:sldId id="598" r:id="rId11"/>
    <p:sldId id="599" r:id="rId12"/>
    <p:sldId id="600" r:id="rId13"/>
    <p:sldId id="261" r:id="rId14"/>
    <p:sldId id="601" r:id="rId15"/>
    <p:sldId id="605" r:id="rId16"/>
    <p:sldId id="587" r:id="rId17"/>
    <p:sldId id="606" r:id="rId18"/>
    <p:sldId id="607" r:id="rId19"/>
    <p:sldId id="263" r:id="rId20"/>
    <p:sldId id="608" r:id="rId21"/>
    <p:sldId id="609" r:id="rId22"/>
    <p:sldId id="610" r:id="rId23"/>
    <p:sldId id="611" r:id="rId24"/>
    <p:sldId id="612" r:id="rId2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ng lê" initials="ll" lastIdx="1" clrIdx="0">
    <p:extLst>
      <p:ext uri="{19B8F6BF-5375-455C-9EA6-DF929625EA0E}">
        <p15:presenceInfo xmlns:p15="http://schemas.microsoft.com/office/powerpoint/2012/main" xmlns="" userId="aa8bbc59fd31db38" providerId="Windows Live"/>
      </p:ext>
    </p:extLst>
  </p:cmAuthor>
  <p:cmAuthor id="2" name="hung.nv2510hung.nv2510" initials="h" lastIdx="1" clrIdx="1">
    <p:extLst>
      <p:ext uri="{19B8F6BF-5375-455C-9EA6-DF929625EA0E}">
        <p15:presenceInfo xmlns:p15="http://schemas.microsoft.com/office/powerpoint/2012/main" xmlns="" userId="S::hung.nv2510@dulieucuatoi.win::a43b6403-c448-41ca-a855-a9cbf1ea928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ED2C9A"/>
    <a:srgbClr val="C0E1C2"/>
    <a:srgbClr val="E1EDBD"/>
    <a:srgbClr val="DDF0EC"/>
    <a:srgbClr val="EAF3E2"/>
    <a:srgbClr val="FFECE5"/>
    <a:srgbClr val="6D6EAD"/>
    <a:srgbClr val="6DC04E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32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69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27479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A, B</a:t>
            </a:r>
            <a:r>
              <a:rPr lang="vi-VN"/>
              <a:t>, </a:t>
            </a:r>
            <a:r>
              <a:rPr lang="en-US"/>
              <a:t>C</a:t>
            </a:r>
            <a:r>
              <a:rPr lang="vi-VN"/>
              <a:t> hoặc D</a:t>
            </a:r>
            <a:r>
              <a:rPr lang="en-US"/>
              <a:t> để hiện đáp án</a:t>
            </a:r>
          </a:p>
          <a:p>
            <a:r>
              <a:rPr lang="en-US"/>
              <a:t>Click vào mũi tên bên phải để chuyển sang câu tiếp theo</a:t>
            </a:r>
          </a:p>
          <a:p>
            <a:r>
              <a:rPr lang="en-US"/>
              <a:t>Click vào mũi tên bên trái để quay lại câu hỏi trước đó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560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4687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401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43121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41059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3814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6953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9280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3561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A, B</a:t>
            </a:r>
            <a:r>
              <a:rPr lang="vi-VN"/>
              <a:t>, </a:t>
            </a:r>
            <a:r>
              <a:rPr lang="en-US"/>
              <a:t>C</a:t>
            </a:r>
            <a:r>
              <a:rPr lang="vi-VN"/>
              <a:t> hoặc D</a:t>
            </a:r>
            <a:r>
              <a:rPr lang="en-US"/>
              <a:t> để hiện đáp án</a:t>
            </a:r>
          </a:p>
          <a:p>
            <a:r>
              <a:rPr lang="en-US"/>
              <a:t>Click vào mũi tên bên phải để chuyển sang câu tiếp theo</a:t>
            </a:r>
          </a:p>
          <a:p>
            <a:r>
              <a:rPr lang="en-US"/>
              <a:t>Click vào mũi tên bên trái để quay lại câu hỏi trước đó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10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80245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928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A, B</a:t>
            </a:r>
            <a:r>
              <a:rPr lang="vi-VN"/>
              <a:t>, </a:t>
            </a:r>
            <a:r>
              <a:rPr lang="en-US"/>
              <a:t>C</a:t>
            </a:r>
            <a:r>
              <a:rPr lang="vi-VN"/>
              <a:t> hoặc D</a:t>
            </a:r>
            <a:r>
              <a:rPr lang="en-US"/>
              <a:t> để hiện đáp án</a:t>
            </a:r>
          </a:p>
          <a:p>
            <a:r>
              <a:rPr lang="en-US"/>
              <a:t>Click vào mũi tên bên phải để chuyển sang câu tiếp theo</a:t>
            </a:r>
          </a:p>
          <a:p>
            <a:r>
              <a:rPr lang="en-US"/>
              <a:t>Click vào mũi tên bên trái để quay lại câu hỏi trước đó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208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A, B</a:t>
            </a:r>
            <a:r>
              <a:rPr lang="vi-VN"/>
              <a:t>, </a:t>
            </a:r>
            <a:r>
              <a:rPr lang="en-US"/>
              <a:t>C</a:t>
            </a:r>
            <a:r>
              <a:rPr lang="vi-VN"/>
              <a:t> hoặc D</a:t>
            </a:r>
            <a:r>
              <a:rPr lang="en-US"/>
              <a:t> để hiện đáp án</a:t>
            </a:r>
          </a:p>
          <a:p>
            <a:r>
              <a:rPr lang="en-US"/>
              <a:t>Click vào mũi tên bên phải để chuyển sang câu tiếp theo</a:t>
            </a:r>
          </a:p>
          <a:p>
            <a:r>
              <a:rPr lang="en-US"/>
              <a:t>Click vào mũi tên bên trái để quay lại câu hỏi trước đó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65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43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90111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7124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399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88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92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9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48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8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9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1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openxmlformats.org/officeDocument/2006/relationships/hyperlink" Target="https://hoc10.vn/doc-sach/toan-3-tap-2/1/133/76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6.jp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hyperlink" Target="https://hoc10.vn/doc-sach/toan-3-tap-2/1/133/76/" TargetMode="External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6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s://hoc10.vn/doc-sach/toan-3-tap-2/1/133/76/" TargetMode="External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oc10.vn/doc-sach/toan-3-tap-2/1/133/76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hyperlink" Target="https://hoc10.vn/doc-sach/toan-3-tap-2/1/133/76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hyperlink" Target="https://hoc10.vn/doc-sach/toan-3-tap-2/1/133/78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microsoft.com/office/2007/relationships/hdphoto" Target="../media/hdphoto1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hyperlink" Target="https://hoc10.vn/doc-sach/toan-3-tap-2/1/133/76/" TargetMode="External"/><Relationship Id="rId4" Type="http://schemas.openxmlformats.org/officeDocument/2006/relationships/hyperlink" Target="https://hoc10.vn/doc-sach/toan-3-tap-1/1/132/34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63.png"/><Relationship Id="rId4" Type="http://schemas.openxmlformats.org/officeDocument/2006/relationships/hyperlink" Target="https://hoc10.vn/doc-sach/toan-3-tap-2/1/133/78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3" Type="http://schemas.openxmlformats.org/officeDocument/2006/relationships/image" Target="../media/image4.png"/><Relationship Id="rId21" Type="http://schemas.openxmlformats.org/officeDocument/2006/relationships/image" Target="../media/image15.png"/><Relationship Id="rId7" Type="http://schemas.microsoft.com/office/2007/relationships/hdphoto" Target="../media/hdphoto2.wdp"/><Relationship Id="rId12" Type="http://schemas.openxmlformats.org/officeDocument/2006/relationships/image" Target="../media/image9.png"/><Relationship Id="rId17" Type="http://schemas.microsoft.com/office/2007/relationships/hdphoto" Target="../media/hdphoto7.wdp"/><Relationship Id="rId2" Type="http://schemas.openxmlformats.org/officeDocument/2006/relationships/image" Target="../media/image3.jpeg"/><Relationship Id="rId16" Type="http://schemas.openxmlformats.org/officeDocument/2006/relationships/image" Target="../media/image11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microsoft.com/office/2007/relationships/hdphoto" Target="../media/hdphoto3.wdp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microsoft.com/office/2007/relationships/hdphoto" Target="../media/hdphoto12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63.png"/><Relationship Id="rId4" Type="http://schemas.openxmlformats.org/officeDocument/2006/relationships/hyperlink" Target="https://hoc10.vn/doc-sach/toan-3-tap-2/1/133/78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66.png"/><Relationship Id="rId4" Type="http://schemas.openxmlformats.org/officeDocument/2006/relationships/hyperlink" Target="https://hoc10.vn/doc-sach/toan-3-tap-2/1/133/78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microsoft.com/office/2007/relationships/hdphoto" Target="../media/hdphoto1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6.png"/><Relationship Id="rId4" Type="http://schemas.openxmlformats.org/officeDocument/2006/relationships/hyperlink" Target="https://hoc10.vn/doc-sach/toan-3-tap-2/1/133/78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8.wdp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9.png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1.xml"/><Relationship Id="rId15" Type="http://schemas.microsoft.com/office/2007/relationships/hdphoto" Target="../media/hdphoto9.wdp"/><Relationship Id="rId23" Type="http://schemas.openxmlformats.org/officeDocument/2006/relationships/image" Target="../media/image26.png"/><Relationship Id="rId10" Type="http://schemas.openxmlformats.org/officeDocument/2006/relationships/image" Target="../media/image18.gif"/><Relationship Id="rId19" Type="http://schemas.openxmlformats.org/officeDocument/2006/relationships/image" Target="../media/image230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10.wdp"/><Relationship Id="rId18" Type="http://schemas.openxmlformats.org/officeDocument/2006/relationships/image" Target="../media/image13.png"/><Relationship Id="rId3" Type="http://schemas.microsoft.com/office/2007/relationships/media" Target="../media/media2.mp3"/><Relationship Id="rId21" Type="http://schemas.openxmlformats.org/officeDocument/2006/relationships/image" Target="../media/image25.png"/><Relationship Id="rId7" Type="http://schemas.openxmlformats.org/officeDocument/2006/relationships/audio" Target="../media/audio1.wav"/><Relationship Id="rId12" Type="http://schemas.openxmlformats.org/officeDocument/2006/relationships/image" Target="../media/image27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png"/><Relationship Id="rId24" Type="http://schemas.openxmlformats.org/officeDocument/2006/relationships/image" Target="../media/image15.png"/><Relationship Id="rId5" Type="http://schemas.openxmlformats.org/officeDocument/2006/relationships/slideLayout" Target="../slideLayouts/slideLayout11.xml"/><Relationship Id="rId15" Type="http://schemas.microsoft.com/office/2007/relationships/hdphoto" Target="../media/hdphoto9.wdp"/><Relationship Id="rId23" Type="http://schemas.openxmlformats.org/officeDocument/2006/relationships/image" Target="../media/image26.png"/><Relationship Id="rId10" Type="http://schemas.openxmlformats.org/officeDocument/2006/relationships/image" Target="../media/image18.gif"/><Relationship Id="rId19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9.wdp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openxmlformats.org/officeDocument/2006/relationships/image" Target="../media/image33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microsoft.com/office/2007/relationships/hdphoto" Target="../media/hdphoto9.wdp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21" Type="http://schemas.openxmlformats.org/officeDocument/2006/relationships/image" Target="../media/image34.png"/><Relationship Id="rId7" Type="http://schemas.openxmlformats.org/officeDocument/2006/relationships/audio" Target="../media/audio1.wav"/><Relationship Id="rId12" Type="http://schemas.openxmlformats.org/officeDocument/2006/relationships/image" Target="../media/image21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25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22.png"/><Relationship Id="rId10" Type="http://schemas.openxmlformats.org/officeDocument/2006/relationships/image" Target="../media/image19.png"/><Relationship Id="rId19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17.png"/><Relationship Id="rId14" Type="http://schemas.openxmlformats.org/officeDocument/2006/relationships/image" Target="../media/image12.png"/><Relationship Id="rId2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35.png"/><Relationship Id="rId4" Type="http://schemas.openxmlformats.org/officeDocument/2006/relationships/hyperlink" Target="https://hoc10.vn/doc-sach/toan-3-tap-2/1/133/76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svg"/><Relationship Id="rId5" Type="http://schemas.openxmlformats.org/officeDocument/2006/relationships/image" Target="../media/image40.png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619494" y="2880033"/>
            <a:ext cx="10990615" cy="257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 3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90: 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Tìm thành </a:t>
            </a:r>
            <a:r>
              <a:rPr lang="vi-VN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chưa </a:t>
            </a:r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biết của phép tính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nn-NO" sz="40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nn-NO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Tiết 2</a:t>
            </a:r>
            <a:endParaRPr lang="en-US" sz="4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194954" y="396430"/>
            <a:ext cx="9518823" cy="1424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QUẬN HẢI AN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TIỂU HỌC ĐẰNG HẢI</a:t>
            </a:r>
          </a:p>
        </p:txBody>
      </p: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241" y="4800600"/>
            <a:ext cx="2226024" cy="1920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0976" y="39313"/>
            <a:ext cx="1037036" cy="11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15497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SỐ BỊ TRỪ VÀ SỐ TRỪ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B145A8AE-808E-F20D-E89B-6880B782654D}"/>
                  </a:ext>
                </a:extLst>
              </p:cNvPr>
              <p:cNvSpPr txBox="1"/>
              <p:nvPr/>
            </p:nvSpPr>
            <p:spPr>
              <a:xfrm>
                <a:off x="3684318" y="1556730"/>
                <a:ext cx="42851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9 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−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?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 3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4318" y="1556730"/>
                <a:ext cx="4285147" cy="646331"/>
              </a:xfrm>
              <a:prstGeom prst="rect">
                <a:avLst/>
              </a:prstGeom>
              <a:blipFill>
                <a:blip r:embed="rId4"/>
                <a:stretch>
                  <a:fillRect l="-4267" t="-15094" r="-341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AD9183DA-5899-2495-A286-FF30C18A27CA}"/>
              </a:ext>
            </a:extLst>
          </p:cNvPr>
          <p:cNvSpPr/>
          <p:nvPr/>
        </p:nvSpPr>
        <p:spPr>
          <a:xfrm>
            <a:off x="3201359" y="2835169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trừ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751BD24B-F026-F7A0-E47F-45B7CC9D21FA}"/>
              </a:ext>
            </a:extLst>
          </p:cNvPr>
          <p:cNvSpPr/>
          <p:nvPr/>
        </p:nvSpPr>
        <p:spPr>
          <a:xfrm>
            <a:off x="5026770" y="2835169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trừ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6337A4B6-0FC3-1B2D-088D-C4ADD3488AE9}"/>
              </a:ext>
            </a:extLst>
          </p:cNvPr>
          <p:cNvSpPr/>
          <p:nvPr/>
        </p:nvSpPr>
        <p:spPr>
          <a:xfrm>
            <a:off x="7050301" y="2818163"/>
            <a:ext cx="1266444" cy="64033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Avo" panose="02040603050506020204" pitchFamily="18" charset="0"/>
                <a:cs typeface="Arial" pitchFamily="34" charset="0"/>
              </a:rPr>
              <a:t>Hiệu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98CFC30-D274-32F1-E19E-6DDB8AE57836}"/>
              </a:ext>
            </a:extLst>
          </p:cNvPr>
          <p:cNvCxnSpPr>
            <a:cxnSpLocks/>
          </p:cNvCxnSpPr>
          <p:nvPr/>
        </p:nvCxnSpPr>
        <p:spPr>
          <a:xfrm>
            <a:off x="3906760" y="2203061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402F56A-3663-A47E-7871-039E5849876F}"/>
              </a:ext>
            </a:extLst>
          </p:cNvPr>
          <p:cNvCxnSpPr>
            <a:cxnSpLocks/>
          </p:cNvCxnSpPr>
          <p:nvPr/>
        </p:nvCxnSpPr>
        <p:spPr>
          <a:xfrm>
            <a:off x="5823000" y="2179914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EB18B8D-11D2-1C2E-12F6-B4E5D06AA5F0}"/>
              </a:ext>
            </a:extLst>
          </p:cNvPr>
          <p:cNvCxnSpPr>
            <a:cxnSpLocks/>
          </p:cNvCxnSpPr>
          <p:nvPr/>
        </p:nvCxnSpPr>
        <p:spPr>
          <a:xfrm>
            <a:off x="7683523" y="2179914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E8783B8-AE23-AD0D-DD5B-DAA943ECA86E}"/>
              </a:ext>
            </a:extLst>
          </p:cNvPr>
          <p:cNvGrpSpPr/>
          <p:nvPr/>
        </p:nvGrpSpPr>
        <p:grpSpPr>
          <a:xfrm>
            <a:off x="1867883" y="3793807"/>
            <a:ext cx="4270721" cy="2456809"/>
            <a:chOff x="2938674" y="5481703"/>
            <a:chExt cx="6986945" cy="3826703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60964D9B-B560-8BFC-3C36-5CE7A2125F51}"/>
                </a:ext>
              </a:extLst>
            </p:cNvPr>
            <p:cNvGrpSpPr/>
            <p:nvPr/>
          </p:nvGrpSpPr>
          <p:grpSpPr>
            <a:xfrm>
              <a:off x="2938674" y="5481703"/>
              <a:ext cx="5288354" cy="3826703"/>
              <a:chOff x="2938674" y="5481703"/>
              <a:chExt cx="5288354" cy="3826703"/>
            </a:xfrm>
          </p:grpSpPr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xmlns="" id="{AEF91118-3A59-48A7-B6CC-633B2070A1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938674" y="5481703"/>
                <a:ext cx="5288354" cy="3826703"/>
              </a:xfrm>
              <a:prstGeom prst="rect">
                <a:avLst/>
              </a:prstGeom>
            </p:spPr>
          </p:pic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xmlns="" id="{C6435BB8-E941-3ED9-92AF-F9BDD51F0BE0}"/>
                  </a:ext>
                </a:extLst>
              </p:cNvPr>
              <p:cNvSpPr/>
              <p:nvPr/>
            </p:nvSpPr>
            <p:spPr>
              <a:xfrm>
                <a:off x="3866765" y="6044073"/>
                <a:ext cx="3572957" cy="26102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Dấu ? xác định như thế nào?</a:t>
                </a:r>
              </a:p>
            </p:txBody>
          </p:sp>
        </p:grpSp>
        <p:pic>
          <p:nvPicPr>
            <p:cNvPr id="20" name="Picture 23">
              <a:extLst>
                <a:ext uri="{FF2B5EF4-FFF2-40B4-BE49-F238E27FC236}">
                  <a16:creationId xmlns:a16="http://schemas.microsoft.com/office/drawing/2014/main" xmlns="" id="{C10E3958-B6D4-AC0E-83E9-078D968E133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043083" y="5776446"/>
              <a:ext cx="1882536" cy="319067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DB896B9-AD28-547C-ABBD-8967411BE00A}"/>
              </a:ext>
            </a:extLst>
          </p:cNvPr>
          <p:cNvGrpSpPr/>
          <p:nvPr/>
        </p:nvGrpSpPr>
        <p:grpSpPr>
          <a:xfrm>
            <a:off x="6563514" y="3566891"/>
            <a:ext cx="3973000" cy="1089232"/>
            <a:chOff x="11677987" y="5373699"/>
            <a:chExt cx="6235284" cy="18272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Plaque 23">
                  <a:extLst>
                    <a:ext uri="{FF2B5EF4-FFF2-40B4-BE49-F238E27FC236}">
                      <a16:creationId xmlns:a16="http://schemas.microsoft.com/office/drawing/2014/main" xmlns="" id="{977DDB14-9EB7-CEF0-A5AB-57AB0DE7AE2D}"/>
                    </a:ext>
                  </a:extLst>
                </p:cNvPr>
                <p:cNvSpPr/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?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 9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− 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3</a:t>
                  </a:r>
                </a:p>
              </p:txBody>
            </p:sp>
          </mc:Choice>
          <mc:Fallback xmlns="">
            <p:sp>
              <p:nvSpPr>
                <p:cNvPr id="24" name="Plaque 23">
                  <a:extLst>
                    <a:ext uri="{FF2B5EF4-FFF2-40B4-BE49-F238E27FC236}">
                      <a16:creationId xmlns:a16="http://schemas.microsoft.com/office/drawing/2014/main" id="{977DDB14-9EB7-CEF0-A5AB-57AB0DE7AE2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9">
              <a:extLst>
                <a:ext uri="{FF2B5EF4-FFF2-40B4-BE49-F238E27FC236}">
                  <a16:creationId xmlns:a16="http://schemas.microsoft.com/office/drawing/2014/main" xmlns="" id="{1639AB44-AEB5-2A1E-877D-5E901F0E56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263102" y="5373699"/>
              <a:ext cx="1650169" cy="1598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67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SỐ BỊ TRỪ VÀ SỐ TRỪ</a:t>
            </a: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xmlns="" id="{B3E6C573-E53E-0146-060A-522B9469188B}"/>
              </a:ext>
            </a:extLst>
          </p:cNvPr>
          <p:cNvSpPr/>
          <p:nvPr/>
        </p:nvSpPr>
        <p:spPr>
          <a:xfrm>
            <a:off x="5940219" y="2041310"/>
            <a:ext cx="5031984" cy="315457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accent2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8">
            <a:extLst>
              <a:ext uri="{FF2B5EF4-FFF2-40B4-BE49-F238E27FC236}">
                <a16:creationId xmlns:a16="http://schemas.microsoft.com/office/drawing/2014/main" xmlns="" id="{424BCF50-BFCB-D616-8B78-4EC3219612FC}"/>
              </a:ext>
            </a:extLst>
          </p:cNvPr>
          <p:cNvSpPr/>
          <p:nvPr/>
        </p:nvSpPr>
        <p:spPr>
          <a:xfrm>
            <a:off x="6092619" y="2193710"/>
            <a:ext cx="5072628" cy="31104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6C23A1D-A8DE-8A98-D80A-0B93489555A2}"/>
              </a:ext>
            </a:extLst>
          </p:cNvPr>
          <p:cNvSpPr/>
          <p:nvPr/>
        </p:nvSpPr>
        <p:spPr>
          <a:xfrm>
            <a:off x="6246290" y="2877551"/>
            <a:ext cx="4765285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Muốn tìm số bị trừ ta lấy hiệu cộng với số trừ.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Muốn tìm số trừ ta lấy số bị trừ trừ hiệu.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BA9FA3C-591D-4767-E4FA-807E3306149B}"/>
              </a:ext>
            </a:extLst>
          </p:cNvPr>
          <p:cNvSpPr txBox="1"/>
          <p:nvPr/>
        </p:nvSpPr>
        <p:spPr>
          <a:xfrm>
            <a:off x="7290096" y="2378505"/>
            <a:ext cx="2634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itchFamily="34" charset="0"/>
              </a:rPr>
              <a:t>KẾT LUẬN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xmlns="" id="{F56895A6-37EB-4DD3-E1AF-C692977301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0425" y="1948891"/>
            <a:ext cx="4314223" cy="355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8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4581C4-AD86-E23C-EFBD-32352DF2171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CFC92FF2-AC15-7629-CC3E-D706E6F267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1D3782C3-1FBB-FAA1-86A9-60201851427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3B6928-1936-5B2B-2CE0-5703F0C6CB5A}"/>
              </a:ext>
            </a:extLst>
          </p:cNvPr>
          <p:cNvSpPr/>
          <p:nvPr/>
        </p:nvSpPr>
        <p:spPr>
          <a:xfrm>
            <a:off x="1659756" y="980463"/>
            <a:ext cx="10138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thành phần chưa biết trong các phép tính sau</a:t>
            </a:r>
            <a:endParaRPr lang="de-DE" sz="28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58F1EB0F-8A3B-F76E-2315-2E9B4E82CEC8}"/>
              </a:ext>
            </a:extLst>
          </p:cNvPr>
          <p:cNvGrpSpPr/>
          <p:nvPr/>
        </p:nvGrpSpPr>
        <p:grpSpPr>
          <a:xfrm>
            <a:off x="1428987" y="4323302"/>
            <a:ext cx="2288856" cy="553998"/>
            <a:chOff x="1428987" y="4323302"/>
            <a:chExt cx="2288856" cy="553998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xmlns="" id="{65A45DFA-D43A-C653-10D3-57187DE39634}"/>
                </a:ext>
              </a:extLst>
            </p:cNvPr>
            <p:cNvSpPr/>
            <p:nvPr/>
          </p:nvSpPr>
          <p:spPr>
            <a:xfrm>
              <a:off x="1428987" y="4323302"/>
              <a:ext cx="577333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xmlns="" id="{376A7ABA-A5BC-6337-B91C-3E91284CD49C}"/>
                    </a:ext>
                  </a:extLst>
                </p:cNvPr>
                <p:cNvSpPr txBox="1"/>
                <p:nvPr/>
              </p:nvSpPr>
              <p:spPr>
                <a:xfrm>
                  <a:off x="2062899" y="4369469"/>
                  <a:ext cx="11405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a14:m>
                  <a:r>
                    <a:rPr lang="en-US" sz="2400" dirty="0">
                      <a:latin typeface="UTM Avo" panose="02040603050506020204" pitchFamily="18" charset="0"/>
                      <a:cs typeface="Arial" pitchFamily="34" charset="0"/>
                    </a:rPr>
                    <a:t> 8 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76A7ABA-A5BC-6337-B91C-3E91284CD4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2899" y="4369469"/>
                  <a:ext cx="1140594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184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19C035E2-60DE-9711-072E-8AC95FA5A2A6}"/>
                </a:ext>
              </a:extLst>
            </p:cNvPr>
            <p:cNvSpPr txBox="1"/>
            <p:nvPr/>
          </p:nvSpPr>
          <p:spPr>
            <a:xfrm>
              <a:off x="2689143" y="4369469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10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79FF23C6-7AE0-E539-658C-4C1492FD4458}"/>
              </a:ext>
            </a:extLst>
          </p:cNvPr>
          <p:cNvGrpSpPr/>
          <p:nvPr/>
        </p:nvGrpSpPr>
        <p:grpSpPr>
          <a:xfrm>
            <a:off x="548640" y="1736300"/>
            <a:ext cx="10476221" cy="1243749"/>
            <a:chOff x="548640" y="1736300"/>
            <a:chExt cx="10476221" cy="124374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E7EA62A3-DAA1-1551-71B2-D98D85464736}"/>
                </a:ext>
              </a:extLst>
            </p:cNvPr>
            <p:cNvSpPr/>
            <p:nvPr/>
          </p:nvSpPr>
          <p:spPr>
            <a:xfrm>
              <a:off x="1186189" y="1736300"/>
              <a:ext cx="577333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C392CE0F-99A7-1AB5-00EC-71D2C9512DE8}"/>
                </a:ext>
              </a:extLst>
            </p:cNvPr>
            <p:cNvSpPr txBox="1"/>
            <p:nvPr/>
          </p:nvSpPr>
          <p:spPr>
            <a:xfrm>
              <a:off x="548640" y="1782467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xmlns="" id="{AB054C3B-8E71-A5E2-5152-4F1CCA221B60}"/>
                    </a:ext>
                  </a:extLst>
                </p:cNvPr>
                <p:cNvSpPr txBox="1"/>
                <p:nvPr/>
              </p:nvSpPr>
              <p:spPr>
                <a:xfrm>
                  <a:off x="1820101" y="1782467"/>
                  <a:ext cx="11405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a14:m>
                  <a:r>
                    <a:rPr lang="en-US" sz="2400" dirty="0">
                      <a:latin typeface="UTM Avo" panose="02040603050506020204" pitchFamily="18" charset="0"/>
                      <a:cs typeface="Arial" pitchFamily="34" charset="0"/>
                    </a:rPr>
                    <a:t> 8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B054C3B-8E71-A5E2-5152-4F1CCA221B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101" y="1782467"/>
                  <a:ext cx="1140594" cy="461665"/>
                </a:xfrm>
                <a:prstGeom prst="rect">
                  <a:avLst/>
                </a:prstGeom>
                <a:blipFill>
                  <a:blip r:embed="rId6"/>
                  <a:stretch>
                    <a:fillRect t="-1184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6678DC60-B2FF-A6CC-D096-CA33987C8539}"/>
                </a:ext>
              </a:extLst>
            </p:cNvPr>
            <p:cNvSpPr txBox="1"/>
            <p:nvPr/>
          </p:nvSpPr>
          <p:spPr>
            <a:xfrm>
              <a:off x="2446345" y="1782467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10</a:t>
              </a: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7C023B5A-BB5E-51F6-17EE-BDFDC804FADD}"/>
                </a:ext>
              </a:extLst>
            </p:cNvPr>
            <p:cNvSpPr/>
            <p:nvPr/>
          </p:nvSpPr>
          <p:spPr>
            <a:xfrm>
              <a:off x="1186189" y="2426051"/>
              <a:ext cx="577333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xmlns="" id="{2352C143-C7DA-A44A-373F-BD8C8BC9B702}"/>
                    </a:ext>
                  </a:extLst>
                </p:cNvPr>
                <p:cNvSpPr txBox="1"/>
                <p:nvPr/>
              </p:nvSpPr>
              <p:spPr>
                <a:xfrm>
                  <a:off x="1820100" y="2448708"/>
                  <a:ext cx="10262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a14:m>
                  <a:r>
                    <a:rPr lang="en-US" sz="2400" dirty="0">
                      <a:latin typeface="UTM Avo" panose="02040603050506020204" pitchFamily="18" charset="0"/>
                      <a:cs typeface="Arial" pitchFamily="34" charset="0"/>
                    </a:rPr>
                    <a:t> 20</a:t>
                  </a: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352C143-C7DA-A44A-373F-BD8C8BC9B7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100" y="2448708"/>
                  <a:ext cx="1026295" cy="461665"/>
                </a:xfrm>
                <a:prstGeom prst="rect">
                  <a:avLst/>
                </a:prstGeom>
                <a:blipFill>
                  <a:blip r:embed="rId7"/>
                  <a:stretch>
                    <a:fillRect t="-12000" b="-2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1A3E6639-B771-C5FF-9A84-42581DDDC64F}"/>
                </a:ext>
              </a:extLst>
            </p:cNvPr>
            <p:cNvSpPr txBox="1"/>
            <p:nvPr/>
          </p:nvSpPr>
          <p:spPr>
            <a:xfrm>
              <a:off x="2590880" y="2448708"/>
              <a:ext cx="1256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30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CEB5FA9-5A93-737F-10E3-EAF77195DB1E}"/>
                </a:ext>
              </a:extLst>
            </p:cNvPr>
            <p:cNvGrpSpPr/>
            <p:nvPr/>
          </p:nvGrpSpPr>
          <p:grpSpPr>
            <a:xfrm>
              <a:off x="4101289" y="1736300"/>
              <a:ext cx="3238450" cy="1215174"/>
              <a:chOff x="612016" y="1736300"/>
              <a:chExt cx="3238450" cy="1215174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0828361D-AF9C-65EA-B5B1-A73AECA67476}"/>
                  </a:ext>
                </a:extLst>
              </p:cNvPr>
              <p:cNvSpPr/>
              <p:nvPr/>
            </p:nvSpPr>
            <p:spPr>
              <a:xfrm>
                <a:off x="1900057" y="1736300"/>
                <a:ext cx="577333" cy="553998"/>
              </a:xfrm>
              <a:prstGeom prst="roundRect">
                <a:avLst>
                  <a:gd name="adj" fmla="val 6382"/>
                </a:avLst>
              </a:prstGeom>
              <a:solidFill>
                <a:srgbClr val="FFFAF7"/>
              </a:solidFill>
              <a:ln>
                <a:solidFill>
                  <a:srgbClr val="ED2C9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E5F5580F-DFB9-AB5B-4586-FE150647D459}"/>
                  </a:ext>
                </a:extLst>
              </p:cNvPr>
              <p:cNvSpPr txBox="1"/>
              <p:nvPr/>
            </p:nvSpPr>
            <p:spPr>
              <a:xfrm>
                <a:off x="612016" y="1782467"/>
                <a:ext cx="4539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UTM Avo" panose="02040603050506020204" pitchFamily="18" charset="0"/>
                    <a:cs typeface="Arial" pitchFamily="34" charset="0"/>
                  </a:rPr>
                  <a:t>b)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xmlns="" id="{0177593B-DE2D-BEB7-4CF6-ACD36ECAB829}"/>
                      </a:ext>
                    </a:extLst>
                  </p:cNvPr>
                  <p:cNvSpPr txBox="1"/>
                  <p:nvPr/>
                </p:nvSpPr>
                <p:spPr>
                  <a:xfrm>
                    <a:off x="1032786" y="1782467"/>
                    <a:ext cx="1140594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0" dirty="0">
                        <a:latin typeface="UTM Avo" panose="02040603050506020204" pitchFamily="18" charset="0"/>
                        <a:cs typeface="Arial" pitchFamily="34" charset="0"/>
                      </a:rPr>
                      <a:t>16</a:t>
                    </a:r>
                    <a:r>
                      <a:rPr lang="en-US" sz="2400" b="0" dirty="0">
                        <a:cs typeface="Arial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−</m:t>
                        </m:r>
                      </m:oMath>
                    </a14:m>
                    <a:endParaRPr lang="en-US" sz="2400" dirty="0">
                      <a:latin typeface="UTM Avo" panose="02040603050506020204" pitchFamily="18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0177593B-DE2D-BEB7-4CF6-ACD36ECAB8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2786" y="1782467"/>
                    <a:ext cx="1140594" cy="461665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8556" t="-11842" b="-27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BBCCCD83-AE3D-2EB3-61FE-BD6613082646}"/>
                  </a:ext>
                </a:extLst>
              </p:cNvPr>
              <p:cNvSpPr txBox="1"/>
              <p:nvPr/>
            </p:nvSpPr>
            <p:spPr>
              <a:xfrm>
                <a:off x="2594150" y="1782467"/>
                <a:ext cx="1028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= 12</a:t>
                </a: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xmlns="" id="{DA727CFD-20F3-2183-BDD4-97D7D3D7B0A8}"/>
                  </a:ext>
                </a:extLst>
              </p:cNvPr>
              <p:cNvSpPr/>
              <p:nvPr/>
            </p:nvSpPr>
            <p:spPr>
              <a:xfrm>
                <a:off x="1900057" y="2397476"/>
                <a:ext cx="577333" cy="553998"/>
              </a:xfrm>
              <a:prstGeom prst="roundRect">
                <a:avLst>
                  <a:gd name="adj" fmla="val 6382"/>
                </a:avLst>
              </a:prstGeom>
              <a:solidFill>
                <a:srgbClr val="FFFAF7"/>
              </a:solidFill>
              <a:ln>
                <a:solidFill>
                  <a:srgbClr val="ED2C9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xmlns="" id="{3D119B68-01E6-8CC1-044E-2410F21DAE87}"/>
                      </a:ext>
                    </a:extLst>
                  </p:cNvPr>
                  <p:cNvSpPr txBox="1"/>
                  <p:nvPr/>
                </p:nvSpPr>
                <p:spPr>
                  <a:xfrm>
                    <a:off x="1032785" y="2448708"/>
                    <a:ext cx="10262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>
                        <a:latin typeface="UTM Avo" panose="02040603050506020204" pitchFamily="18" charset="0"/>
                        <a:cs typeface="Arial" pitchFamily="34" charset="0"/>
                      </a:rPr>
                      <a:t>50</a:t>
                    </a:r>
                    <a:r>
                      <a:rPr lang="en-US" sz="2400" dirty="0">
                        <a:cs typeface="Arial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−</m:t>
                        </m:r>
                      </m:oMath>
                    </a14:m>
                    <a:endParaRPr lang="en-US" sz="2400" dirty="0">
                      <a:latin typeface="UTM Avo" panose="02040603050506020204" pitchFamily="18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3" name="TextBox 52">
                    <a:extLst>
                      <a:ext uri="{FF2B5EF4-FFF2-40B4-BE49-F238E27FC236}">
                        <a16:creationId xmlns:a16="http://schemas.microsoft.com/office/drawing/2014/main" id="{3D119B68-01E6-8CC1-044E-2410F21DAE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2785" y="2448708"/>
                    <a:ext cx="1026295" cy="461665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9524" t="-12000" b="-29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26A50438-6575-99A2-3269-7ACD2B93100C}"/>
                  </a:ext>
                </a:extLst>
              </p:cNvPr>
              <p:cNvSpPr txBox="1"/>
              <p:nvPr/>
            </p:nvSpPr>
            <p:spPr>
              <a:xfrm>
                <a:off x="2594150" y="2448708"/>
                <a:ext cx="12563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= 45</a:t>
                </a: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2C1FAC26-21B6-3552-370B-FCBDFA5B0351}"/>
                </a:ext>
              </a:extLst>
            </p:cNvPr>
            <p:cNvGrpSpPr/>
            <p:nvPr/>
          </p:nvGrpSpPr>
          <p:grpSpPr>
            <a:xfrm>
              <a:off x="7642775" y="1736300"/>
              <a:ext cx="3382086" cy="1215174"/>
              <a:chOff x="612016" y="1736300"/>
              <a:chExt cx="3382086" cy="1215174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xmlns="" id="{1ED93D55-DE2F-0695-CA01-7C44D036EEBB}"/>
                  </a:ext>
                </a:extLst>
              </p:cNvPr>
              <p:cNvSpPr/>
              <p:nvPr/>
            </p:nvSpPr>
            <p:spPr>
              <a:xfrm>
                <a:off x="1144680" y="1736300"/>
                <a:ext cx="742829" cy="553998"/>
              </a:xfrm>
              <a:prstGeom prst="roundRect">
                <a:avLst>
                  <a:gd name="adj" fmla="val 6382"/>
                </a:avLst>
              </a:prstGeom>
              <a:solidFill>
                <a:srgbClr val="FFFAF7"/>
              </a:solidFill>
              <a:ln>
                <a:solidFill>
                  <a:srgbClr val="ED2C9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9A1CC260-80DB-50A4-DE76-B56526DB0AAC}"/>
                  </a:ext>
                </a:extLst>
              </p:cNvPr>
              <p:cNvSpPr txBox="1"/>
              <p:nvPr/>
            </p:nvSpPr>
            <p:spPr>
              <a:xfrm>
                <a:off x="612016" y="1782467"/>
                <a:ext cx="45397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latin typeface="UTM Avo" panose="02040603050506020204" pitchFamily="18" charset="0"/>
                    <a:cs typeface="Arial" pitchFamily="34" charset="0"/>
                  </a:rPr>
                  <a:t>c)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xmlns="" id="{B18BB65A-9A2D-F277-5649-DE546765B519}"/>
                  </a:ext>
                </a:extLst>
              </p:cNvPr>
              <p:cNvSpPr txBox="1"/>
              <p:nvPr/>
            </p:nvSpPr>
            <p:spPr>
              <a:xfrm>
                <a:off x="1896165" y="1782467"/>
                <a:ext cx="11405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− 226 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3A29E406-7968-5C88-D628-A4C74AFBB3F3}"/>
                  </a:ext>
                </a:extLst>
              </p:cNvPr>
              <p:cNvSpPr txBox="1"/>
              <p:nvPr/>
            </p:nvSpPr>
            <p:spPr>
              <a:xfrm>
                <a:off x="2755788" y="1782467"/>
                <a:ext cx="10287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= 10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xmlns="" id="{231FD04B-64FF-01B2-B280-BA9E9A85A7F2}"/>
                  </a:ext>
                </a:extLst>
              </p:cNvPr>
              <p:cNvSpPr/>
              <p:nvPr/>
            </p:nvSpPr>
            <p:spPr>
              <a:xfrm>
                <a:off x="2090650" y="2397476"/>
                <a:ext cx="577333" cy="553998"/>
              </a:xfrm>
              <a:prstGeom prst="roundRect">
                <a:avLst>
                  <a:gd name="adj" fmla="val 6382"/>
                </a:avLst>
              </a:prstGeom>
              <a:solidFill>
                <a:srgbClr val="FFFAF7"/>
              </a:solidFill>
              <a:ln>
                <a:solidFill>
                  <a:srgbClr val="ED2C9A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?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xmlns="" id="{D4053F01-D04E-5189-8186-0280A56FD802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835" y="2448708"/>
                    <a:ext cx="1026295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dirty="0">
                        <a:latin typeface="UTM Avo" panose="02040603050506020204" pitchFamily="18" charset="0"/>
                        <a:cs typeface="Arial" pitchFamily="34" charset="0"/>
                      </a:rPr>
                      <a:t>721</a:t>
                    </a:r>
                    <a:r>
                      <a:rPr lang="en-US" sz="2400" dirty="0">
                        <a:cs typeface="Arial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en-US" sz="2400" i="1" dirty="0">
                            <a:latin typeface="Cambria Math" panose="02040503050406030204" pitchFamily="18" charset="0"/>
                            <a:cs typeface="Arial" pitchFamily="34" charset="0"/>
                          </a:rPr>
                          <m:t>−</m:t>
                        </m:r>
                      </m:oMath>
                    </a14:m>
                    <a:endParaRPr lang="en-US" sz="2400" dirty="0">
                      <a:latin typeface="UTM Avo" panose="02040603050506020204" pitchFamily="18" charset="0"/>
                      <a:cs typeface="Arial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61" name="TextBox 60">
                    <a:extLst>
                      <a:ext uri="{FF2B5EF4-FFF2-40B4-BE49-F238E27FC236}">
                        <a16:creationId xmlns:a16="http://schemas.microsoft.com/office/drawing/2014/main" id="{D4053F01-D04E-5189-8186-0280A56FD80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1835" y="2448708"/>
                    <a:ext cx="1026295" cy="46166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9524" t="-12000" b="-29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C7F71ADF-C93E-298D-C5A4-C1E1C5BCD6AB}"/>
                  </a:ext>
                </a:extLst>
              </p:cNvPr>
              <p:cNvSpPr txBox="1"/>
              <p:nvPr/>
            </p:nvSpPr>
            <p:spPr>
              <a:xfrm>
                <a:off x="2737786" y="2448708"/>
                <a:ext cx="12563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= 700</a:t>
                </a:r>
              </a:p>
            </p:txBody>
          </p:sp>
        </p:grpSp>
      </p:grpSp>
      <p:sp>
        <p:nvSpPr>
          <p:cNvPr id="63" name="Pentagon 11">
            <a:extLst>
              <a:ext uri="{FF2B5EF4-FFF2-40B4-BE49-F238E27FC236}">
                <a16:creationId xmlns:a16="http://schemas.microsoft.com/office/drawing/2014/main" xmlns="" id="{F5684C50-BED6-DE99-8523-0BDFBA2376F0}"/>
              </a:ext>
            </a:extLst>
          </p:cNvPr>
          <p:cNvSpPr/>
          <p:nvPr/>
        </p:nvSpPr>
        <p:spPr>
          <a:xfrm>
            <a:off x="637847" y="3385199"/>
            <a:ext cx="3036409" cy="492213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hiện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64" name="Curved Right Arrow 14">
            <a:extLst>
              <a:ext uri="{FF2B5EF4-FFF2-40B4-BE49-F238E27FC236}">
                <a16:creationId xmlns:a16="http://schemas.microsoft.com/office/drawing/2014/main" xmlns="" id="{B8BB0EC6-DF1D-A802-D7EB-201363B378C6}"/>
              </a:ext>
            </a:extLst>
          </p:cNvPr>
          <p:cNvSpPr/>
          <p:nvPr/>
        </p:nvSpPr>
        <p:spPr>
          <a:xfrm>
            <a:off x="746164" y="4613329"/>
            <a:ext cx="529232" cy="942765"/>
          </a:xfrm>
          <a:prstGeom prst="curved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xmlns="" id="{0DB020E9-272C-7A84-4CF4-27A357BC7157}"/>
                  </a:ext>
                </a:extLst>
              </p:cNvPr>
              <p:cNvSpPr txBox="1"/>
              <p:nvPr/>
            </p:nvSpPr>
            <p:spPr>
              <a:xfrm>
                <a:off x="1432644" y="5199235"/>
                <a:ext cx="30364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>
                    <a:latin typeface="UTM Avo" panose="02040603050506020204" pitchFamily="18" charset="0"/>
                    <a:cs typeface="Arial" pitchFamily="34" charset="0"/>
                  </a:rPr>
                  <a:t>Ta có: 10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</m:oMath>
                </a14:m>
                <a:r>
                  <a:rPr lang="en-US" sz="2400" b="1" dirty="0">
                    <a:latin typeface="UTM Avo" panose="02040603050506020204" pitchFamily="18" charset="0"/>
                    <a:cs typeface="Arial" pitchFamily="34" charset="0"/>
                  </a:rPr>
                  <a:t> 8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2400" b="1" dirty="0">
                    <a:latin typeface="UTM Avo" panose="02040603050506020204" pitchFamily="18" charset="0"/>
                    <a:cs typeface="Arial" pitchFamily="34" charset="0"/>
                  </a:rPr>
                  <a:t> 18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0DB020E9-272C-7A84-4CF4-27A357BC7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2644" y="5199235"/>
                <a:ext cx="3036409" cy="461665"/>
              </a:xfrm>
              <a:prstGeom prst="rect">
                <a:avLst/>
              </a:prstGeom>
              <a:blipFill>
                <a:blip r:embed="rId11"/>
                <a:stretch>
                  <a:fillRect l="-3012" t="-10526" r="-2209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5228C494-6015-6962-ABEC-F0962E40D9D5}"/>
              </a:ext>
            </a:extLst>
          </p:cNvPr>
          <p:cNvGrpSpPr/>
          <p:nvPr/>
        </p:nvGrpSpPr>
        <p:grpSpPr>
          <a:xfrm>
            <a:off x="4644466" y="4625312"/>
            <a:ext cx="3000318" cy="553998"/>
            <a:chOff x="4644466" y="4625312"/>
            <a:chExt cx="3000318" cy="553998"/>
          </a:xfrm>
        </p:grpSpPr>
        <p:sp>
          <p:nvSpPr>
            <p:cNvPr id="66" name="Down Arrow 16">
              <a:extLst>
                <a:ext uri="{FF2B5EF4-FFF2-40B4-BE49-F238E27FC236}">
                  <a16:creationId xmlns:a16="http://schemas.microsoft.com/office/drawing/2014/main" xmlns="" id="{9C6E3E2A-876F-D78F-F321-5C1052101FF4}"/>
                </a:ext>
              </a:extLst>
            </p:cNvPr>
            <p:cNvSpPr/>
            <p:nvPr/>
          </p:nvSpPr>
          <p:spPr>
            <a:xfrm rot="16200000">
              <a:off x="4707946" y="4668245"/>
              <a:ext cx="352986" cy="479946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UTM Avo" panose="02040603050506020204" pitchFamily="18" charset="0"/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xmlns="" id="{63C00E7D-059E-0AAB-85AE-3057E6CB9F6E}"/>
                </a:ext>
              </a:extLst>
            </p:cNvPr>
            <p:cNvSpPr/>
            <p:nvPr/>
          </p:nvSpPr>
          <p:spPr>
            <a:xfrm>
              <a:off x="5355928" y="4625312"/>
              <a:ext cx="577333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xmlns="" id="{12772811-5DE7-A80D-72E7-7ED1552D4DDF}"/>
                    </a:ext>
                  </a:extLst>
                </p:cNvPr>
                <p:cNvSpPr txBox="1"/>
                <p:nvPr/>
              </p:nvSpPr>
              <p:spPr>
                <a:xfrm>
                  <a:off x="5989840" y="4671479"/>
                  <a:ext cx="11405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a14:m>
                  <a:r>
                    <a:rPr lang="en-US" sz="2400" dirty="0">
                      <a:latin typeface="UTM Avo" panose="02040603050506020204" pitchFamily="18" charset="0"/>
                      <a:cs typeface="Arial" pitchFamily="34" charset="0"/>
                    </a:rPr>
                    <a:t> 8 </a:t>
                  </a: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2772811-5DE7-A80D-72E7-7ED1552D4D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9840" y="4671479"/>
                  <a:ext cx="1140594" cy="461665"/>
                </a:xfrm>
                <a:prstGeom prst="rect">
                  <a:avLst/>
                </a:prstGeom>
                <a:blipFill>
                  <a:blip r:embed="rId12"/>
                  <a:stretch>
                    <a:fillRect t="-1184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A18D495A-653C-C2F6-D422-BE6AECD890F3}"/>
                </a:ext>
              </a:extLst>
            </p:cNvPr>
            <p:cNvSpPr txBox="1"/>
            <p:nvPr/>
          </p:nvSpPr>
          <p:spPr>
            <a:xfrm>
              <a:off x="6616084" y="4671479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F00676E8-949D-8DB9-7844-0258CC09F3EF}"/>
                </a:ext>
              </a:extLst>
            </p:cNvPr>
            <p:cNvSpPr txBox="1"/>
            <p:nvPr/>
          </p:nvSpPr>
          <p:spPr>
            <a:xfrm>
              <a:off x="5380152" y="4664508"/>
              <a:ext cx="538831" cy="461665"/>
            </a:xfrm>
            <a:prstGeom prst="rect">
              <a:avLst/>
            </a:prstGeom>
            <a:solidFill>
              <a:srgbClr val="FFFAF7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08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3" grpId="0" animBg="1"/>
      <p:bldP spid="64" grpId="0" animBg="1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ECE000F1-3B0F-E0FD-4AF8-1366F26A7613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3B6928-1936-5B2B-2CE0-5703F0C6CB5A}"/>
              </a:ext>
            </a:extLst>
          </p:cNvPr>
          <p:cNvSpPr/>
          <p:nvPr/>
        </p:nvSpPr>
        <p:spPr>
          <a:xfrm>
            <a:off x="1659756" y="980463"/>
            <a:ext cx="10138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thành phần chưa biết trong các phép tính sau</a:t>
            </a:r>
            <a:endParaRPr lang="de-DE" sz="28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E7EA62A3-DAA1-1551-71B2-D98D85464736}"/>
              </a:ext>
            </a:extLst>
          </p:cNvPr>
          <p:cNvSpPr/>
          <p:nvPr/>
        </p:nvSpPr>
        <p:spPr>
          <a:xfrm>
            <a:off x="1186189" y="1736300"/>
            <a:ext cx="577333" cy="553998"/>
          </a:xfrm>
          <a:prstGeom prst="roundRect">
            <a:avLst>
              <a:gd name="adj" fmla="val 6382"/>
            </a:avLst>
          </a:prstGeom>
          <a:solidFill>
            <a:srgbClr val="FFFAF7"/>
          </a:solidFill>
          <a:ln>
            <a:solidFill>
              <a:srgbClr val="ED2C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392CE0F-99A7-1AB5-00EC-71D2C9512DE8}"/>
              </a:ext>
            </a:extLst>
          </p:cNvPr>
          <p:cNvSpPr txBox="1"/>
          <p:nvPr/>
        </p:nvSpPr>
        <p:spPr>
          <a:xfrm>
            <a:off x="548640" y="1782467"/>
            <a:ext cx="453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UTM Avo" panose="02040603050506020204" pitchFamily="18" charset="0"/>
                <a:cs typeface="Arial" pitchFamily="34" charset="0"/>
              </a:rPr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AB054C3B-8E71-A5E2-5152-4F1CCA221B60}"/>
                  </a:ext>
                </a:extLst>
              </p:cNvPr>
              <p:cNvSpPr txBox="1"/>
              <p:nvPr/>
            </p:nvSpPr>
            <p:spPr>
              <a:xfrm>
                <a:off x="1820101" y="1782467"/>
                <a:ext cx="114059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−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8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B054C3B-8E71-A5E2-5152-4F1CCA221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101" y="1782467"/>
                <a:ext cx="1140594" cy="461665"/>
              </a:xfrm>
              <a:prstGeom prst="rect">
                <a:avLst/>
              </a:prstGeom>
              <a:blipFill>
                <a:blip r:embed="rId5"/>
                <a:stretch>
                  <a:fillRect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678DC60-B2FF-A6CC-D096-CA33987C8539}"/>
              </a:ext>
            </a:extLst>
          </p:cNvPr>
          <p:cNvSpPr txBox="1"/>
          <p:nvPr/>
        </p:nvSpPr>
        <p:spPr>
          <a:xfrm>
            <a:off x="2446345" y="1782467"/>
            <a:ext cx="1028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= 10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7C023B5A-BB5E-51F6-17EE-BDFDC804FADD}"/>
              </a:ext>
            </a:extLst>
          </p:cNvPr>
          <p:cNvSpPr/>
          <p:nvPr/>
        </p:nvSpPr>
        <p:spPr>
          <a:xfrm>
            <a:off x="1186189" y="2426051"/>
            <a:ext cx="577333" cy="553998"/>
          </a:xfrm>
          <a:prstGeom prst="roundRect">
            <a:avLst>
              <a:gd name="adj" fmla="val 6382"/>
            </a:avLst>
          </a:prstGeom>
          <a:solidFill>
            <a:srgbClr val="FFFAF7"/>
          </a:solidFill>
          <a:ln>
            <a:solidFill>
              <a:srgbClr val="ED2C9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UTM Avo" panose="0204060305050602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352C143-C7DA-A44A-373F-BD8C8BC9B702}"/>
                  </a:ext>
                </a:extLst>
              </p:cNvPr>
              <p:cNvSpPr txBox="1"/>
              <p:nvPr/>
            </p:nvSpPr>
            <p:spPr>
              <a:xfrm>
                <a:off x="1820100" y="2448708"/>
                <a:ext cx="102629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  <a:cs typeface="Arial" pitchFamily="34" charset="0"/>
                      </a:rPr>
                      <m:t>−</m:t>
                    </m:r>
                  </m:oMath>
                </a14:m>
                <a:r>
                  <a:rPr lang="en-US" sz="2400" dirty="0">
                    <a:latin typeface="UTM Avo" panose="02040603050506020204" pitchFamily="18" charset="0"/>
                    <a:cs typeface="Arial" pitchFamily="34" charset="0"/>
                  </a:rPr>
                  <a:t> 20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52C143-C7DA-A44A-373F-BD8C8BC9B7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0100" y="2448708"/>
                <a:ext cx="1026295" cy="461665"/>
              </a:xfrm>
              <a:prstGeom prst="rect">
                <a:avLst/>
              </a:prstGeom>
              <a:blipFill>
                <a:blip r:embed="rId6"/>
                <a:stretch>
                  <a:fillRect t="-12000" b="-2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A3E6639-B771-C5FF-9A84-42581DDDC64F}"/>
              </a:ext>
            </a:extLst>
          </p:cNvPr>
          <p:cNvSpPr txBox="1"/>
          <p:nvPr/>
        </p:nvSpPr>
        <p:spPr>
          <a:xfrm>
            <a:off x="2590880" y="2448708"/>
            <a:ext cx="1256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= 30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8CEB5FA9-5A93-737F-10E3-EAF77195DB1E}"/>
              </a:ext>
            </a:extLst>
          </p:cNvPr>
          <p:cNvGrpSpPr/>
          <p:nvPr/>
        </p:nvGrpSpPr>
        <p:grpSpPr>
          <a:xfrm>
            <a:off x="4101289" y="1736300"/>
            <a:ext cx="3238450" cy="1215174"/>
            <a:chOff x="612016" y="1736300"/>
            <a:chExt cx="3238450" cy="1215174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xmlns="" id="{0828361D-AF9C-65EA-B5B1-A73AECA67476}"/>
                </a:ext>
              </a:extLst>
            </p:cNvPr>
            <p:cNvSpPr/>
            <p:nvPr/>
          </p:nvSpPr>
          <p:spPr>
            <a:xfrm>
              <a:off x="1900057" y="1736300"/>
              <a:ext cx="577333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xmlns="" id="{E5F5580F-DFB9-AB5B-4586-FE150647D459}"/>
                </a:ext>
              </a:extLst>
            </p:cNvPr>
            <p:cNvSpPr txBox="1"/>
            <p:nvPr/>
          </p:nvSpPr>
          <p:spPr>
            <a:xfrm>
              <a:off x="612016" y="1782467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b)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xmlns="" id="{0177593B-DE2D-BEB7-4CF6-ACD36ECAB829}"/>
                    </a:ext>
                  </a:extLst>
                </p:cNvPr>
                <p:cNvSpPr txBox="1"/>
                <p:nvPr/>
              </p:nvSpPr>
              <p:spPr>
                <a:xfrm>
                  <a:off x="1032786" y="1782467"/>
                  <a:ext cx="1140594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0" dirty="0">
                      <a:latin typeface="UTM Avo" panose="02040603050506020204" pitchFamily="18" charset="0"/>
                      <a:cs typeface="Arial" pitchFamily="34" charset="0"/>
                    </a:rPr>
                    <a:t>16</a:t>
                  </a:r>
                  <a:r>
                    <a:rPr lang="en-US" sz="2400" b="0" dirty="0"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a14:m>
                  <a:endParaRPr lang="en-US" sz="2400" dirty="0">
                    <a:latin typeface="UTM Avo" panose="02040603050506020204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177593B-DE2D-BEB7-4CF6-ACD36ECAB8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86" y="1782467"/>
                  <a:ext cx="1140594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8556" t="-11842" b="-27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BBCCCD83-AE3D-2EB3-61FE-BD6613082646}"/>
                </a:ext>
              </a:extLst>
            </p:cNvPr>
            <p:cNvSpPr txBox="1"/>
            <p:nvPr/>
          </p:nvSpPr>
          <p:spPr>
            <a:xfrm>
              <a:off x="2594150" y="1782467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12</a:t>
              </a:r>
            </a:p>
          </p:txBody>
        </p:sp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xmlns="" id="{DA727CFD-20F3-2183-BDD4-97D7D3D7B0A8}"/>
                </a:ext>
              </a:extLst>
            </p:cNvPr>
            <p:cNvSpPr/>
            <p:nvPr/>
          </p:nvSpPr>
          <p:spPr>
            <a:xfrm>
              <a:off x="1900057" y="2397476"/>
              <a:ext cx="577333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xmlns="" id="{3D119B68-01E6-8CC1-044E-2410F21DAE87}"/>
                    </a:ext>
                  </a:extLst>
                </p:cNvPr>
                <p:cNvSpPr txBox="1"/>
                <p:nvPr/>
              </p:nvSpPr>
              <p:spPr>
                <a:xfrm>
                  <a:off x="1032785" y="2448708"/>
                  <a:ext cx="10262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UTM Avo" panose="02040603050506020204" pitchFamily="18" charset="0"/>
                      <a:cs typeface="Arial" pitchFamily="34" charset="0"/>
                    </a:rPr>
                    <a:t>50</a:t>
                  </a:r>
                  <a:r>
                    <a:rPr lang="en-US" sz="2400" dirty="0"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a14:m>
                  <a:endParaRPr lang="en-US" sz="2400" dirty="0">
                    <a:latin typeface="UTM Avo" panose="02040603050506020204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D119B68-01E6-8CC1-044E-2410F21DAE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2785" y="2448708"/>
                  <a:ext cx="1026295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9524" t="-12000" b="-2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6A50438-6575-99A2-3269-7ACD2B93100C}"/>
                </a:ext>
              </a:extLst>
            </p:cNvPr>
            <p:cNvSpPr txBox="1"/>
            <p:nvPr/>
          </p:nvSpPr>
          <p:spPr>
            <a:xfrm>
              <a:off x="2594150" y="2448708"/>
              <a:ext cx="1256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45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C1FAC26-21B6-3552-370B-FCBDFA5B0351}"/>
              </a:ext>
            </a:extLst>
          </p:cNvPr>
          <p:cNvGrpSpPr/>
          <p:nvPr/>
        </p:nvGrpSpPr>
        <p:grpSpPr>
          <a:xfrm>
            <a:off x="7642775" y="1736300"/>
            <a:ext cx="3382086" cy="1215174"/>
            <a:chOff x="612016" y="1736300"/>
            <a:chExt cx="3382086" cy="1215174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xmlns="" id="{1ED93D55-DE2F-0695-CA01-7C44D036EEBB}"/>
                </a:ext>
              </a:extLst>
            </p:cNvPr>
            <p:cNvSpPr/>
            <p:nvPr/>
          </p:nvSpPr>
          <p:spPr>
            <a:xfrm>
              <a:off x="1144680" y="1736300"/>
              <a:ext cx="742829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9A1CC260-80DB-50A4-DE76-B56526DB0AAC}"/>
                </a:ext>
              </a:extLst>
            </p:cNvPr>
            <p:cNvSpPr txBox="1"/>
            <p:nvPr/>
          </p:nvSpPr>
          <p:spPr>
            <a:xfrm>
              <a:off x="612016" y="1782467"/>
              <a:ext cx="4539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c)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B18BB65A-9A2D-F277-5649-DE546765B519}"/>
                </a:ext>
              </a:extLst>
            </p:cNvPr>
            <p:cNvSpPr txBox="1"/>
            <p:nvPr/>
          </p:nvSpPr>
          <p:spPr>
            <a:xfrm>
              <a:off x="1896165" y="1782467"/>
              <a:ext cx="11405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− 226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3A29E406-7968-5C88-D628-A4C74AFBB3F3}"/>
                </a:ext>
              </a:extLst>
            </p:cNvPr>
            <p:cNvSpPr txBox="1"/>
            <p:nvPr/>
          </p:nvSpPr>
          <p:spPr>
            <a:xfrm>
              <a:off x="2755788" y="1782467"/>
              <a:ext cx="10287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10</a:t>
              </a: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xmlns="" id="{231FD04B-64FF-01B2-B280-BA9E9A85A7F2}"/>
                </a:ext>
              </a:extLst>
            </p:cNvPr>
            <p:cNvSpPr/>
            <p:nvPr/>
          </p:nvSpPr>
          <p:spPr>
            <a:xfrm>
              <a:off x="2090650" y="2397476"/>
              <a:ext cx="577333" cy="553998"/>
            </a:xfrm>
            <a:prstGeom prst="roundRect">
              <a:avLst>
                <a:gd name="adj" fmla="val 6382"/>
              </a:avLst>
            </a:prstGeom>
            <a:solidFill>
              <a:srgbClr val="FFFAF7"/>
            </a:solidFill>
            <a:ln>
              <a:solidFill>
                <a:srgbClr val="ED2C9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xmlns="" id="{D4053F01-D04E-5189-8186-0280A56FD802}"/>
                    </a:ext>
                  </a:extLst>
                </p:cNvPr>
                <p:cNvSpPr txBox="1"/>
                <p:nvPr/>
              </p:nvSpPr>
              <p:spPr>
                <a:xfrm>
                  <a:off x="1051835" y="2448708"/>
                  <a:ext cx="102629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>
                      <a:latin typeface="UTM Avo" panose="02040603050506020204" pitchFamily="18" charset="0"/>
                      <a:cs typeface="Arial" pitchFamily="34" charset="0"/>
                    </a:rPr>
                    <a:t>721</a:t>
                  </a:r>
                  <a:r>
                    <a:rPr lang="en-US" sz="2400" dirty="0">
                      <a:cs typeface="Arial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>
                          <a:latin typeface="Cambria Math" panose="02040503050406030204" pitchFamily="18" charset="0"/>
                          <a:cs typeface="Arial" pitchFamily="34" charset="0"/>
                        </a:rPr>
                        <m:t>−</m:t>
                      </m:r>
                    </m:oMath>
                  </a14:m>
                  <a:endParaRPr lang="en-US" sz="2400" dirty="0">
                    <a:latin typeface="UTM Avo" panose="02040603050506020204" pitchFamily="18" charset="0"/>
                    <a:cs typeface="Arial" pitchFamily="34" charset="0"/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D4053F01-D04E-5189-8186-0280A56FD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835" y="2448708"/>
                  <a:ext cx="1026295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9524" t="-12000" b="-29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C7F71ADF-C93E-298D-C5A4-C1E1C5BCD6AB}"/>
                </a:ext>
              </a:extLst>
            </p:cNvPr>
            <p:cNvSpPr txBox="1"/>
            <p:nvPr/>
          </p:nvSpPr>
          <p:spPr>
            <a:xfrm>
              <a:off x="2737786" y="2448708"/>
              <a:ext cx="12563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UTM Avo" panose="02040603050506020204" pitchFamily="18" charset="0"/>
                  <a:cs typeface="Arial" pitchFamily="34" charset="0"/>
                </a:rPr>
                <a:t>= 700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F00676E8-949D-8DB9-7844-0258CC09F3EF}"/>
              </a:ext>
            </a:extLst>
          </p:cNvPr>
          <p:cNvSpPr txBox="1"/>
          <p:nvPr/>
        </p:nvSpPr>
        <p:spPr>
          <a:xfrm>
            <a:off x="1205439" y="1776116"/>
            <a:ext cx="538831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18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9A14E99-34F7-2974-26CC-9AFBFBC7AE30}"/>
              </a:ext>
            </a:extLst>
          </p:cNvPr>
          <p:cNvSpPr txBox="1"/>
          <p:nvPr/>
        </p:nvSpPr>
        <p:spPr>
          <a:xfrm>
            <a:off x="1205439" y="2453167"/>
            <a:ext cx="538831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50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6057A4-29CD-D750-2BAE-83AE03BC06E7}"/>
              </a:ext>
            </a:extLst>
          </p:cNvPr>
          <p:cNvSpPr txBox="1"/>
          <p:nvPr/>
        </p:nvSpPr>
        <p:spPr>
          <a:xfrm>
            <a:off x="5401613" y="1776116"/>
            <a:ext cx="538831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23614C-4D8E-E153-BAEE-9E02E970ADFF}"/>
              </a:ext>
            </a:extLst>
          </p:cNvPr>
          <p:cNvSpPr txBox="1"/>
          <p:nvPr/>
        </p:nvSpPr>
        <p:spPr>
          <a:xfrm>
            <a:off x="5401613" y="2453167"/>
            <a:ext cx="538831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0D87F74-3451-EBF9-218B-10DFB53034F1}"/>
              </a:ext>
            </a:extLst>
          </p:cNvPr>
          <p:cNvSpPr txBox="1"/>
          <p:nvPr/>
        </p:nvSpPr>
        <p:spPr>
          <a:xfrm>
            <a:off x="8193013" y="1776116"/>
            <a:ext cx="694430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236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1AF928D-12DC-46BB-751C-08899CA286B5}"/>
              </a:ext>
            </a:extLst>
          </p:cNvPr>
          <p:cNvSpPr txBox="1"/>
          <p:nvPr/>
        </p:nvSpPr>
        <p:spPr>
          <a:xfrm>
            <a:off x="9140659" y="2453167"/>
            <a:ext cx="538831" cy="461665"/>
          </a:xfrm>
          <a:prstGeom prst="rect">
            <a:avLst/>
          </a:prstGeom>
          <a:solidFill>
            <a:srgbClr val="FFFAF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5029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8E33E2CA-D304-647B-921F-5D530F30F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264576"/>
              </p:ext>
            </p:extLst>
          </p:nvPr>
        </p:nvGraphicFramePr>
        <p:xfrm>
          <a:off x="1692379" y="1939800"/>
          <a:ext cx="8540191" cy="27205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86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324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89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25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7236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41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15218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15218">
                  <a:extLst>
                    <a:ext uri="{9D8B030D-6E8A-4147-A177-3AD203B41FA5}">
                      <a16:colId xmlns:a16="http://schemas.microsoft.com/office/drawing/2014/main" xmlns="" val="3815926529"/>
                    </a:ext>
                  </a:extLst>
                </a:gridCol>
              </a:tblGrid>
              <a:tr h="90685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Số </a:t>
                      </a: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trừ</a:t>
                      </a:r>
                      <a:endParaRPr lang="en-US" sz="2000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33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?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?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?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b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82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164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Times New Roman"/>
                          <a:cs typeface="Arial" pitchFamily="34" charset="0"/>
                        </a:rPr>
                        <a:t>2 340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685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Số trừ</a:t>
                      </a:r>
                      <a:endParaRPr lang="en-US" sz="200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7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8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27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32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?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?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Times New Roman"/>
                          <a:cs typeface="Arial" pitchFamily="34" charset="0"/>
                        </a:rPr>
                        <a:t>?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6854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Hiệu</a:t>
                      </a:r>
                      <a:endParaRPr lang="en-US" sz="200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?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43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9</a:t>
                      </a:r>
                      <a:endParaRPr lang="en-US" sz="200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22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32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100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UTM Avo" panose="02040603050506020204" pitchFamily="18" charset="0"/>
                          <a:ea typeface="Times New Roman"/>
                          <a:cs typeface="Arial" pitchFamily="34" charset="0"/>
                        </a:rPr>
                        <a:t>2 300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1FD7984D-0D36-1C16-D32B-539EED5E91E6}"/>
              </a:ext>
            </a:extLst>
          </p:cNvPr>
          <p:cNvSpPr/>
          <p:nvPr/>
        </p:nvSpPr>
        <p:spPr>
          <a:xfrm>
            <a:off x="3402689" y="3910354"/>
            <a:ext cx="676670" cy="58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26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7E14FE35-D463-77CE-3EAC-E0A15A8E50B5}"/>
              </a:ext>
            </a:extLst>
          </p:cNvPr>
          <p:cNvSpPr/>
          <p:nvPr/>
        </p:nvSpPr>
        <p:spPr>
          <a:xfrm>
            <a:off x="4414607" y="2073167"/>
            <a:ext cx="676670" cy="58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51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FAE96663-BF61-F405-5078-6D1EA5C49245}"/>
              </a:ext>
            </a:extLst>
          </p:cNvPr>
          <p:cNvSpPr/>
          <p:nvPr/>
        </p:nvSpPr>
        <p:spPr>
          <a:xfrm>
            <a:off x="5495290" y="2073167"/>
            <a:ext cx="676670" cy="58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36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96DA0200-E00F-FF7F-9AD1-8605CE958F51}"/>
              </a:ext>
            </a:extLst>
          </p:cNvPr>
          <p:cNvSpPr/>
          <p:nvPr/>
        </p:nvSpPr>
        <p:spPr>
          <a:xfrm>
            <a:off x="6550573" y="2073167"/>
            <a:ext cx="676670" cy="58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54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55392E53-2E3C-43F0-562C-26453BD169CE}"/>
              </a:ext>
            </a:extLst>
          </p:cNvPr>
          <p:cNvSpPr/>
          <p:nvPr/>
        </p:nvSpPr>
        <p:spPr>
          <a:xfrm>
            <a:off x="7569179" y="2993156"/>
            <a:ext cx="676670" cy="58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50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6F6DBF3F-C6CF-2C3A-2744-55FF7D755731}"/>
              </a:ext>
            </a:extLst>
          </p:cNvPr>
          <p:cNvSpPr/>
          <p:nvPr/>
        </p:nvSpPr>
        <p:spPr>
          <a:xfrm>
            <a:off x="8428908" y="2993155"/>
            <a:ext cx="861228" cy="58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64</a:t>
            </a:r>
          </a:p>
        </p:txBody>
      </p:sp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xmlns="" id="{702C1ACB-1B19-7784-4E44-138992C902C7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0E51358-3E54-DC6C-DBB4-04039C7466FD}"/>
              </a:ext>
            </a:extLst>
          </p:cNvPr>
          <p:cNvSpPr/>
          <p:nvPr/>
        </p:nvSpPr>
        <p:spPr>
          <a:xfrm>
            <a:off x="1692379" y="950967"/>
            <a:ext cx="113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  <a:endParaRPr lang="de-DE" sz="3600" b="1" dirty="0">
              <a:solidFill>
                <a:schemeClr val="tx1"/>
              </a:solidFill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E6F0E72-9901-E1B3-6E55-DD62159DDA26}"/>
              </a:ext>
            </a:extLst>
          </p:cNvPr>
          <p:cNvSpPr/>
          <p:nvPr/>
        </p:nvSpPr>
        <p:spPr>
          <a:xfrm>
            <a:off x="9330739" y="2993155"/>
            <a:ext cx="861228" cy="5884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  <a:cs typeface="Arial" pitchFamily="34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370887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xmlns="" id="{702C1ACB-1B19-7784-4E44-138992C902C7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0E51358-3E54-DC6C-DBB4-04039C7466FD}"/>
              </a:ext>
            </a:extLst>
          </p:cNvPr>
          <p:cNvSpPr/>
          <p:nvPr/>
        </p:nvSpPr>
        <p:spPr>
          <a:xfrm>
            <a:off x="1692379" y="950967"/>
            <a:ext cx="9298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a) Lúc đầu trong ổ có 10 quả trứng. Một số quả trứng đã nở, còn lại 6 quả trứng chưa nở. Hỏi có mấy quả trứng đã nở? </a:t>
            </a: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xmlns="" id="{A447F96E-0F00-2EDF-E371-41B7EB579A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539319" y="2335962"/>
            <a:ext cx="2014151" cy="1274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49F9189F-586B-398E-4B13-5A9036E414AC}"/>
                  </a:ext>
                </a:extLst>
              </p:cNvPr>
              <p:cNvSpPr/>
              <p:nvPr/>
            </p:nvSpPr>
            <p:spPr>
              <a:xfrm>
                <a:off x="3244026" y="2436577"/>
                <a:ext cx="5449826" cy="2586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Bài</a:t>
                </a: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giải</a:t>
                </a:r>
                <a:endPara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a) Số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quả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trứng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đã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nở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là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10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–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6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4 (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quả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trứng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)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Đáp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: 4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quả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trứng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F9189F-586B-398E-4B13-5A9036E41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4026" y="2436577"/>
                <a:ext cx="5449826" cy="2586157"/>
              </a:xfrm>
              <a:prstGeom prst="rect">
                <a:avLst/>
              </a:prstGeom>
              <a:blipFill>
                <a:blip r:embed="rId7"/>
                <a:stretch>
                  <a:fillRect b="-5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778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xmlns="" id="{702C1ACB-1B19-7784-4E44-138992C902C7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0E51358-3E54-DC6C-DBB4-04039C7466FD}"/>
              </a:ext>
            </a:extLst>
          </p:cNvPr>
          <p:cNvSpPr/>
          <p:nvPr/>
        </p:nvSpPr>
        <p:spPr>
          <a:xfrm>
            <a:off x="1692379" y="950967"/>
            <a:ext cx="98617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Anh Nam mua vé vào xem hội chợ hết 12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 đồng, người bán vé trả lại anh Nam 8</a:t>
            </a:r>
            <a:r>
              <a:rPr lang="en-US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000 đồng. Hỏi anh Nam đã đưa cho người bán vé bao nhiêu tiền?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49F9189F-586B-398E-4B13-5A9036E414AC}"/>
                  </a:ext>
                </a:extLst>
              </p:cNvPr>
              <p:cNvSpPr/>
              <p:nvPr/>
            </p:nvSpPr>
            <p:spPr>
              <a:xfrm>
                <a:off x="1574355" y="2404360"/>
                <a:ext cx="9167626" cy="32324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b="1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Bài</a:t>
                </a:r>
                <a:r>
                  <a:rPr lang="en-US" sz="2800" b="1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800" b="1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giải</a:t>
                </a:r>
                <a:endParaRPr lang="en-US" sz="28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  b) </a:t>
                </a:r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Anh Nam đã đưa cho người bán vé số tiền là: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8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+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12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000 </a:t>
                </a:r>
                <a14:m>
                  <m:oMath xmlns:m="http://schemas.openxmlformats.org/officeDocument/2006/math">
                    <m:r>
                      <a:rPr lang="vi-VN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20</a:t>
                </a: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000 (đồng)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			       </a:t>
                </a:r>
                <a:r>
                  <a:rPr lang="vi-VN" sz="2800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Đáp số: 20 000 đồng.</a:t>
                </a:r>
              </a:p>
              <a:p>
                <a:pPr algn="ctr">
                  <a:lnSpc>
                    <a:spcPct val="150000"/>
                  </a:lnSpc>
                </a:pPr>
                <a:endParaRPr lang="en-US" sz="28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9F9189F-586B-398E-4B13-5A9036E414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4355" y="2404360"/>
                <a:ext cx="9167626" cy="32324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131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xmlns="" id="{6C5A0D0A-213A-2190-4818-1B4DBA281685}"/>
              </a:ext>
            </a:extLst>
          </p:cNvPr>
          <p:cNvSpPr/>
          <p:nvPr/>
        </p:nvSpPr>
        <p:spPr>
          <a:xfrm>
            <a:off x="2476500" y="1600201"/>
            <a:ext cx="7239000" cy="952500"/>
          </a:xfrm>
          <a:prstGeom prst="roundRect">
            <a:avLst>
              <a:gd name="adj" fmla="val 36354"/>
            </a:avLst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63CD788-D0A9-6678-E75F-BF93DA00DAAA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4" name="Picture 3">
              <a:hlinkClick r:id="rId5"/>
              <a:extLst>
                <a:ext uri="{FF2B5EF4-FFF2-40B4-BE49-F238E27FC236}">
                  <a16:creationId xmlns:a16="http://schemas.microsoft.com/office/drawing/2014/main" xmlns="" id="{2A1F8A85-BA8F-C171-BA7D-28530B515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E2D9A076-D1B2-1692-4277-08C875514CBD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xmlns="" id="{702C1ACB-1B19-7784-4E44-138992C902C7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0E51358-3E54-DC6C-DBB4-04039C7466FD}"/>
              </a:ext>
            </a:extLst>
          </p:cNvPr>
          <p:cNvSpPr/>
          <p:nvPr/>
        </p:nvSpPr>
        <p:spPr>
          <a:xfrm>
            <a:off x="1662883" y="998965"/>
            <a:ext cx="1016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tìm số còn thiếu trong phép cộng, phép trừ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26CEB4-AB6A-2E4E-0004-9406C2F072B7}"/>
              </a:ext>
            </a:extLst>
          </p:cNvPr>
          <p:cNvGrpSpPr/>
          <p:nvPr/>
        </p:nvGrpSpPr>
        <p:grpSpPr>
          <a:xfrm>
            <a:off x="1141212" y="2036824"/>
            <a:ext cx="3698179" cy="798499"/>
            <a:chOff x="1298448" y="3410712"/>
            <a:chExt cx="5788152" cy="1046988"/>
          </a:xfrm>
        </p:grpSpPr>
        <p:sp>
          <p:nvSpPr>
            <p:cNvPr id="3" name="Rounded Rectangle 19">
              <a:extLst>
                <a:ext uri="{FF2B5EF4-FFF2-40B4-BE49-F238E27FC236}">
                  <a16:creationId xmlns:a16="http://schemas.microsoft.com/office/drawing/2014/main" xmlns="" id="{8B694C42-8F4D-F05F-C44C-90BB70A13E4D}"/>
                </a:ext>
              </a:extLst>
            </p:cNvPr>
            <p:cNvSpPr/>
            <p:nvPr/>
          </p:nvSpPr>
          <p:spPr>
            <a:xfrm>
              <a:off x="1298448" y="3410712"/>
              <a:ext cx="3968496" cy="104698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xmlns="" id="{42A9A539-7A16-F323-A5A0-7D50A1931D0F}"/>
                    </a:ext>
                  </a:extLst>
                </p:cNvPr>
                <p:cNvSpPr/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Ví </a:t>
                  </a:r>
                  <a:r>
                    <a:rPr lang="en-US" sz="2400" b="1" dirty="0" err="1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dụ</a:t>
                  </a:r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: 175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+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207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?</a:t>
                  </a:r>
                </a:p>
              </p:txBody>
            </p:sp>
          </mc:Choice>
          <mc:Fallback xmlns="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id="{42A9A539-7A16-F323-A5A0-7D50A1931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39EACE-FC00-6E01-420F-768BF951D8BA}"/>
              </a:ext>
            </a:extLst>
          </p:cNvPr>
          <p:cNvSpPr/>
          <p:nvPr/>
        </p:nvSpPr>
        <p:spPr>
          <a:xfrm>
            <a:off x="1060069" y="2914539"/>
            <a:ext cx="3779322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Yêu</a:t>
            </a:r>
            <a:r>
              <a:rPr lang="en-US" sz="2400" b="1" u="sng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cầu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: Tính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tổng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trừ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kiểm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tra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1A8D00-73C1-BB9C-12E6-C58D0AAFDE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459" r="72729"/>
          <a:stretch/>
        </p:blipFill>
        <p:spPr>
          <a:xfrm>
            <a:off x="5243080" y="1522185"/>
            <a:ext cx="3272150" cy="4200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A2781A4-15A7-BD2D-6253-12C24ECBC1A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475" t="15757" r="49705" b="-3299"/>
          <a:stretch/>
        </p:blipFill>
        <p:spPr>
          <a:xfrm>
            <a:off x="8273919" y="1689451"/>
            <a:ext cx="2858012" cy="42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CHƠI TRỐN TÌM </a:t>
            </a:r>
          </a:p>
          <a:p>
            <a:pPr algn="ctr" defTabSz="1219170">
              <a:buClrTx/>
            </a:pPr>
            <a:r>
              <a:rPr lang="en-US" sz="3200" b="1" kern="1200" dirty="0">
                <a:solidFill>
                  <a:prstClr val="white"/>
                </a:solidFill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58EBDCA-000C-C34F-339A-0CF3168041F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xmlns="" id="{702C1ACB-1B19-7784-4E44-138992C902C7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0E51358-3E54-DC6C-DBB4-04039C7466FD}"/>
              </a:ext>
            </a:extLst>
          </p:cNvPr>
          <p:cNvSpPr/>
          <p:nvPr/>
        </p:nvSpPr>
        <p:spPr>
          <a:xfrm>
            <a:off x="1662883" y="998965"/>
            <a:ext cx="1016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tìm số còn thiếu trong phép cộng, phép trừ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26CEB4-AB6A-2E4E-0004-9406C2F072B7}"/>
              </a:ext>
            </a:extLst>
          </p:cNvPr>
          <p:cNvGrpSpPr/>
          <p:nvPr/>
        </p:nvGrpSpPr>
        <p:grpSpPr>
          <a:xfrm>
            <a:off x="1141212" y="2036824"/>
            <a:ext cx="3698179" cy="798499"/>
            <a:chOff x="1298448" y="3410712"/>
            <a:chExt cx="5788152" cy="1046988"/>
          </a:xfrm>
        </p:grpSpPr>
        <p:sp>
          <p:nvSpPr>
            <p:cNvPr id="3" name="Rounded Rectangle 19">
              <a:extLst>
                <a:ext uri="{FF2B5EF4-FFF2-40B4-BE49-F238E27FC236}">
                  <a16:creationId xmlns:a16="http://schemas.microsoft.com/office/drawing/2014/main" xmlns="" id="{8B694C42-8F4D-F05F-C44C-90BB70A13E4D}"/>
                </a:ext>
              </a:extLst>
            </p:cNvPr>
            <p:cNvSpPr/>
            <p:nvPr/>
          </p:nvSpPr>
          <p:spPr>
            <a:xfrm>
              <a:off x="1298448" y="3410712"/>
              <a:ext cx="3968496" cy="104698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xmlns="" id="{42A9A539-7A16-F323-A5A0-7D50A1931D0F}"/>
                    </a:ext>
                  </a:extLst>
                </p:cNvPr>
                <p:cNvSpPr/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Ví </a:t>
                  </a:r>
                  <a:r>
                    <a:rPr lang="en-US" sz="2400" b="1" dirty="0" err="1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dụ</a:t>
                  </a:r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: 175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+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207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?</a:t>
                  </a:r>
                </a:p>
              </p:txBody>
            </p:sp>
          </mc:Choice>
          <mc:Fallback xmlns="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id="{42A9A539-7A16-F323-A5A0-7D50A1931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39EACE-FC00-6E01-420F-768BF951D8BA}"/>
              </a:ext>
            </a:extLst>
          </p:cNvPr>
          <p:cNvSpPr/>
          <p:nvPr/>
        </p:nvSpPr>
        <p:spPr>
          <a:xfrm>
            <a:off x="1060069" y="2914539"/>
            <a:ext cx="3779322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Yêu</a:t>
            </a:r>
            <a:r>
              <a:rPr lang="en-US" sz="2400" b="1" u="sng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cầu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: Tính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tổng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trừ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kiểm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tra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E1A8D00-73C1-BB9C-12E6-C58D0AAFDE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721" t="13527" r="128" b="-1068"/>
          <a:stretch/>
        </p:blipFill>
        <p:spPr>
          <a:xfrm>
            <a:off x="5346319" y="1772908"/>
            <a:ext cx="6017342" cy="420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9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xmlns="" id="{702C1ACB-1B19-7784-4E44-138992C902C7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0E51358-3E54-DC6C-DBB4-04039C7466FD}"/>
              </a:ext>
            </a:extLst>
          </p:cNvPr>
          <p:cNvSpPr/>
          <p:nvPr/>
        </p:nvSpPr>
        <p:spPr>
          <a:xfrm>
            <a:off x="1662883" y="998965"/>
            <a:ext cx="1016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tìm số còn thiếu trong phép cộng, phép trừ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26CEB4-AB6A-2E4E-0004-9406C2F072B7}"/>
              </a:ext>
            </a:extLst>
          </p:cNvPr>
          <p:cNvGrpSpPr/>
          <p:nvPr/>
        </p:nvGrpSpPr>
        <p:grpSpPr>
          <a:xfrm>
            <a:off x="1141212" y="2036824"/>
            <a:ext cx="3698179" cy="798499"/>
            <a:chOff x="1298448" y="3410712"/>
            <a:chExt cx="5788152" cy="1046988"/>
          </a:xfrm>
        </p:grpSpPr>
        <p:sp>
          <p:nvSpPr>
            <p:cNvPr id="3" name="Rounded Rectangle 19">
              <a:extLst>
                <a:ext uri="{FF2B5EF4-FFF2-40B4-BE49-F238E27FC236}">
                  <a16:creationId xmlns:a16="http://schemas.microsoft.com/office/drawing/2014/main" xmlns="" id="{8B694C42-8F4D-F05F-C44C-90BB70A13E4D}"/>
                </a:ext>
              </a:extLst>
            </p:cNvPr>
            <p:cNvSpPr/>
            <p:nvPr/>
          </p:nvSpPr>
          <p:spPr>
            <a:xfrm>
              <a:off x="1298448" y="3410712"/>
              <a:ext cx="3968496" cy="104698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xmlns="" id="{42A9A539-7A16-F323-A5A0-7D50A1931D0F}"/>
                    </a:ext>
                  </a:extLst>
                </p:cNvPr>
                <p:cNvSpPr/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Ví </a:t>
                  </a:r>
                  <a:r>
                    <a:rPr lang="en-US" sz="2400" b="1" dirty="0" err="1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dụ</a:t>
                  </a:r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: 209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–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76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?</a:t>
                  </a:r>
                </a:p>
              </p:txBody>
            </p:sp>
          </mc:Choice>
          <mc:Fallback xmlns="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id="{42A9A539-7A16-F323-A5A0-7D50A1931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39EACE-FC00-6E01-420F-768BF951D8BA}"/>
              </a:ext>
            </a:extLst>
          </p:cNvPr>
          <p:cNvSpPr/>
          <p:nvPr/>
        </p:nvSpPr>
        <p:spPr>
          <a:xfrm>
            <a:off x="1060069" y="2914539"/>
            <a:ext cx="3779322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Yêu</a:t>
            </a:r>
            <a:r>
              <a:rPr lang="en-US" sz="2400" b="1" u="sng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cầu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: Tính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hiệu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cộng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kiểm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tra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CCA42A-A4AF-3793-F5C0-F38E44B7E3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51" t="19671" r="73289" b="12975"/>
          <a:stretch/>
        </p:blipFill>
        <p:spPr>
          <a:xfrm>
            <a:off x="5386436" y="1828800"/>
            <a:ext cx="2799622" cy="3200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E3B7D7-FA4C-DE04-F006-77907D5C69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91" t="19977" r="50081" b="12669"/>
          <a:stretch/>
        </p:blipFill>
        <p:spPr>
          <a:xfrm>
            <a:off x="8186058" y="1828800"/>
            <a:ext cx="258190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7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: Rounded Corners 52">
            <a:hlinkClick r:id="rId4"/>
            <a:extLst>
              <a:ext uri="{FF2B5EF4-FFF2-40B4-BE49-F238E27FC236}">
                <a16:creationId xmlns:a16="http://schemas.microsoft.com/office/drawing/2014/main" xmlns="" id="{702C1ACB-1B19-7784-4E44-138992C902C7}"/>
              </a:ext>
            </a:extLst>
          </p:cNvPr>
          <p:cNvSpPr/>
          <p:nvPr/>
        </p:nvSpPr>
        <p:spPr>
          <a:xfrm>
            <a:off x="637847" y="983685"/>
            <a:ext cx="844444" cy="5385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A0E51358-3E54-DC6C-DBB4-04039C7466FD}"/>
              </a:ext>
            </a:extLst>
          </p:cNvPr>
          <p:cNvSpPr/>
          <p:nvPr/>
        </p:nvSpPr>
        <p:spPr>
          <a:xfrm>
            <a:off x="1662883" y="998965"/>
            <a:ext cx="10165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b="1" dirty="0">
                <a:solidFill>
                  <a:schemeClr val="tx1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 tìm số còn thiếu trong phép cộng, phép trừ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26CEB4-AB6A-2E4E-0004-9406C2F072B7}"/>
              </a:ext>
            </a:extLst>
          </p:cNvPr>
          <p:cNvGrpSpPr/>
          <p:nvPr/>
        </p:nvGrpSpPr>
        <p:grpSpPr>
          <a:xfrm>
            <a:off x="1141212" y="2036824"/>
            <a:ext cx="3698179" cy="798499"/>
            <a:chOff x="1298448" y="3410712"/>
            <a:chExt cx="5788152" cy="1046988"/>
          </a:xfrm>
        </p:grpSpPr>
        <p:sp>
          <p:nvSpPr>
            <p:cNvPr id="3" name="Rounded Rectangle 19">
              <a:extLst>
                <a:ext uri="{FF2B5EF4-FFF2-40B4-BE49-F238E27FC236}">
                  <a16:creationId xmlns:a16="http://schemas.microsoft.com/office/drawing/2014/main" xmlns="" id="{8B694C42-8F4D-F05F-C44C-90BB70A13E4D}"/>
                </a:ext>
              </a:extLst>
            </p:cNvPr>
            <p:cNvSpPr/>
            <p:nvPr/>
          </p:nvSpPr>
          <p:spPr>
            <a:xfrm>
              <a:off x="1298448" y="3410712"/>
              <a:ext cx="3968496" cy="1046988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>
                <a:latin typeface="UTM Avo" panose="0204060305050602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xmlns="" id="{42A9A539-7A16-F323-A5A0-7D50A1931D0F}"/>
                    </a:ext>
                  </a:extLst>
                </p:cNvPr>
                <p:cNvSpPr/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Ví </a:t>
                  </a:r>
                  <a:r>
                    <a:rPr lang="en-US" sz="2400" b="1" dirty="0" err="1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dụ</a:t>
                  </a:r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: 209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–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76 </a:t>
                  </a:r>
                  <a14:m>
                    <m:oMath xmlns:m="http://schemas.openxmlformats.org/officeDocument/2006/math">
                      <m:r>
                        <a:rPr lang="en-US" sz="2400" b="1" i="1" dirty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2400" b="1" dirty="0">
                      <a:solidFill>
                        <a:schemeClr val="accent2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 ?</a:t>
                  </a:r>
                </a:p>
              </p:txBody>
            </p:sp>
          </mc:Choice>
          <mc:Fallback xmlns="">
            <p:sp>
              <p:nvSpPr>
                <p:cNvPr id="4" name="Rounded Rectangle 20">
                  <a:extLst>
                    <a:ext uri="{FF2B5EF4-FFF2-40B4-BE49-F238E27FC236}">
                      <a16:creationId xmlns:a16="http://schemas.microsoft.com/office/drawing/2014/main" id="{42A9A539-7A16-F323-A5A0-7D50A1931D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0848" y="3410712"/>
                  <a:ext cx="5635752" cy="1046988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39EACE-FC00-6E01-420F-768BF951D8BA}"/>
              </a:ext>
            </a:extLst>
          </p:cNvPr>
          <p:cNvSpPr/>
          <p:nvPr/>
        </p:nvSpPr>
        <p:spPr>
          <a:xfrm>
            <a:off x="1060069" y="2914539"/>
            <a:ext cx="3779322" cy="1675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Yêu</a:t>
            </a:r>
            <a:r>
              <a:rPr lang="en-US" sz="2400" b="1" u="sng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u="sng" dirty="0" err="1">
                <a:latin typeface="UTM Avo" panose="02040603050506020204" pitchFamily="18" charset="0"/>
                <a:cs typeface="Arial" pitchFamily="34" charset="0"/>
              </a:rPr>
              <a:t>cầu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: Tính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hiệu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sử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dụng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cộng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kiểm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tra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CCA42A-A4AF-3793-F5C0-F38E44B7E3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9943" t="13173" r="5031" b="12955"/>
          <a:stretch/>
        </p:blipFill>
        <p:spPr>
          <a:xfrm>
            <a:off x="5603025" y="1828800"/>
            <a:ext cx="5350391" cy="351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69AD2FC-F245-23E0-70A4-163D5CBB0D97}"/>
              </a:ext>
            </a:extLst>
          </p:cNvPr>
          <p:cNvSpPr/>
          <p:nvPr/>
        </p:nvSpPr>
        <p:spPr>
          <a:xfrm>
            <a:off x="5500913" y="2314079"/>
            <a:ext cx="5355772" cy="2229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một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tình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huống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thực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tế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liên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quan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đến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tìm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số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chưa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biết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trong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cộng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trừ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đã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học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rồi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đố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các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nhóm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còn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lại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E1CA9715-C7F5-FD03-3FFB-F428FCD9FD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07885" y="2314079"/>
            <a:ext cx="3431605" cy="3212887"/>
          </a:xfrm>
          <a:prstGeom prst="rect">
            <a:avLst/>
          </a:prstGeom>
        </p:spPr>
      </p:pic>
      <p:sp>
        <p:nvSpPr>
          <p:cNvPr id="9" name="Parallelogram 8">
            <a:extLst>
              <a:ext uri="{FF2B5EF4-FFF2-40B4-BE49-F238E27FC236}">
                <a16:creationId xmlns:a16="http://schemas.microsoft.com/office/drawing/2014/main" xmlns="" id="{9F0B6093-2114-8A71-8391-80DB69797A93}"/>
              </a:ext>
            </a:extLst>
          </p:cNvPr>
          <p:cNvSpPr/>
          <p:nvPr/>
        </p:nvSpPr>
        <p:spPr>
          <a:xfrm>
            <a:off x="3668032" y="1156947"/>
            <a:ext cx="4855936" cy="671854"/>
          </a:xfrm>
          <a:prstGeom prst="parallelogram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286374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283599" y="433526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480777" y="457516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56897" y1="16888" x2="50647" y2="30550"/>
                        <a14:foregroundMark x1="50647" y1="10816" x2="87284" y2="15939"/>
                        <a14:foregroundMark x1="74784" y1="17457" x2="73060" y2="41176"/>
                        <a14:foregroundMark x1="92457" y1="18406" x2="81681" y2="10816"/>
                        <a14:foregroundMark x1="63793" y1="10436" x2="51724" y2="6831"/>
                        <a14:foregroundMark x1="49353" y1="11954" x2="48922" y2="21442"/>
                        <a14:foregroundMark x1="59267" y1="19924" x2="66164" y2="24478"/>
                        <a14:foregroundMark x1="67241" y1="19924" x2="57974" y2="26565"/>
                        <a14:foregroundMark x1="94181" y1="15939" x2="84483" y2="9298"/>
                        <a14:foregroundMark x1="48276" y1="9867" x2="45474" y2="21442"/>
                        <a14:foregroundMark x1="77586" y1="32638" x2="71336" y2="432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96141">
            <a:off x="4085616" y="4181401"/>
            <a:ext cx="2032000" cy="230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-828882"/>
            <a:ext cx="7010400" cy="84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8542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75" y="-585195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-828882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3303881" y="613219"/>
                <a:ext cx="5892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5 </a:t>
                </a:r>
                <a14:m>
                  <m:oMath xmlns:m="http://schemas.openxmlformats.org/officeDocument/2006/math">
                    <m:r>
                      <a:rPr lang="en-US" sz="7200" i="1" kern="120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... </a:t>
                </a:r>
                <a14:m>
                  <m:oMath xmlns:m="http://schemas.openxmlformats.org/officeDocument/2006/math">
                    <m:r>
                      <a:rPr lang="en-US" sz="7200" i="1" kern="120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9</a:t>
                </a: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3881" y="613219"/>
                <a:ext cx="5892800" cy="1200329"/>
              </a:xfrm>
              <a:prstGeom prst="rect">
                <a:avLst/>
              </a:prstGeom>
              <a:blipFill>
                <a:blip r:embed="rId19"/>
                <a:stretch>
                  <a:fillRect t="-21429" b="-397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ounded Rectangle 45"/>
          <p:cNvSpPr/>
          <p:nvPr/>
        </p:nvSpPr>
        <p:spPr>
          <a:xfrm>
            <a:off x="4064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A. 3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3454400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B. 4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6591755" y="215324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C. 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9347200" y="211951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D. 14</a:t>
            </a:r>
          </a:p>
        </p:txBody>
      </p:sp>
      <p:pic>
        <p:nvPicPr>
          <p:cNvPr id="50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Explosion 1 50"/>
          <p:cNvSpPr/>
          <p:nvPr/>
        </p:nvSpPr>
        <p:spPr>
          <a:xfrm>
            <a:off x="6447696" y="3945049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733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3076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7567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CF72D9B6-BA7E-4BCA-BAF2-F998D9579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F64ADBE6-4C17-959E-4704-F648E6614B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F87E2802-C5B8-AA33-7B04-6FA2552B0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906B01BF-E032-F6BF-E2AD-3AFA28CE6A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BA8E80B-2F2B-F306-4FDC-CBC0001A678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37146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 animBg="1"/>
      <p:bldP spid="49" grpId="0" animBg="1"/>
      <p:bldP spid="51" grpId="0" animBg="1"/>
      <p:bldP spid="51" grpId="1" animBg="1"/>
      <p:bldP spid="51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3096384" y="702905"/>
                <a:ext cx="5892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6600" kern="12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… </a:t>
                </a:r>
                <a14:m>
                  <m:oMath xmlns:m="http://schemas.openxmlformats.org/officeDocument/2006/math">
                    <m:r>
                      <a:rPr lang="en-US" sz="6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6600" kern="12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US" sz="6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kern="12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10</a:t>
                </a: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384" y="702905"/>
                <a:ext cx="5892800" cy="1107996"/>
              </a:xfrm>
              <a:prstGeom prst="rect">
                <a:avLst/>
              </a:prstGeom>
              <a:blipFill>
                <a:blip r:embed="rId19"/>
                <a:stretch>
                  <a:fillRect t="-20879" b="-39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A. 7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B. 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C. 12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D. 13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F18E340-D45C-31C9-94AA-587D7580C8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2C2A0A3-807C-F2A8-5696-60D89129B5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A866A0F5-300A-8EE1-0271-14FF1B8531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FBA0FAF8-B338-15FA-07CD-D5DFBFDB4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58D1F01-52B4-F076-1688-4AB83BF9B3E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5504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1" grpId="0"/>
      <p:bldP spid="33" grpId="0" animBg="1"/>
      <p:bldP spid="33" grpId="1" animBg="1"/>
      <p:bldP spid="33" grpId="2" animBg="1"/>
      <p:bldP spid="44" grpId="0" animBg="1"/>
      <p:bldP spid="44" grpId="1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DMIN\Desktop\Bach tuyet\767e08fbae2de8679fbba6d8cecba19e.png">
            <a:extLst>
              <a:ext uri="{FF2B5EF4-FFF2-40B4-BE49-F238E27FC236}">
                <a16:creationId xmlns:a16="http://schemas.microsoft.com/office/drawing/2014/main" xmlns="" id="{2B7A9032-083A-551A-E66B-F286AE7B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904224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78339" y="21679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A. 11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227341" y="220165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B. 23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60899" y="220165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C. 9</a:t>
            </a:r>
          </a:p>
        </p:txBody>
      </p:sp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8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72A303E-2D13-FE80-6B9E-D726A0F0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5FF219D-0B1F-F1F9-E38E-43F3CD63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11">
            <a:extLst>
              <a:ext uri="{FF2B5EF4-FFF2-40B4-BE49-F238E27FC236}">
                <a16:creationId xmlns:a16="http://schemas.microsoft.com/office/drawing/2014/main" xmlns="" id="{273A9E59-0690-FBE3-7C0D-40A0EDB069E2}"/>
              </a:ext>
            </a:extLst>
          </p:cNvPr>
          <p:cNvSpPr/>
          <p:nvPr/>
        </p:nvSpPr>
        <p:spPr>
          <a:xfrm>
            <a:off x="8834400" y="220165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D. 8</a:t>
            </a:r>
          </a:p>
        </p:txBody>
      </p:sp>
      <p:pic>
        <p:nvPicPr>
          <p:cNvPr id="1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EE049781-779C-AEB3-306B-9ADED035A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527088" y="3721705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A69CD4C1-FE24-1235-6D49-C1C234B32E2D}"/>
                  </a:ext>
                </a:extLst>
              </p:cNvPr>
              <p:cNvSpPr txBox="1"/>
              <p:nvPr/>
            </p:nvSpPr>
            <p:spPr>
              <a:xfrm>
                <a:off x="3096384" y="604049"/>
                <a:ext cx="5892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6600" kern="12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… </a:t>
                </a:r>
                <a14:m>
                  <m:oMath xmlns:m="http://schemas.openxmlformats.org/officeDocument/2006/math">
                    <m:r>
                      <a:rPr lang="en-US" sz="6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6600" kern="12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7 </a:t>
                </a:r>
                <a14:m>
                  <m:oMath xmlns:m="http://schemas.openxmlformats.org/officeDocument/2006/math">
                    <m:r>
                      <a:rPr lang="en-US" sz="6600" i="1" kern="1200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600" kern="12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69CD4C1-FE24-1235-6D49-C1C234B32E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384" y="604049"/>
                <a:ext cx="5892800" cy="1107996"/>
              </a:xfrm>
              <a:prstGeom prst="rect">
                <a:avLst/>
              </a:prstGeom>
              <a:blipFill>
                <a:blip r:embed="rId21"/>
                <a:stretch>
                  <a:fillRect t="-20879" b="-390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58935BF-F1B0-91E8-A0BA-230DF987357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1557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8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10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Bach tuyet\51832wid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0944"/>
            <a:ext cx="12192000" cy="702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123743" y="386060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844061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Bach tuyet\happy-dwarf-png-disney-art-106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6539">
            <a:off x="7342692" y="3684997"/>
            <a:ext cx="1317165" cy="222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59069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ADMIN\Desktop\Bach tuyet\767e08fbae2de8679fbba6d8cecba19e.png">
            <a:extLst>
              <a:ext uri="{FF2B5EF4-FFF2-40B4-BE49-F238E27FC236}">
                <a16:creationId xmlns:a16="http://schemas.microsoft.com/office/drawing/2014/main" xmlns="" id="{2B7A9032-083A-551A-E66B-F286AE7B4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9904224" y="458362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-751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00" y="-10312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7" y="3525941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1" y="-2039938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Explosion 1 31"/>
          <p:cNvSpPr/>
          <p:nvPr/>
        </p:nvSpPr>
        <p:spPr>
          <a:xfrm>
            <a:off x="3160348" y="41281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3200" b="1" kern="1200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78339" y="2167925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A. 5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3227341" y="220165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B. 6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60899" y="220165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C. 7</a:t>
            </a:r>
          </a:p>
        </p:txBody>
      </p:sp>
      <p:pic>
        <p:nvPicPr>
          <p:cNvPr id="2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F9662C5-19E2-57F1-A462-479CD2520A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591733" y="4078817"/>
            <a:ext cx="812800" cy="812800"/>
          </a:xfrm>
          <a:prstGeom prst="rect">
            <a:avLst/>
          </a:prstGeom>
        </p:spPr>
      </p:pic>
      <p:pic>
        <p:nvPicPr>
          <p:cNvPr id="3" name="Am-thanh-tra-loi-dung-chinh-xac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736E44D3-F3F8-3EC9-BF12-E77608E043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851467" y="4737100"/>
            <a:ext cx="812800" cy="812800"/>
          </a:xfrm>
          <a:prstGeom prst="rect">
            <a:avLst/>
          </a:prstGeom>
        </p:spPr>
      </p:pic>
      <p:pic>
        <p:nvPicPr>
          <p:cNvPr id="4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8CEE230A-3DDE-ECB7-5C66-48966C719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307397" y="5168261"/>
            <a:ext cx="812800" cy="812800"/>
          </a:xfrm>
          <a:prstGeom prst="rect">
            <a:avLst/>
          </a:prstGeom>
        </p:spPr>
      </p:pic>
      <p:pic>
        <p:nvPicPr>
          <p:cNvPr id="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42198ABF-A3F9-36C8-9FA0-659AFE71B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67728" y="6682775"/>
            <a:ext cx="812800" cy="812800"/>
          </a:xfrm>
          <a:prstGeom prst="rect">
            <a:avLst/>
          </a:prstGeom>
        </p:spPr>
      </p:pic>
      <p:pic>
        <p:nvPicPr>
          <p:cNvPr id="8" name="Picture 11" descr="C:\Users\ADMIN\Desktop\Tai nguyen thiet ke tro choi\Bảng gỗ\Picture1 (2)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F72A303E-2D13-FE80-6B9E-D726A0F06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91272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ADMIN\Desktop\Tai nguyen thiet ke tro choi\Bảng gỗ\Picture1 (2)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55FF219D-0B1F-F1F9-E38E-43F3CD633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9127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111">
            <a:extLst>
              <a:ext uri="{FF2B5EF4-FFF2-40B4-BE49-F238E27FC236}">
                <a16:creationId xmlns:a16="http://schemas.microsoft.com/office/drawing/2014/main" xmlns="" id="{273A9E59-0690-FBE3-7C0D-40A0EDB069E2}"/>
              </a:ext>
            </a:extLst>
          </p:cNvPr>
          <p:cNvSpPr/>
          <p:nvPr/>
        </p:nvSpPr>
        <p:spPr>
          <a:xfrm>
            <a:off x="8834400" y="2201657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Tx/>
            </a:pPr>
            <a:r>
              <a:rPr lang="en-US" sz="4267" kern="1200" dirty="0">
                <a:solidFill>
                  <a:srgbClr val="0000FF"/>
                </a:solidFill>
                <a:latin typeface="UTM Avo" panose="02040603050506020204" pitchFamily="18" charset="0"/>
              </a:rPr>
              <a:t>D. 8</a:t>
            </a:r>
          </a:p>
        </p:txBody>
      </p:sp>
      <p:pic>
        <p:nvPicPr>
          <p:cNvPr id="15" name="Tieng-bao-sai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EE049781-779C-AEB3-306B-9ADED035A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3527088" y="3721705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EDAC73C3-4991-B4A3-C207-73195A9EDD41}"/>
                  </a:ext>
                </a:extLst>
              </p:cNvPr>
              <p:cNvSpPr txBox="1"/>
              <p:nvPr/>
            </p:nvSpPr>
            <p:spPr>
              <a:xfrm>
                <a:off x="3106169" y="514363"/>
                <a:ext cx="5892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buClrTx/>
                </a:pPr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6 </a:t>
                </a:r>
                <a14:m>
                  <m:oMath xmlns:m="http://schemas.openxmlformats.org/officeDocument/2006/math">
                    <m:r>
                      <a:rPr lang="en-US" sz="7200" i="1" kern="120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... </a:t>
                </a:r>
                <a14:m>
                  <m:oMath xmlns:m="http://schemas.openxmlformats.org/officeDocument/2006/math">
                    <m:r>
                      <a:rPr lang="en-US" sz="7200" i="1" kern="1200" dirty="0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</m:oMath>
                </a14:m>
                <a:r>
                  <a:rPr lang="en-US" sz="7200" kern="1200" dirty="0">
                    <a:solidFill>
                      <a:prstClr val="white"/>
                    </a:solidFill>
                    <a:latin typeface="UTM Avo" panose="02040603050506020204" pitchFamily="18" charset="0"/>
                    <a:ea typeface="+mn-ea"/>
                    <a:cs typeface="+mn-cs"/>
                  </a:rPr>
                  <a:t> 13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AC73C3-4991-B4A3-C207-73195A9EDD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6169" y="514363"/>
                <a:ext cx="5892800" cy="1200329"/>
              </a:xfrm>
              <a:prstGeom prst="rect">
                <a:avLst/>
              </a:prstGeom>
              <a:blipFill>
                <a:blip r:embed="rId21"/>
                <a:stretch>
                  <a:fillRect t="-21320" b="-39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1D0DBCA-41D5-0250-03C2-73837DFA97D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343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8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8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284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2" grpId="0" animBg="1"/>
      <p:bldP spid="32" grpId="1" animBg="1"/>
      <p:bldP spid="32" grpId="2" animBg="1"/>
      <p:bldP spid="33" grpId="0" animBg="1"/>
      <p:bldP spid="44" grpId="0" animBg="1"/>
      <p:bldP spid="45" grpId="0" animBg="1"/>
      <p:bldP spid="45" grpId="1" animBg="1"/>
      <p:bldP spid="10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07D157D-F58E-44F3-7BB6-C7282073E843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61F5D1E5-CBB1-595A-0A88-E65CCB19B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9F964C61-4EDF-D19D-8531-6E1FEDE113B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SỐ BỊ TRỪ VÀ SỐ TRỪ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96A937A-38D0-D23D-C8A1-6AB762891635}"/>
              </a:ext>
            </a:extLst>
          </p:cNvPr>
          <p:cNvSpPr/>
          <p:nvPr/>
        </p:nvSpPr>
        <p:spPr>
          <a:xfrm>
            <a:off x="474688" y="1741137"/>
            <a:ext cx="54328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Quan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sát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tranh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thảo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luận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  <a:cs typeface="Arial" pitchFamily="34" charset="0"/>
              </a:rPr>
              <a:t>nhóm</a:t>
            </a:r>
            <a:r>
              <a:rPr lang="en-US" sz="2400" b="1" dirty="0">
                <a:latin typeface="UTM Avo" panose="02040603050506020204" pitchFamily="18" charset="0"/>
                <a:cs typeface="Arial" pitchFamily="34" charset="0"/>
              </a:rPr>
              <a:t>: 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81B9B2B7-F14F-E641-A846-0DDF08287022}"/>
              </a:ext>
            </a:extLst>
          </p:cNvPr>
          <p:cNvGrpSpPr/>
          <p:nvPr/>
        </p:nvGrpSpPr>
        <p:grpSpPr>
          <a:xfrm>
            <a:off x="7495808" y="2422245"/>
            <a:ext cx="4143271" cy="1417620"/>
            <a:chOff x="7495808" y="2301143"/>
            <a:chExt cx="4143271" cy="1417620"/>
          </a:xfrm>
        </p:grpSpPr>
        <p:pic>
          <p:nvPicPr>
            <p:cNvPr id="48" name="Picture 7">
              <a:extLst>
                <a:ext uri="{FF2B5EF4-FFF2-40B4-BE49-F238E27FC236}">
                  <a16:creationId xmlns:a16="http://schemas.microsoft.com/office/drawing/2014/main" xmlns="" id="{18A92AB5-8FEE-AC16-24C8-CB497D3A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495808" y="2301143"/>
              <a:ext cx="4143271" cy="141762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xmlns="" id="{56D48B3B-3763-743B-05E1-E4B9144C4B47}"/>
                </a:ext>
              </a:extLst>
            </p:cNvPr>
            <p:cNvSpPr/>
            <p:nvPr/>
          </p:nvSpPr>
          <p:spPr>
            <a:xfrm>
              <a:off x="7870574" y="2518911"/>
              <a:ext cx="3402244" cy="950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Phép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tính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tìm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số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sách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ban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đầu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trong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thùng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000" dirty="0" err="1">
                  <a:latin typeface="UTM Avo" panose="02040603050506020204" pitchFamily="18" charset="0"/>
                  <a:cs typeface="Arial" pitchFamily="34" charset="0"/>
                </a:rPr>
                <a:t>sách</a:t>
              </a:r>
              <a:r>
                <a:rPr lang="en-US" sz="2000" dirty="0">
                  <a:latin typeface="UTM Avo" panose="02040603050506020204" pitchFamily="18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30D039FF-B707-106F-69B7-A7C22DACA1EE}"/>
              </a:ext>
            </a:extLst>
          </p:cNvPr>
          <p:cNvGrpSpPr/>
          <p:nvPr/>
        </p:nvGrpSpPr>
        <p:grpSpPr>
          <a:xfrm>
            <a:off x="7495808" y="3965294"/>
            <a:ext cx="4143271" cy="1859921"/>
            <a:chOff x="7495808" y="3844192"/>
            <a:chExt cx="4143271" cy="1859921"/>
          </a:xfrm>
        </p:grpSpPr>
        <p:pic>
          <p:nvPicPr>
            <p:cNvPr id="53" name="Picture 7">
              <a:extLst>
                <a:ext uri="{FF2B5EF4-FFF2-40B4-BE49-F238E27FC236}">
                  <a16:creationId xmlns:a16="http://schemas.microsoft.com/office/drawing/2014/main" xmlns="" id="{8A9D4022-A9BC-F45D-EFC9-9996E14E5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7495808" y="3844192"/>
              <a:ext cx="4143271" cy="1859921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6A9EA0B7-BFE1-D5AB-2C4E-571EFC532ADC}"/>
                </a:ext>
              </a:extLst>
            </p:cNvPr>
            <p:cNvSpPr/>
            <p:nvPr/>
          </p:nvSpPr>
          <p:spPr>
            <a:xfrm>
              <a:off x="7870574" y="4061961"/>
              <a:ext cx="3402244" cy="14119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  <a:cs typeface="Arial" pitchFamily="34" charset="0"/>
                </a:rPr>
                <a:t>Hãy nêu các cách để tìm được số chưa biết theo suy nghĩ của em?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847D4C-FADC-5872-79E5-F066D6F778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9" t="4945" r="4584" b="4963"/>
          <a:stretch/>
        </p:blipFill>
        <p:spPr>
          <a:xfrm>
            <a:off x="552921" y="2272683"/>
            <a:ext cx="6615687" cy="36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83B6928-1936-5B2B-2CE0-5703F0C6CB5A}"/>
              </a:ext>
            </a:extLst>
          </p:cNvPr>
          <p:cNvSpPr/>
          <p:nvPr/>
        </p:nvSpPr>
        <p:spPr>
          <a:xfrm>
            <a:off x="1853135" y="936920"/>
            <a:ext cx="84857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de-DE" sz="3200" b="1" dirty="0">
                <a:solidFill>
                  <a:schemeClr val="accent2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SỐ BỊ TRỪ VÀ SỐ TRỪ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="" id="{B145A8AE-808E-F20D-E89B-6880B782654D}"/>
                  </a:ext>
                </a:extLst>
              </p:cNvPr>
              <p:cNvSpPr txBox="1"/>
              <p:nvPr/>
            </p:nvSpPr>
            <p:spPr>
              <a:xfrm>
                <a:off x="1135920" y="1696259"/>
                <a:ext cx="42851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? 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−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6   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latin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3600" b="1" dirty="0">
                    <a:latin typeface="UTM Avo" panose="02040603050506020204" pitchFamily="18" charset="0"/>
                    <a:cs typeface="Arial" pitchFamily="34" charset="0"/>
                  </a:rPr>
                  <a:t>     3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145A8AE-808E-F20D-E89B-6880B78265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5920" y="1696259"/>
                <a:ext cx="4285147" cy="646331"/>
              </a:xfrm>
              <a:prstGeom prst="rect">
                <a:avLst/>
              </a:prstGeom>
              <a:blipFill>
                <a:blip r:embed="rId4"/>
                <a:stretch>
                  <a:fillRect l="-4267" t="-15094" r="-341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12">
            <a:extLst>
              <a:ext uri="{FF2B5EF4-FFF2-40B4-BE49-F238E27FC236}">
                <a16:creationId xmlns:a16="http://schemas.microsoft.com/office/drawing/2014/main" xmlns="" id="{AD9183DA-5899-2495-A286-FF30C18A27CA}"/>
              </a:ext>
            </a:extLst>
          </p:cNvPr>
          <p:cNvSpPr/>
          <p:nvPr/>
        </p:nvSpPr>
        <p:spPr>
          <a:xfrm>
            <a:off x="652961" y="2974698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bị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trừ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5" name="Rounded Rectangle 13">
            <a:extLst>
              <a:ext uri="{FF2B5EF4-FFF2-40B4-BE49-F238E27FC236}">
                <a16:creationId xmlns:a16="http://schemas.microsoft.com/office/drawing/2014/main" xmlns="" id="{751BD24B-F026-F7A0-E47F-45B7CC9D21FA}"/>
              </a:ext>
            </a:extLst>
          </p:cNvPr>
          <p:cNvSpPr/>
          <p:nvPr/>
        </p:nvSpPr>
        <p:spPr>
          <a:xfrm>
            <a:off x="2478372" y="2974698"/>
            <a:ext cx="1536744" cy="64033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Số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trừ</a:t>
            </a:r>
            <a:endParaRPr lang="en-US" sz="2400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7" name="Rounded Rectangle 14">
            <a:extLst>
              <a:ext uri="{FF2B5EF4-FFF2-40B4-BE49-F238E27FC236}">
                <a16:creationId xmlns:a16="http://schemas.microsoft.com/office/drawing/2014/main" xmlns="" id="{6337A4B6-0FC3-1B2D-088D-C4ADD3488AE9}"/>
              </a:ext>
            </a:extLst>
          </p:cNvPr>
          <p:cNvSpPr/>
          <p:nvPr/>
        </p:nvSpPr>
        <p:spPr>
          <a:xfrm>
            <a:off x="4501903" y="2957692"/>
            <a:ext cx="1266444" cy="640333"/>
          </a:xfrm>
          <a:prstGeom prst="roundRect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Hiệu</a:t>
            </a:r>
            <a:endParaRPr lang="en-US" sz="2400" dirty="0">
              <a:latin typeface="UTM Avo" panose="02040603050506020204" pitchFamily="18" charset="0"/>
              <a:cs typeface="Arial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A98CFC30-D274-32F1-E19E-6DDB8AE57836}"/>
              </a:ext>
            </a:extLst>
          </p:cNvPr>
          <p:cNvCxnSpPr/>
          <p:nvPr/>
        </p:nvCxnSpPr>
        <p:spPr>
          <a:xfrm>
            <a:off x="1358362" y="2342590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C402F56A-3663-A47E-7871-039E5849876F}"/>
              </a:ext>
            </a:extLst>
          </p:cNvPr>
          <p:cNvCxnSpPr/>
          <p:nvPr/>
        </p:nvCxnSpPr>
        <p:spPr>
          <a:xfrm>
            <a:off x="3274602" y="2319443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AEB18B8D-11D2-1C2E-12F6-B4E5D06AA5F0}"/>
              </a:ext>
            </a:extLst>
          </p:cNvPr>
          <p:cNvCxnSpPr/>
          <p:nvPr/>
        </p:nvCxnSpPr>
        <p:spPr>
          <a:xfrm>
            <a:off x="5135125" y="2319443"/>
            <a:ext cx="0" cy="641183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F4E882D5-3919-B503-A3C7-A953699F21EB}"/>
              </a:ext>
            </a:extLst>
          </p:cNvPr>
          <p:cNvGrpSpPr/>
          <p:nvPr/>
        </p:nvGrpSpPr>
        <p:grpSpPr>
          <a:xfrm>
            <a:off x="6142624" y="2019425"/>
            <a:ext cx="5396415" cy="3295526"/>
            <a:chOff x="1864475" y="4838700"/>
            <a:chExt cx="8967260" cy="56269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B8917968-E43F-AC98-4C35-BB37E3A879FE}"/>
                </a:ext>
              </a:extLst>
            </p:cNvPr>
            <p:cNvGrpSpPr/>
            <p:nvPr/>
          </p:nvGrpSpPr>
          <p:grpSpPr>
            <a:xfrm>
              <a:off x="1864475" y="4838700"/>
              <a:ext cx="6822325" cy="5626901"/>
              <a:chOff x="1864475" y="4838700"/>
              <a:chExt cx="6822325" cy="5626901"/>
            </a:xfrm>
          </p:grpSpPr>
          <p:pic>
            <p:nvPicPr>
              <p:cNvPr id="14" name="Picture 2">
                <a:extLst>
                  <a:ext uri="{FF2B5EF4-FFF2-40B4-BE49-F238E27FC236}">
                    <a16:creationId xmlns:a16="http://schemas.microsoft.com/office/drawing/2014/main" xmlns="" id="{9CC80B7C-B30E-80AE-0E82-131AA2DB9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4475" y="4838700"/>
                <a:ext cx="6822325" cy="5626901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3F33F815-F704-2284-941B-D1F6E40365E9}"/>
                  </a:ext>
                </a:extLst>
              </p:cNvPr>
              <p:cNvSpPr/>
              <p:nvPr/>
            </p:nvSpPr>
            <p:spPr>
              <a:xfrm>
                <a:off x="3036543" y="6185895"/>
                <a:ext cx="4727641" cy="28613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latin typeface="UTM Avo" panose="02040603050506020204" pitchFamily="18" charset="0"/>
                    <a:cs typeface="Arial" pitchFamily="34" charset="0"/>
                  </a:rPr>
                  <a:t>Nêu cách tìm số bị trừ dựa vào số trừ và hiệu?</a:t>
                </a:r>
              </a:p>
            </p:txBody>
          </p:sp>
        </p:grpSp>
        <p:pic>
          <p:nvPicPr>
            <p:cNvPr id="13" name="Picture 23">
              <a:extLst>
                <a:ext uri="{FF2B5EF4-FFF2-40B4-BE49-F238E27FC236}">
                  <a16:creationId xmlns:a16="http://schemas.microsoft.com/office/drawing/2014/main" xmlns="" id="{0A2D3AAB-8193-DF25-F19E-DBCD402D3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8308530" y="5800923"/>
              <a:ext cx="2523205" cy="3631341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ED8F679-D528-A81A-0436-D003C0DB0E99}"/>
              </a:ext>
            </a:extLst>
          </p:cNvPr>
          <p:cNvGrpSpPr/>
          <p:nvPr/>
        </p:nvGrpSpPr>
        <p:grpSpPr>
          <a:xfrm>
            <a:off x="1358362" y="3873394"/>
            <a:ext cx="4381735" cy="1284033"/>
            <a:chOff x="11677987" y="5373699"/>
            <a:chExt cx="6235284" cy="18272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Plaque 16">
                  <a:extLst>
                    <a:ext uri="{FF2B5EF4-FFF2-40B4-BE49-F238E27FC236}">
                      <a16:creationId xmlns:a16="http://schemas.microsoft.com/office/drawing/2014/main" xmlns="" id="{B8C08B19-4064-96E6-8D0A-1A8E0E927C81}"/>
                    </a:ext>
                  </a:extLst>
                </p:cNvPr>
                <p:cNvSpPr/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accent5"/>
                </a:lnRef>
                <a:fillRef idx="3">
                  <a:schemeClr val="accent5"/>
                </a:fillRef>
                <a:effectRef idx="2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?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= 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3  </a:t>
                  </a:r>
                  <a14:m>
                    <m:oMath xmlns:m="http://schemas.openxmlformats.org/officeDocument/2006/math">
                      <m:r>
                        <a:rPr lang="en-US" sz="3600" b="1" i="1" dirty="0" smtClean="0">
                          <a:latin typeface="Cambria Math" panose="02040503050406030204" pitchFamily="18" charset="0"/>
                          <a:cs typeface="Arial" pitchFamily="34" charset="0"/>
                        </a:rPr>
                        <m:t>+</m:t>
                      </m:r>
                    </m:oMath>
                  </a14:m>
                  <a:r>
                    <a:rPr lang="en-US" sz="3600" b="1" dirty="0">
                      <a:latin typeface="UTM Avo" panose="02040603050506020204" pitchFamily="18" charset="0"/>
                      <a:cs typeface="Arial" pitchFamily="34" charset="0"/>
                    </a:rPr>
                    <a:t>  6</a:t>
                  </a:r>
                </a:p>
              </p:txBody>
            </p:sp>
          </mc:Choice>
          <mc:Fallback xmlns="">
            <p:sp>
              <p:nvSpPr>
                <p:cNvPr id="17" name="Plaque 16">
                  <a:extLst>
                    <a:ext uri="{FF2B5EF4-FFF2-40B4-BE49-F238E27FC236}">
                      <a16:creationId xmlns:a16="http://schemas.microsoft.com/office/drawing/2014/main" id="{B8C08B19-4064-96E6-8D0A-1A8E0E927C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77987" y="6000750"/>
                  <a:ext cx="5009813" cy="1200150"/>
                </a:xfrm>
                <a:prstGeom prst="plaque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accent2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8" name="Picture 9">
              <a:extLst>
                <a:ext uri="{FF2B5EF4-FFF2-40B4-BE49-F238E27FC236}">
                  <a16:creationId xmlns:a16="http://schemas.microsoft.com/office/drawing/2014/main" xmlns="" id="{DB22F18B-B9A7-8065-3AF1-B56714E56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6263102" y="5373699"/>
              <a:ext cx="1650169" cy="1598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5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736</TotalTime>
  <Words>889</Words>
  <Application>Microsoft Office PowerPoint</Application>
  <PresentationFormat>Custom</PresentationFormat>
  <Paragraphs>191</Paragraphs>
  <Slides>23</Slides>
  <Notes>21</Notes>
  <HiddenSlides>0</HiddenSlides>
  <MMClips>18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44</cp:revision>
  <dcterms:modified xsi:type="dcterms:W3CDTF">2025-04-10T02:10:37Z</dcterms:modified>
</cp:coreProperties>
</file>