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75" r:id="rId2"/>
    <p:sldId id="261" r:id="rId3"/>
    <p:sldId id="290" r:id="rId4"/>
    <p:sldId id="268" r:id="rId5"/>
    <p:sldId id="284" r:id="rId6"/>
    <p:sldId id="288" r:id="rId7"/>
    <p:sldId id="267" r:id="rId8"/>
    <p:sldId id="285" r:id="rId9"/>
    <p:sldId id="269" r:id="rId10"/>
    <p:sldId id="277" r:id="rId11"/>
    <p:sldId id="270" r:id="rId12"/>
    <p:sldId id="273" r:id="rId13"/>
    <p:sldId id="278" r:id="rId14"/>
    <p:sldId id="279" r:id="rId15"/>
    <p:sldId id="291" r:id="rId16"/>
    <p:sldId id="292" r:id="rId17"/>
    <p:sldId id="294" r:id="rId18"/>
    <p:sldId id="293" r:id="rId19"/>
    <p:sldId id="289" r:id="rId20"/>
    <p:sldId id="286" r:id="rId21"/>
    <p:sldId id="280" r:id="rId22"/>
    <p:sldId id="281" r:id="rId23"/>
    <p:sldId id="274" r:id="rId24"/>
    <p:sldId id="283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10B0"/>
    <a:srgbClr val="301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5CEF6-BCB7-4E2B-AF73-80DC8456270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B01FD-2CE6-41F6-B402-5AC07136C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3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B01FD-2CE6-41F6-B402-5AC07136C0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01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381500" y="385763"/>
            <a:ext cx="3429000" cy="19288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93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is is a set of PowerPoint background pictures with books and ch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1827276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7600" y="5448300"/>
            <a:ext cx="10355678" cy="2136943"/>
          </a:xfrm>
          <a:prstGeom prst="rect">
            <a:avLst/>
          </a:prstGeom>
          <a:noFill/>
        </p:spPr>
        <p:txBody>
          <a:bodyPr wrap="square" lIns="150316" tIns="75158" rIns="150316" bIns="751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12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KHỞI ĐỘNG</a:t>
            </a:r>
            <a:endParaRPr lang="en-US" sz="129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4995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662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4500"/>
            <a:ext cx="7772400" cy="723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76200"/>
            <a:ext cx="10058400" cy="525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119744"/>
            <a:ext cx="10058400" cy="5167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10038239" y="5456832"/>
            <a:ext cx="29919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Con </a:t>
            </a:r>
            <a:r>
              <a:rPr lang="en-US" sz="3200" dirty="0" err="1">
                <a:latin typeface="UTM Avo" panose="02040603050506020204" pitchFamily="18" charset="0"/>
              </a:rPr>
              <a:t>mệt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quá</a:t>
            </a:r>
            <a:r>
              <a:rPr lang="en-US" sz="3200" dirty="0"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58200" y="1554089"/>
            <a:ext cx="27432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8407392" y="1642701"/>
            <a:ext cx="27813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</a:rPr>
              <a:t>Tớ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ngủ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quên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06982" y="2095982"/>
            <a:ext cx="3789218" cy="1447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3906982" y="2316089"/>
            <a:ext cx="378921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xin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lỗi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cô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vì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vỡ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lọ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hoa</a:t>
            </a:r>
            <a:r>
              <a:rPr lang="en-US" sz="3200" dirty="0">
                <a:latin typeface="UTM Avo" panose="02040603050506020204" pitchFamily="18" charset="0"/>
              </a:rPr>
              <a:t> ạ!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869365" y="5281283"/>
            <a:ext cx="3962400" cy="9916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13983181" y="5177761"/>
            <a:ext cx="38862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Sao con </a:t>
            </a:r>
            <a:r>
              <a:rPr lang="en-US" sz="3200" dirty="0" err="1">
                <a:latin typeface="UTM Avo" panose="02040603050506020204" pitchFamily="18" charset="0"/>
              </a:rPr>
              <a:t>vẫn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chưa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sắp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xếp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sách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vở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7389681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"/>
            <a:ext cx="17830800" cy="98298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506200" y="1333500"/>
            <a:ext cx="47244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11696700" y="1381035"/>
            <a:ext cx="4343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Em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xin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lỗi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cô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vì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lọ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hoa</a:t>
            </a:r>
            <a:r>
              <a:rPr lang="en-US" sz="3600" dirty="0">
                <a:latin typeface="UTM Avo" panose="02040603050506020204" pitchFamily="18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364575863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18288000" cy="10477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2057401" y="3368427"/>
            <a:ext cx="3581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Tớ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quên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437989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9615"/>
            <a:ext cx="18288000" cy="1028954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182600" y="-190500"/>
            <a:ext cx="4794738" cy="1828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13182600" y="-38501"/>
            <a:ext cx="51054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UTM Avo" panose="02040603050506020204" pitchFamily="18" charset="0"/>
              </a:rPr>
              <a:t>Sao con </a:t>
            </a:r>
            <a:r>
              <a:rPr lang="en-US" sz="4200" dirty="0" err="1">
                <a:latin typeface="UTM Avo" panose="02040603050506020204" pitchFamily="18" charset="0"/>
              </a:rPr>
              <a:t>vẫn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chưa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sắp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xếp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sách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vở</a:t>
            </a:r>
            <a:r>
              <a:rPr lang="en-US" sz="42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5322280" y="644942"/>
            <a:ext cx="3352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</a:rPr>
              <a:t>Con </a:t>
            </a:r>
            <a:r>
              <a:rPr lang="en-US" sz="3600" dirty="0" err="1">
                <a:latin typeface="UTM Avo" panose="02040603050506020204" pitchFamily="18" charset="0"/>
              </a:rPr>
              <a:t>mệt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quá</a:t>
            </a:r>
            <a:r>
              <a:rPr lang="en-US" sz="3600" dirty="0"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2803430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30EF62-A45D-423B-9A89-1379ED19C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721518"/>
            <a:ext cx="15722600" cy="884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73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"/>
            <a:ext cx="17830800" cy="98298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506200" y="1333500"/>
            <a:ext cx="47244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11696700" y="1381035"/>
            <a:ext cx="4343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Em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xin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lỗi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cô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vì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lọ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hoa</a:t>
            </a:r>
            <a:r>
              <a:rPr lang="en-US" sz="3600" dirty="0">
                <a:latin typeface="UTM Avo" panose="02040603050506020204" pitchFamily="18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2392331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18288000" cy="10477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2057401" y="3368427"/>
            <a:ext cx="3581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Tớ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quên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931097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9615"/>
            <a:ext cx="18288000" cy="1028954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182600" y="-190500"/>
            <a:ext cx="4794738" cy="1828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13182600" y="-38501"/>
            <a:ext cx="51054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UTM Avo" panose="02040603050506020204" pitchFamily="18" charset="0"/>
              </a:rPr>
              <a:t>Sao con </a:t>
            </a:r>
            <a:r>
              <a:rPr lang="en-US" sz="4200" dirty="0" err="1">
                <a:latin typeface="UTM Avo" panose="02040603050506020204" pitchFamily="18" charset="0"/>
              </a:rPr>
              <a:t>vẫn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chưa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sắp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xếp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sách</a:t>
            </a:r>
            <a:r>
              <a:rPr lang="en-US" sz="4200" dirty="0">
                <a:latin typeface="UTM Avo" panose="02040603050506020204" pitchFamily="18" charset="0"/>
              </a:rPr>
              <a:t> </a:t>
            </a:r>
            <a:r>
              <a:rPr lang="en-US" sz="4200" dirty="0" err="1">
                <a:latin typeface="UTM Avo" panose="02040603050506020204" pitchFamily="18" charset="0"/>
              </a:rPr>
              <a:t>vở</a:t>
            </a:r>
            <a:r>
              <a:rPr lang="en-US" sz="42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5322280" y="644942"/>
            <a:ext cx="3352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</a:rPr>
              <a:t>Con </a:t>
            </a:r>
            <a:r>
              <a:rPr lang="en-US" sz="3600" dirty="0" err="1">
                <a:latin typeface="UTM Avo" panose="02040603050506020204" pitchFamily="18" charset="0"/>
              </a:rPr>
              <a:t>mệt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quá</a:t>
            </a:r>
            <a:r>
              <a:rPr lang="en-US" sz="3600" dirty="0"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8521682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4500"/>
            <a:ext cx="7772400" cy="723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76200"/>
            <a:ext cx="10058400" cy="525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119744"/>
            <a:ext cx="10058400" cy="5167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10038239" y="5456832"/>
            <a:ext cx="29919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Con </a:t>
            </a:r>
            <a:r>
              <a:rPr lang="en-US" sz="3200" dirty="0" err="1">
                <a:latin typeface="UTM Avo" panose="02040603050506020204" pitchFamily="18" charset="0"/>
              </a:rPr>
              <a:t>mệt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quá</a:t>
            </a:r>
            <a:r>
              <a:rPr lang="en-US" sz="3200" dirty="0"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458200" y="1554089"/>
            <a:ext cx="27432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8407392" y="1642701"/>
            <a:ext cx="27813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</a:rPr>
              <a:t>Tớ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ngủ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quên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906982" y="2095982"/>
            <a:ext cx="3789218" cy="1447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3906982" y="2316089"/>
            <a:ext cx="378921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xin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lỗi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cô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vì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vỡ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lọ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hoa</a:t>
            </a:r>
            <a:r>
              <a:rPr lang="en-US" sz="3200" dirty="0">
                <a:latin typeface="UTM Avo" panose="02040603050506020204" pitchFamily="18" charset="0"/>
              </a:rPr>
              <a:t> ạ!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869365" y="5281283"/>
            <a:ext cx="3962400" cy="9916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13983181" y="5177761"/>
            <a:ext cx="38862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Sao con </a:t>
            </a:r>
            <a:r>
              <a:rPr lang="en-US" sz="3200" dirty="0" err="1">
                <a:latin typeface="UTM Avo" panose="02040603050506020204" pitchFamily="18" charset="0"/>
              </a:rPr>
              <a:t>vẫn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chưa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sắp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xếp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sách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vở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B2D9D5-B87F-444D-80B3-9D0A7B95D5AC}"/>
              </a:ext>
            </a:extLst>
          </p:cNvPr>
          <p:cNvSpPr txBox="1"/>
          <p:nvPr/>
        </p:nvSpPr>
        <p:spPr>
          <a:xfrm>
            <a:off x="2552700" y="89535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Nói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thật</a:t>
            </a:r>
            <a:endParaRPr lang="en-US" sz="5400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EB9879-CF53-443E-B22E-4343A3141335}"/>
              </a:ext>
            </a:extLst>
          </p:cNvPr>
          <p:cNvSpPr txBox="1"/>
          <p:nvPr/>
        </p:nvSpPr>
        <p:spPr>
          <a:xfrm>
            <a:off x="8466667" y="4196414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Nói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thật</a:t>
            </a:r>
            <a:endParaRPr lang="en-US" sz="5400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55E54-1870-49A1-96CC-CD541531DF49}"/>
              </a:ext>
            </a:extLst>
          </p:cNvPr>
          <p:cNvSpPr txBox="1"/>
          <p:nvPr/>
        </p:nvSpPr>
        <p:spPr>
          <a:xfrm>
            <a:off x="8247539" y="85725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Nói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dối</a:t>
            </a:r>
            <a:endParaRPr lang="en-US" sz="5400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5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6679" y="1066403"/>
            <a:ext cx="15394639" cy="8191897"/>
            <a:chOff x="0" y="0"/>
            <a:chExt cx="5366323" cy="2855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66323" cy="2855563"/>
            </a:xfrm>
            <a:custGeom>
              <a:avLst/>
              <a:gdLst/>
              <a:ahLst/>
              <a:cxnLst/>
              <a:rect l="l" t="t" r="r" b="b"/>
              <a:pathLst>
                <a:path w="5366323" h="2855563">
                  <a:moveTo>
                    <a:pt x="14081" y="0"/>
                  </a:moveTo>
                  <a:lnTo>
                    <a:pt x="5352242" y="0"/>
                  </a:lnTo>
                  <a:cubicBezTo>
                    <a:pt x="5355976" y="0"/>
                    <a:pt x="5359558" y="1484"/>
                    <a:pt x="5362199" y="4124"/>
                  </a:cubicBezTo>
                  <a:cubicBezTo>
                    <a:pt x="5364839" y="6765"/>
                    <a:pt x="5366323" y="10347"/>
                    <a:pt x="5366323" y="14081"/>
                  </a:cubicBezTo>
                  <a:lnTo>
                    <a:pt x="5366323" y="2841482"/>
                  </a:lnTo>
                  <a:cubicBezTo>
                    <a:pt x="5366323" y="2845217"/>
                    <a:pt x="5364839" y="2848798"/>
                    <a:pt x="5362199" y="2851439"/>
                  </a:cubicBezTo>
                  <a:cubicBezTo>
                    <a:pt x="5359558" y="2854080"/>
                    <a:pt x="5355976" y="2855563"/>
                    <a:pt x="5352242" y="2855563"/>
                  </a:cubicBezTo>
                  <a:lnTo>
                    <a:pt x="14081" y="2855563"/>
                  </a:lnTo>
                  <a:cubicBezTo>
                    <a:pt x="10347" y="2855563"/>
                    <a:pt x="6765" y="2854080"/>
                    <a:pt x="4124" y="2851439"/>
                  </a:cubicBezTo>
                  <a:cubicBezTo>
                    <a:pt x="1484" y="2848798"/>
                    <a:pt x="0" y="2845217"/>
                    <a:pt x="0" y="2841482"/>
                  </a:cubicBezTo>
                  <a:lnTo>
                    <a:pt x="0" y="14081"/>
                  </a:lnTo>
                  <a:cubicBezTo>
                    <a:pt x="0" y="10347"/>
                    <a:pt x="1484" y="6765"/>
                    <a:pt x="4124" y="4124"/>
                  </a:cubicBezTo>
                  <a:cubicBezTo>
                    <a:pt x="6765" y="1484"/>
                    <a:pt x="10347" y="0"/>
                    <a:pt x="14081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solidFill>
                <a:srgbClr val="FFD7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66323" cy="2893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48303" y="1250453"/>
            <a:ext cx="4562096" cy="3301299"/>
          </a:xfrm>
          <a:custGeom>
            <a:avLst/>
            <a:gdLst/>
            <a:ahLst/>
            <a:cxnLst/>
            <a:rect l="l" t="t" r="r" b="b"/>
            <a:pathLst>
              <a:path w="4562096" h="3301299">
                <a:moveTo>
                  <a:pt x="0" y="0"/>
                </a:moveTo>
                <a:lnTo>
                  <a:pt x="4562096" y="0"/>
                </a:lnTo>
                <a:lnTo>
                  <a:pt x="4562096" y="3301298"/>
                </a:lnTo>
                <a:lnTo>
                  <a:pt x="0" y="3301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73989" y="1028700"/>
            <a:ext cx="3594071" cy="2195651"/>
          </a:xfrm>
          <a:custGeom>
            <a:avLst/>
            <a:gdLst/>
            <a:ahLst/>
            <a:cxnLst/>
            <a:rect l="l" t="t" r="r" b="b"/>
            <a:pathLst>
              <a:path w="3594071" h="2195651">
                <a:moveTo>
                  <a:pt x="0" y="0"/>
                </a:moveTo>
                <a:lnTo>
                  <a:pt x="3594071" y="0"/>
                </a:lnTo>
                <a:lnTo>
                  <a:pt x="3594071" y="2195651"/>
                </a:lnTo>
                <a:lnTo>
                  <a:pt x="0" y="2195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04996" y="7535745"/>
            <a:ext cx="7234464" cy="2840455"/>
          </a:xfrm>
          <a:custGeom>
            <a:avLst/>
            <a:gdLst/>
            <a:ahLst/>
            <a:cxnLst/>
            <a:rect l="l" t="t" r="r" b="b"/>
            <a:pathLst>
              <a:path w="7234464" h="2840455">
                <a:moveTo>
                  <a:pt x="0" y="0"/>
                </a:moveTo>
                <a:lnTo>
                  <a:pt x="7234464" y="0"/>
                </a:lnTo>
                <a:lnTo>
                  <a:pt x="7234464" y="2840455"/>
                </a:lnTo>
                <a:lnTo>
                  <a:pt x="0" y="28404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67385" y="1957145"/>
            <a:ext cx="13753229" cy="253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21"/>
              </a:lnSpc>
            </a:pPr>
            <a:r>
              <a:rPr lang="en-US" sz="15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Trò</a:t>
            </a:r>
            <a:r>
              <a:rPr lang="en-US" sz="15200" b="1" dirty="0">
                <a:solidFill>
                  <a:srgbClr val="FF000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15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chơi</a:t>
            </a:r>
            <a:r>
              <a:rPr lang="en-US" sz="15200" b="1" dirty="0">
                <a:solidFill>
                  <a:srgbClr val="FF000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</a:p>
        </p:txBody>
      </p:sp>
      <p:sp>
        <p:nvSpPr>
          <p:cNvPr id="9" name="Freeform 9"/>
          <p:cNvSpPr/>
          <p:nvPr/>
        </p:nvSpPr>
        <p:spPr>
          <a:xfrm>
            <a:off x="209041" y="6059833"/>
            <a:ext cx="4910369" cy="3464042"/>
          </a:xfrm>
          <a:custGeom>
            <a:avLst/>
            <a:gdLst/>
            <a:ahLst/>
            <a:cxnLst/>
            <a:rect l="l" t="t" r="r" b="b"/>
            <a:pathLst>
              <a:path w="4910369" h="3464042">
                <a:moveTo>
                  <a:pt x="0" y="0"/>
                </a:moveTo>
                <a:lnTo>
                  <a:pt x="4910369" y="0"/>
                </a:lnTo>
                <a:lnTo>
                  <a:pt x="4910369" y="3464042"/>
                </a:lnTo>
                <a:lnTo>
                  <a:pt x="0" y="34640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2032745" y="6808366"/>
            <a:ext cx="15394639" cy="31286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27384"/>
              </a:avLst>
            </a:prstTxWarp>
            <a:spAutoFit/>
          </a:bodyPr>
          <a:lstStyle/>
          <a:p>
            <a:pPr algn="ctr"/>
            <a:r>
              <a:rPr lang="en-US" sz="13800" b="1" dirty="0" err="1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30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Đoán</a:t>
            </a:r>
            <a:r>
              <a:rPr lang="en-US" sz="13800" b="1" dirty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30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3800" b="1" dirty="0" err="1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30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xem</a:t>
            </a:r>
            <a:r>
              <a:rPr lang="en-US" sz="13800" b="1" dirty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30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3800" b="1" dirty="0" err="1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30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ai</a:t>
            </a:r>
            <a:r>
              <a:rPr lang="en-US" sz="13800" b="1" dirty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30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3800" b="1" dirty="0" err="1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30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nói</a:t>
            </a:r>
            <a:r>
              <a:rPr lang="en-US" sz="13800" b="1" dirty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30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3800" b="1" dirty="0" err="1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30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thật</a:t>
            </a:r>
            <a:endParaRPr lang="en-US" sz="13800" b="1" dirty="0">
              <a:ln w="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301DA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6650437147745694567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FD28C545-1DC7-4B49-9DEF-0EDE3D6C9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41305" y="8045013"/>
            <a:ext cx="1119533" cy="1119533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72956FD7-9F5D-44A5-A534-D37AAA4EA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" y="37703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63CCE4C0-BDAB-4639-90B9-D8DF5673B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935DA0-35AA-4958-9731-87F9A77EC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752" y="1332426"/>
            <a:ext cx="1974951" cy="457858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47859921982637755">
            <a:hlinkClick r:id="" action="ppaction://media"/>
            <a:extLst>
              <a:ext uri="{FF2B5EF4-FFF2-40B4-BE49-F238E27FC236}">
                <a16:creationId xmlns:a16="http://schemas.microsoft.com/office/drawing/2014/main" id="{CFDD0BCE-10A4-4CC8-9245-842B354FA7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28587"/>
            <a:ext cx="18211800" cy="1007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0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74021" r="18481" b="5261"/>
          <a:stretch/>
        </p:blipFill>
        <p:spPr>
          <a:xfrm>
            <a:off x="152400" y="647700"/>
            <a:ext cx="1767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ytimg.com/vi/NPKwZBZGWlk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201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u nhi làm theo lời Bác - mhtt 2019-20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8559" y="5126340"/>
            <a:ext cx="1175145" cy="9525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87" y="487842"/>
            <a:ext cx="3749663" cy="3078081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39" y="4824110"/>
            <a:ext cx="2978945" cy="2900363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9100" y="456134"/>
            <a:ext cx="1754684" cy="2805113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3713" y="5607779"/>
            <a:ext cx="10538460" cy="4026218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221153"/>
            <a:ext cx="18288000" cy="10658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5863" y="1403309"/>
            <a:ext cx="11273214" cy="550107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0228384"/>
              </a:avLst>
            </a:prstTxWarp>
            <a:spAutoFit/>
          </a:bodyPr>
          <a:lstStyle/>
          <a:p>
            <a:pPr algn="ctr"/>
            <a:r>
              <a:rPr lang="en-US" sz="8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8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8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8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8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8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8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8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25827" y="5505097"/>
            <a:ext cx="11423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3177D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b="1" dirty="0">
                <a:solidFill>
                  <a:srgbClr val="0317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3177D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0317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3177D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solidFill>
                  <a:srgbClr val="0317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3177D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5400" b="1" dirty="0">
                <a:solidFill>
                  <a:srgbClr val="0317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3177D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5400" b="1" dirty="0">
                <a:solidFill>
                  <a:srgbClr val="0317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317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solidFill>
                  <a:srgbClr val="0317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3177D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5400" b="1" dirty="0">
                <a:solidFill>
                  <a:srgbClr val="03177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5400" dirty="0">
              <a:solidFill>
                <a:srgbClr val="03177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48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AD1018-E8F3-4AF1-B69B-FCCFE6B81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857500"/>
            <a:ext cx="15163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51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5029201" y="3803263"/>
            <a:ext cx="1658730" cy="17543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5" y="0"/>
            <a:ext cx="5867399" cy="4914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0"/>
            <a:ext cx="6400799" cy="491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254" y="361765"/>
            <a:ext cx="5562600" cy="480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5" y="5067300"/>
            <a:ext cx="5867399" cy="480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4610100"/>
            <a:ext cx="6400799" cy="525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963" y="5219700"/>
            <a:ext cx="5562600" cy="46378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2043546" y="117764"/>
            <a:ext cx="394161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Khi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chó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sói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nhớ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hét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to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kêu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cứu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8936180" y="3820"/>
            <a:ext cx="342900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Mình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sẽ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giả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vờ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chó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sói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6-Point Star 11"/>
          <p:cNvSpPr/>
          <p:nvPr/>
        </p:nvSpPr>
        <p:spPr>
          <a:xfrm rot="4970525">
            <a:off x="14613627" y="2134267"/>
            <a:ext cx="2419305" cy="2738402"/>
          </a:xfrm>
          <a:prstGeom prst="star6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167263" y="2909585"/>
            <a:ext cx="1520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301DA3"/>
                </a:solidFill>
                <a:latin typeface="UTM Avo" pitchFamily="18" charset="0"/>
              </a:rPr>
              <a:t>Sói</a:t>
            </a:r>
            <a:r>
              <a:rPr lang="en-US" sz="3200" dirty="0">
                <a:solidFill>
                  <a:srgbClr val="301DA3"/>
                </a:solidFill>
                <a:latin typeface="UTM Avo" pitchFamily="18" charset="0"/>
              </a:rPr>
              <a:t>!</a:t>
            </a:r>
          </a:p>
          <a:p>
            <a:r>
              <a:rPr lang="en-US" sz="3200" dirty="0" err="1">
                <a:solidFill>
                  <a:srgbClr val="301DA3"/>
                </a:solidFill>
                <a:latin typeface="UTM Avo" pitchFamily="18" charset="0"/>
              </a:rPr>
              <a:t>Có</a:t>
            </a:r>
            <a:r>
              <a:rPr lang="en-US" sz="3200" dirty="0">
                <a:solidFill>
                  <a:srgbClr val="301DA3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301DA3"/>
                </a:solidFill>
                <a:latin typeface="UTM Avo" pitchFamily="18" charset="0"/>
              </a:rPr>
              <a:t>sói</a:t>
            </a:r>
            <a:r>
              <a:rPr lang="en-US" sz="3200" dirty="0">
                <a:solidFill>
                  <a:srgbClr val="301DA3"/>
                </a:solidFill>
                <a:latin typeface="UTM Avo" pitchFamily="18" charset="0"/>
              </a:rPr>
              <a:t>!</a:t>
            </a:r>
          </a:p>
        </p:txBody>
      </p:sp>
      <p:sp>
        <p:nvSpPr>
          <p:cNvPr id="19" name="6-Point Star 18"/>
          <p:cNvSpPr/>
          <p:nvPr/>
        </p:nvSpPr>
        <p:spPr>
          <a:xfrm rot="4970525">
            <a:off x="8148205" y="4568056"/>
            <a:ext cx="2419305" cy="2738402"/>
          </a:xfrm>
          <a:prstGeom prst="star6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701841" y="5343374"/>
            <a:ext cx="1520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01DA3"/>
                </a:solidFill>
                <a:latin typeface="UTM Avo" pitchFamily="18" charset="0"/>
              </a:rPr>
              <a:t>Cứu</a:t>
            </a:r>
            <a:r>
              <a:rPr lang="en-US" sz="3600" dirty="0">
                <a:solidFill>
                  <a:srgbClr val="301DA3"/>
                </a:solidFill>
                <a:latin typeface="UTM Avo" pitchFamily="18" charset="0"/>
              </a:rPr>
              <a:t>!</a:t>
            </a:r>
          </a:p>
          <a:p>
            <a:r>
              <a:rPr lang="en-US" sz="3600" dirty="0" err="1">
                <a:solidFill>
                  <a:srgbClr val="301DA3"/>
                </a:solidFill>
                <a:latin typeface="UTM Avo" pitchFamily="18" charset="0"/>
              </a:rPr>
              <a:t>Cứu</a:t>
            </a:r>
            <a:r>
              <a:rPr lang="en-US" sz="3600" dirty="0">
                <a:solidFill>
                  <a:srgbClr val="301DA3"/>
                </a:solidFill>
                <a:latin typeface="UTM Avo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484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62B4B-D021-4AB7-B7E9-F0E70CBB5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31173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82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029201" y="3803263"/>
            <a:ext cx="1658730" cy="17543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5" y="0"/>
            <a:ext cx="5867399" cy="4914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0"/>
            <a:ext cx="6400799" cy="491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254" y="361765"/>
            <a:ext cx="5562600" cy="480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5" y="5067300"/>
            <a:ext cx="5867399" cy="480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4610100"/>
            <a:ext cx="6400799" cy="525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963" y="5219700"/>
            <a:ext cx="5562600" cy="46378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2043546" y="117764"/>
            <a:ext cx="394161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Khi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chó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sói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nhớ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hét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to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kêu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cứu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8936180" y="3820"/>
            <a:ext cx="342900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Mình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sẽ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giả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vờ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chó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301DA3"/>
                </a:solidFill>
                <a:latin typeface="UTM Avo" panose="02040603050506020204" pitchFamily="18" charset="0"/>
              </a:rPr>
              <a:t>sói</a:t>
            </a:r>
            <a:r>
              <a:rPr lang="en-US" sz="3600" dirty="0">
                <a:solidFill>
                  <a:srgbClr val="301DA3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6-Point Star 10"/>
          <p:cNvSpPr/>
          <p:nvPr/>
        </p:nvSpPr>
        <p:spPr>
          <a:xfrm rot="4970525">
            <a:off x="14613627" y="2134267"/>
            <a:ext cx="2419305" cy="2738402"/>
          </a:xfrm>
          <a:prstGeom prst="star6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167263" y="2909585"/>
            <a:ext cx="1520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301DA3"/>
                </a:solidFill>
                <a:latin typeface="UTM Avo" pitchFamily="18" charset="0"/>
              </a:rPr>
              <a:t>Sói</a:t>
            </a:r>
            <a:r>
              <a:rPr lang="en-US" sz="3200" dirty="0">
                <a:solidFill>
                  <a:srgbClr val="301DA3"/>
                </a:solidFill>
                <a:latin typeface="UTM Avo" pitchFamily="18" charset="0"/>
              </a:rPr>
              <a:t>!</a:t>
            </a:r>
          </a:p>
          <a:p>
            <a:r>
              <a:rPr lang="en-US" sz="3200" dirty="0" err="1">
                <a:solidFill>
                  <a:srgbClr val="301DA3"/>
                </a:solidFill>
                <a:latin typeface="UTM Avo" pitchFamily="18" charset="0"/>
              </a:rPr>
              <a:t>Có</a:t>
            </a:r>
            <a:r>
              <a:rPr lang="en-US" sz="3200" dirty="0">
                <a:solidFill>
                  <a:srgbClr val="301DA3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301DA3"/>
                </a:solidFill>
                <a:latin typeface="UTM Avo" pitchFamily="18" charset="0"/>
              </a:rPr>
              <a:t>sói</a:t>
            </a:r>
            <a:r>
              <a:rPr lang="en-US" sz="3200" dirty="0">
                <a:solidFill>
                  <a:srgbClr val="301DA3"/>
                </a:solidFill>
                <a:latin typeface="UTM Avo" pitchFamily="18" charset="0"/>
              </a:rPr>
              <a:t>!</a:t>
            </a:r>
          </a:p>
        </p:txBody>
      </p:sp>
      <p:sp>
        <p:nvSpPr>
          <p:cNvPr id="13" name="6-Point Star 12"/>
          <p:cNvSpPr/>
          <p:nvPr/>
        </p:nvSpPr>
        <p:spPr>
          <a:xfrm rot="4970525">
            <a:off x="8148205" y="4568056"/>
            <a:ext cx="2419305" cy="2738402"/>
          </a:xfrm>
          <a:prstGeom prst="star6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701841" y="5343374"/>
            <a:ext cx="1520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01DA3"/>
                </a:solidFill>
                <a:latin typeface="UTM Avo" pitchFamily="18" charset="0"/>
              </a:rPr>
              <a:t>Cứu</a:t>
            </a:r>
            <a:r>
              <a:rPr lang="en-US" sz="3600" dirty="0">
                <a:solidFill>
                  <a:srgbClr val="301DA3"/>
                </a:solidFill>
                <a:latin typeface="UTM Avo" pitchFamily="18" charset="0"/>
              </a:rPr>
              <a:t>!</a:t>
            </a:r>
          </a:p>
          <a:p>
            <a:r>
              <a:rPr lang="en-US" sz="3600" dirty="0" err="1">
                <a:solidFill>
                  <a:srgbClr val="301DA3"/>
                </a:solidFill>
                <a:latin typeface="UTM Avo" pitchFamily="18" charset="0"/>
              </a:rPr>
              <a:t>Cứu</a:t>
            </a:r>
            <a:r>
              <a:rPr lang="en-US" sz="3600" dirty="0">
                <a:solidFill>
                  <a:srgbClr val="301DA3"/>
                </a:solidFill>
                <a:latin typeface="UTM Avo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265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DtF59gGyOQYUStdYiRpNAtliLU51gs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0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649D3-659F-4ED7-806A-F606A5638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3" y="73357"/>
            <a:ext cx="18288000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4191000" y="2794948"/>
            <a:ext cx="13335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UTM Avo" panose="02040603050506020204" pitchFamily="18" charset="0"/>
              </a:rPr>
              <a:t>Vì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sao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khi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chó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sói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xuất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hiện</a:t>
            </a:r>
            <a:r>
              <a:rPr lang="en-US" sz="6000" dirty="0">
                <a:latin typeface="UTM Avo" panose="02040603050506020204" pitchFamily="18" charset="0"/>
              </a:rPr>
              <a:t>, </a:t>
            </a:r>
            <a:r>
              <a:rPr lang="en-US" sz="6000" dirty="0" err="1">
                <a:latin typeface="UTM Avo" panose="02040603050506020204" pitchFamily="18" charset="0"/>
              </a:rPr>
              <a:t>dân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làng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lại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không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đến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giúp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cậu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bé</a:t>
            </a:r>
            <a:r>
              <a:rPr lang="en-US" sz="6000" dirty="0">
                <a:latin typeface="UTM Avo" panose="02040603050506020204" pitchFamily="18" charset="0"/>
              </a:rPr>
              <a:t>?</a:t>
            </a:r>
            <a:r>
              <a:rPr lang="en-US" sz="6000" dirty="0">
                <a:solidFill>
                  <a:srgbClr val="301DA3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4419600" y="5381767"/>
            <a:ext cx="94488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4648200" y="5813904"/>
            <a:ext cx="93726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UTM Avo" panose="02040603050506020204" pitchFamily="18" charset="0"/>
              </a:rPr>
              <a:t>Nói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dối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có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tác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hại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gì</a:t>
            </a:r>
            <a:r>
              <a:rPr lang="en-US" sz="6000" dirty="0">
                <a:latin typeface="UTM Avo" panose="02040603050506020204" pitchFamily="18" charset="0"/>
              </a:rPr>
              <a:t>?</a:t>
            </a:r>
            <a:r>
              <a:rPr lang="en-US" sz="6000" dirty="0">
                <a:solidFill>
                  <a:srgbClr val="301DA3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9654" y="7505700"/>
            <a:ext cx="11042745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418B47-485F-4A7A-9D04-B20353E59D84}"/>
              </a:ext>
            </a:extLst>
          </p:cNvPr>
          <p:cNvSpPr txBox="1"/>
          <p:nvPr/>
        </p:nvSpPr>
        <p:spPr>
          <a:xfrm>
            <a:off x="4611806" y="7721768"/>
            <a:ext cx="1078059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UTM Avo" panose="02040603050506020204" pitchFamily="18" charset="0"/>
              </a:rPr>
              <a:t>Nói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thật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mang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lại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điều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gì</a:t>
            </a:r>
            <a:r>
              <a:rPr lang="en-US" sz="6000" dirty="0">
                <a:latin typeface="UTM Avo" panose="02040603050506020204" pitchFamily="18" charset="0"/>
              </a:rPr>
              <a:t>?</a:t>
            </a:r>
            <a:r>
              <a:rPr lang="en-US" sz="6000" dirty="0">
                <a:solidFill>
                  <a:srgbClr val="301DA3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728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255897586290498692">
            <a:hlinkClick r:id="" action="ppaction://media"/>
            <a:extLst>
              <a:ext uri="{FF2B5EF4-FFF2-40B4-BE49-F238E27FC236}">
                <a16:creationId xmlns:a16="http://schemas.microsoft.com/office/drawing/2014/main" id="{A9BD0595-BC5B-4A65-ACE1-3D35AB8E84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1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244</Words>
  <Application>Microsoft Office PowerPoint</Application>
  <PresentationFormat>Custom</PresentationFormat>
  <Paragraphs>44</Paragraphs>
  <Slides>24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Times New Roman</vt:lpstr>
      <vt:lpstr>Calibri</vt:lpstr>
      <vt:lpstr>Arial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33</cp:revision>
  <dcterms:created xsi:type="dcterms:W3CDTF">2006-08-16T00:00:00Z</dcterms:created>
  <dcterms:modified xsi:type="dcterms:W3CDTF">2025-02-25T20:40:54Z</dcterms:modified>
  <dc:identifier>DAGfWdP3dMM</dc:identifier>
</cp:coreProperties>
</file>