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256" r:id="rId3"/>
    <p:sldId id="257" r:id="rId4"/>
    <p:sldId id="258" r:id="rId5"/>
    <p:sldId id="259" r:id="rId6"/>
    <p:sldId id="261" r:id="rId7"/>
    <p:sldId id="260" r:id="rId8"/>
    <p:sldId id="278" r:id="rId9"/>
    <p:sldId id="279" r:id="rId10"/>
    <p:sldId id="262" r:id="rId11"/>
    <p:sldId id="263" r:id="rId12"/>
    <p:sldId id="266" r:id="rId13"/>
    <p:sldId id="267" r:id="rId14"/>
    <p:sldId id="264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4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DFF"/>
    <a:srgbClr val="FF9933"/>
    <a:srgbClr val="FFFFA7"/>
    <a:srgbClr val="ABDB77"/>
    <a:srgbClr val="33CCFF"/>
    <a:srgbClr val="FF8BBF"/>
    <a:srgbClr val="FF0D63"/>
    <a:srgbClr val="FD0F7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256" autoAdjust="0"/>
  </p:normalViewPr>
  <p:slideViewPr>
    <p:cSldViewPr>
      <p:cViewPr varScale="1">
        <p:scale>
          <a:sx n="85" d="100"/>
          <a:sy n="85" d="100"/>
        </p:scale>
        <p:origin x="-93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4E05-0FC1-45DA-8608-203E5BC4B0F6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BE7E-95EA-4598-850D-E6F2A4EF7C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499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9521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Kết</a:t>
            </a:r>
            <a:r>
              <a:rPr lang="en-US" baseline="0"/>
              <a:t> lại câu chuyện, cả hai bạn đều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325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Dẫn</a:t>
            </a:r>
            <a:r>
              <a:rPr lang="en-US" baseline="0"/>
              <a:t> dắt bằng câu chuyện: hai bạn nhỏ cãi nhau như hình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110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21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Giúp</a:t>
            </a:r>
            <a:r>
              <a:rPr lang="en-US" baseline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/>
              <a:t>Sau</a:t>
            </a:r>
            <a:r>
              <a:rPr lang="en-US" baseline="0"/>
              <a:t> khi hỏi từng câu hỏi trên, GV kết luận về </a:t>
            </a:r>
            <a:r>
              <a:rPr lang="en-US" b="1" baseline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36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</a:t>
            </a:r>
            <a:r>
              <a:rPr lang="en-US" baseline="0"/>
              <a:t> viên đọc số, học sinh viết số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873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8768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Với</a:t>
            </a:r>
            <a:r>
              <a:rPr lang="en-US" baseline="0"/>
              <a:t> bài này, cần cho hs đọc các số, đọc chữ rồi mới hướng dẫn học sinh làm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685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8761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85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69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56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9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pPr/>
              <a:t>19-Jan-25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6" Type="http://schemas.microsoft.com/office/2007/relationships/hdphoto" Target="../media/hdphoto4.wdp"/><Relationship Id="rId20" Type="http://schemas.microsoft.com/office/2007/relationships/media" Target="../media/media1.mp3"/><Relationship Id="rId1" Type="http://schemas.openxmlformats.org/officeDocument/2006/relationships/video" Target="NULL" TargetMode="Externa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slide" Target="slide5.xml"/><Relationship Id="rId9" Type="http://schemas.openxmlformats.org/officeDocument/2006/relationships/image" Target="../media/image5.png"/><Relationship Id="rId14" Type="http://schemas.openxmlformats.org/officeDocument/2006/relationships/slide" Target="slide6.xml"/><Relationship Id="rId22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2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2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639" y="15942"/>
            <a:ext cx="9144000" cy="518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7200" y="1883461"/>
            <a:ext cx="8315325" cy="145424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83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36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685783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3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3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3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36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3512266"/>
            <a:ext cx="5943600" cy="39241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1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1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1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1825534" y="572692"/>
            <a:ext cx="5850847" cy="2621540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27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27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27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27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7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27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27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27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27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012"/>
            <a:ext cx="9297402" cy="518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1950635"/>
            <a:ext cx="9387639" cy="96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 -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21: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3)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11281"/>
            <a:ext cx="9387639" cy="72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3784689"/>
            <a:ext cx="9387639" cy="35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>
                <a:latin typeface="Times New Roman" pitchFamily="18" charset="0"/>
              </a:rPr>
              <a:t>Giáo </a:t>
            </a:r>
            <a:r>
              <a:rPr lang="en-US" altLang="en-US" b="1" i="1" dirty="0" smtClean="0">
                <a:latin typeface="Times New Roman" pitchFamily="18" charset="0"/>
              </a:rPr>
              <a:t>viên thực hiện</a:t>
            </a:r>
            <a:r>
              <a:rPr lang="en-US" altLang="en-US" b="1" i="1" dirty="0" smtClean="0">
                <a:latin typeface="Times New Roman" pitchFamily="18" charset="0"/>
              </a:rPr>
              <a:t>: </a:t>
            </a:r>
            <a:r>
              <a:rPr lang="en-US" altLang="en-US" b="1" i="1" dirty="0" err="1" smtClean="0">
                <a:latin typeface="Times New Roman" pitchFamily="18" charset="0"/>
              </a:rPr>
              <a:t>Nguyễn</a:t>
            </a:r>
            <a:r>
              <a:rPr lang="en-US" altLang="en-US" b="1" i="1" dirty="0" smtClean="0">
                <a:latin typeface="Times New Roman" pitchFamily="18" charset="0"/>
              </a:rPr>
              <a:t> </a:t>
            </a:r>
            <a:r>
              <a:rPr lang="en-US" altLang="en-US" b="1" i="1" dirty="0" err="1" smtClean="0">
                <a:latin typeface="Times New Roman" pitchFamily="18" charset="0"/>
              </a:rPr>
              <a:t>Thị</a:t>
            </a:r>
            <a:r>
              <a:rPr lang="en-US" altLang="en-US" b="1" i="1" dirty="0" smtClean="0">
                <a:latin typeface="Times New Roman" pitchFamily="18" charset="0"/>
              </a:rPr>
              <a:t> </a:t>
            </a:r>
            <a:r>
              <a:rPr lang="en-US" altLang="en-US" b="1" i="1" dirty="0" err="1" smtClean="0">
                <a:latin typeface="Times New Roman" pitchFamily="18" charset="0"/>
              </a:rPr>
              <a:t>Thủy</a:t>
            </a:r>
            <a:endParaRPr lang="en-US" altLang="en-US" b="1" i="1" dirty="0" smtClean="0">
              <a:latin typeface="Times New Roman" pitchFamily="18" charset="0"/>
            </a:endParaRP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165" y="3503185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862137" y="866274"/>
            <a:ext cx="1425742" cy="90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48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3047" y="1457433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95"/>
          <a:stretch/>
        </p:blipFill>
        <p:spPr>
          <a:xfrm>
            <a:off x="1447800" y="1954894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014911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787316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3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75305" y="1256154"/>
            <a:ext cx="2840018" cy="1701751"/>
            <a:chOff x="75305" y="1256154"/>
            <a:chExt cx="2840018" cy="1701751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5124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256154"/>
            <a:ext cx="2840018" cy="1696596"/>
            <a:chOff x="3151991" y="1256154"/>
            <a:chExt cx="2840018" cy="1696596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3203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40413" y="1301705"/>
            <a:ext cx="2840018" cy="1651045"/>
            <a:chOff x="6240413" y="1301705"/>
            <a:chExt cx="2840018" cy="1651045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0901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7982" y="3181350"/>
            <a:ext cx="1756063" cy="1962150"/>
            <a:chOff x="477982" y="3181350"/>
            <a:chExt cx="1756063" cy="196215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vị</a:t>
              </a:r>
              <a:endParaRPr lang="en-US" sz="3600" b="1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8134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81658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402403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4496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00C68953-FAA6-4C1C-BF4B-0922CD27DF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8515" y="76621"/>
            <a:ext cx="1845275" cy="9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99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0" grpId="0"/>
      <p:bldP spid="21" grpId="0"/>
      <p:bldP spid="23" grpId="0"/>
      <p:bldP spid="24" grpId="0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75305" y="699875"/>
            <a:ext cx="2840018" cy="1877030"/>
            <a:chOff x="75305" y="1080875"/>
            <a:chExt cx="2840018" cy="1877030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095133"/>
            <a:ext cx="727900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802" y="2102550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699875"/>
            <a:ext cx="2840018" cy="1871875"/>
            <a:chOff x="3151991" y="1080875"/>
            <a:chExt cx="2840018" cy="1871875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079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09433" y="2070482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590550"/>
            <a:ext cx="3048000" cy="1981200"/>
            <a:chOff x="6096000" y="971550"/>
            <a:chExt cx="3048000" cy="1981200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079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998840" y="2087004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0395" y="2800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3813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3813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888737" y="2100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2772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458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458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3785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3785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2748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434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434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3761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3761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/>
              <a:t>đơn vị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941285" y="2076417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64566" y="2097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087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0" grpId="0"/>
      <p:bldP spid="21" grpId="0"/>
      <p:bldP spid="23" grpId="0"/>
      <p:bldP spid="24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0" y="666750"/>
            <a:ext cx="3047999" cy="2012907"/>
            <a:chOff x="0" y="944998"/>
            <a:chExt cx="3047999" cy="2012907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197885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70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23040" y="2205302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48000" y="757845"/>
            <a:ext cx="3048000" cy="1916657"/>
            <a:chOff x="3048000" y="1036093"/>
            <a:chExt cx="3048000" cy="1916657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182339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80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76788" y="2205302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678909"/>
            <a:ext cx="3091381" cy="1995593"/>
            <a:chOff x="6096000" y="957157"/>
            <a:chExt cx="3091381" cy="1995593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87053" y="2194853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90</a:t>
            </a:r>
            <a:endParaRPr lang="en-US" sz="2800" b="1"/>
          </a:p>
        </p:txBody>
      </p:sp>
      <p:grpSp>
        <p:nvGrpSpPr>
          <p:cNvPr id="3" name="Group 2"/>
          <p:cNvGrpSpPr/>
          <p:nvPr/>
        </p:nvGrpSpPr>
        <p:grpSpPr>
          <a:xfrm>
            <a:off x="890395" y="2903102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70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3916216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3916216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943822" y="2203121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2875393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80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561193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561193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3888506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8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3888507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2851148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90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536948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536948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3864261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9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3864262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/>
              <a:t>đơn vị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982473" y="2189755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32434" y="2199951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6929065" y="2200292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1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0" grpId="0"/>
      <p:bldP spid="21" grpId="0"/>
      <p:bldP spid="23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3836856"/>
            <a:ext cx="8610600" cy="857250"/>
          </a:xfrm>
        </p:spPr>
        <p:txBody>
          <a:bodyPr>
            <a:noAutofit/>
          </a:bodyPr>
          <a:lstStyle/>
          <a:p>
            <a:pPr algn="just"/>
            <a:r>
              <a:rPr lang="en-US" sz="3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đầu?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3908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94508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85108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82009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76406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59786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54183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35351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26577" y="18859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7650" y="4248150"/>
            <a:ext cx="8610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cuối?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2579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484908" y="2647950"/>
            <a:ext cx="1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32162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464492" y="26479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22762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2455092" y="26479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013362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3463009" y="2647950"/>
            <a:ext cx="0" cy="24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003962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4457406" y="2647950"/>
            <a:ext cx="0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994562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5437909" y="2647950"/>
            <a:ext cx="2877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985162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6428508" y="2647950"/>
            <a:ext cx="667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6975762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7408092" y="2647950"/>
            <a:ext cx="8259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7966362" y="28765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8398692" y="2647950"/>
            <a:ext cx="888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41563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21146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011746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002346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992946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4983546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  mươi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974146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 mươi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964746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 mươi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955346" y="5143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484908" y="16573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475508" y="1639677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466108" y="1644038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3456708" y="1648399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447308" y="165276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437908" y="16573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428508" y="16573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7419108" y="16573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409708" y="16573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85108" y="7429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85109" y="30670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45892" y="7206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893" y="30447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028710" y="6984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028711" y="30225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908" y="62865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83492" y="6477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074092" y="66353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75708" y="676163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055290" y="66675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056906" y="66836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47505" y="69200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038104" y="69361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39720" y="7282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0268" y="30099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01770" y="30337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094289" y="303560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086808" y="305947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68310" y="303928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049812" y="304111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064365" y="3042956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45369" y="301885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048510" y="30337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2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3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2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3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20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30"/>
                            </p:stCondLst>
                            <p:childTnLst>
                              <p:par>
                                <p:cTn id="2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2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30"/>
                            </p:stCondLst>
                            <p:childTnLst>
                              <p:par>
                                <p:cTn id="2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20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30"/>
                            </p:stCondLst>
                            <p:childTnLst>
                              <p:par>
                                <p:cTn id="3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20"/>
                            </p:stCondLst>
                            <p:childTnLst>
                              <p:par>
                                <p:cTn id="3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30"/>
                            </p:stCondLst>
                            <p:childTnLst>
                              <p:par>
                                <p:cTn id="3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40"/>
                            </p:stCondLst>
                            <p:childTnLst>
                              <p:par>
                                <p:cTn id="3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5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60"/>
                            </p:stCondLst>
                            <p:childTnLst>
                              <p:par>
                                <p:cTn id="3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70"/>
                            </p:stCondLst>
                            <p:childTnLst>
                              <p:par>
                                <p:cTn id="3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8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9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6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61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62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630"/>
                            </p:stCondLst>
                            <p:childTnLst>
                              <p:par>
                                <p:cTn id="3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64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650"/>
                            </p:stCondLst>
                            <p:childTnLst>
                              <p:par>
                                <p:cTn id="3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660"/>
                            </p:stCondLst>
                            <p:childTnLst>
                              <p:par>
                                <p:cTn id="3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670"/>
                            </p:stCondLst>
                            <p:childTnLst>
                              <p:par>
                                <p:cTn id="3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68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690"/>
                            </p:stCondLst>
                            <p:childTnLst>
                              <p:par>
                                <p:cTn id="3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30"/>
                            </p:stCondLst>
                            <p:childTnLst>
                              <p:par>
                                <p:cTn id="4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40"/>
                            </p:stCondLst>
                            <p:childTnLst>
                              <p:par>
                                <p:cTn id="4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0"/>
                            </p:stCondLst>
                            <p:childTnLst>
                              <p:par>
                                <p:cTn id="4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"/>
                            </p:stCondLst>
                            <p:childTnLst>
                              <p:par>
                                <p:cTn id="4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70"/>
                            </p:stCondLst>
                            <p:childTnLst>
                              <p:par>
                                <p:cTn id="4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80"/>
                            </p:stCondLst>
                            <p:childTnLst>
                              <p:par>
                                <p:cTn id="4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90"/>
                            </p:stCondLst>
                            <p:childTnLst>
                              <p:par>
                                <p:cTn id="4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600"/>
                            </p:stCondLst>
                            <p:childTnLst>
                              <p:par>
                                <p:cTn id="4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610"/>
                            </p:stCondLst>
                            <p:childTnLst>
                              <p:par>
                                <p:cTn id="4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620"/>
                            </p:stCondLst>
                            <p:childTnLst>
                              <p:par>
                                <p:cTn id="4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630"/>
                            </p:stCondLst>
                            <p:childTnLst>
                              <p:par>
                                <p:cTn id="4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40"/>
                            </p:stCondLst>
                            <p:childTnLst>
                              <p:par>
                                <p:cTn id="4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50"/>
                            </p:stCondLst>
                            <p:childTnLst>
                              <p:par>
                                <p:cTn id="4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60"/>
                            </p:stCondLst>
                            <p:childTnLst>
                              <p:par>
                                <p:cTn id="4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70"/>
                            </p:stCondLst>
                            <p:childTnLst>
                              <p:par>
                                <p:cTn id="4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80"/>
                            </p:stCondLst>
                            <p:childTnLst>
                              <p:par>
                                <p:cTn id="5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90"/>
                            </p:stCondLst>
                            <p:childTnLst>
                              <p:par>
                                <p:cTn id="5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0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</a:p>
        </p:txBody>
      </p:sp>
      <p:sp>
        <p:nvSpPr>
          <p:cNvPr id="5" name="Cloud 4"/>
          <p:cNvSpPr/>
          <p:nvPr/>
        </p:nvSpPr>
        <p:spPr>
          <a:xfrm>
            <a:off x="76200" y="857250"/>
            <a:ext cx="4724400" cy="2133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Bảng con</a:t>
            </a:r>
          </a:p>
        </p:txBody>
      </p:sp>
      <p:pic>
        <p:nvPicPr>
          <p:cNvPr id="3076" name="Picture 4" descr="School Girl Holding Whiteboard Royalty Free Cliparts, Vectors, A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692" l="0" r="100000">
                        <a14:foregroundMark x1="81385" y1="46769" x2="47923" y2="40154"/>
                        <a14:foregroundMark x1="39308" y1="45154" x2="41538" y2="50692"/>
                        <a14:foregroundMark x1="41846" y1="55692" x2="45154" y2="52923"/>
                        <a14:foregroundMark x1="19000" y1="11462" x2="1484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100965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29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66" y="694979"/>
            <a:ext cx="609600" cy="857250"/>
          </a:xfrm>
        </p:spPr>
        <p:txBody>
          <a:bodyPr>
            <a:norm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304800" y="78036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1617" y="84623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</a:p>
        </p:txBody>
      </p:sp>
      <p:sp>
        <p:nvSpPr>
          <p:cNvPr id="9" name="Freeform 8"/>
          <p:cNvSpPr/>
          <p:nvPr/>
        </p:nvSpPr>
        <p:spPr>
          <a:xfrm>
            <a:off x="782198" y="24342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198" y="25267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Oval 10"/>
          <p:cNvSpPr/>
          <p:nvPr/>
        </p:nvSpPr>
        <p:spPr>
          <a:xfrm>
            <a:off x="1485900" y="21958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2438400" y="22052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13" name="Oval 12"/>
          <p:cNvSpPr/>
          <p:nvPr/>
        </p:nvSpPr>
        <p:spPr>
          <a:xfrm>
            <a:off x="5021855" y="26480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4151982" y="28696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Oval 14"/>
          <p:cNvSpPr/>
          <p:nvPr/>
        </p:nvSpPr>
        <p:spPr>
          <a:xfrm>
            <a:off x="3276600" y="25481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Oval 16"/>
          <p:cNvSpPr/>
          <p:nvPr/>
        </p:nvSpPr>
        <p:spPr>
          <a:xfrm>
            <a:off x="5715000" y="21838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8" name="Oval 17"/>
          <p:cNvSpPr/>
          <p:nvPr/>
        </p:nvSpPr>
        <p:spPr>
          <a:xfrm>
            <a:off x="6629400" y="21958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19" name="Oval 18"/>
          <p:cNvSpPr/>
          <p:nvPr/>
        </p:nvSpPr>
        <p:spPr>
          <a:xfrm>
            <a:off x="7467600" y="25267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85900" y="2183887"/>
            <a:ext cx="685800" cy="685800"/>
            <a:chOff x="3005309" y="3698495"/>
            <a:chExt cx="685800" cy="685800"/>
          </a:xfrm>
        </p:grpSpPr>
        <p:sp>
          <p:nvSpPr>
            <p:cNvPr id="16" name="Oval 1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76600" y="2538718"/>
            <a:ext cx="685800" cy="685800"/>
            <a:chOff x="3005309" y="3698495"/>
            <a:chExt cx="685800" cy="685800"/>
          </a:xfrm>
        </p:grpSpPr>
        <p:sp>
          <p:nvSpPr>
            <p:cNvPr id="22" name="Oval 2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51982" y="2857064"/>
            <a:ext cx="685800" cy="685800"/>
            <a:chOff x="3005309" y="3698495"/>
            <a:chExt cx="685800" cy="685800"/>
          </a:xfrm>
        </p:grpSpPr>
        <p:sp>
          <p:nvSpPr>
            <p:cNvPr id="25" name="Oval 2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21855" y="2638748"/>
            <a:ext cx="685800" cy="685800"/>
            <a:chOff x="3005309" y="3698495"/>
            <a:chExt cx="685800" cy="685800"/>
          </a:xfrm>
        </p:grpSpPr>
        <p:sp>
          <p:nvSpPr>
            <p:cNvPr id="28" name="Oval 2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67600" y="2536172"/>
            <a:ext cx="685800" cy="685800"/>
            <a:chOff x="3005309" y="3698495"/>
            <a:chExt cx="685800" cy="685800"/>
          </a:xfrm>
        </p:grpSpPr>
        <p:sp>
          <p:nvSpPr>
            <p:cNvPr id="31" name="Oval 3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5D6C427-8B93-428E-B7C0-AFA8B4E2E2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5518" y="164940"/>
            <a:ext cx="1812963" cy="9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6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333041" y="3788645"/>
            <a:ext cx="1776244" cy="1295399"/>
            <a:chOff x="1333041" y="3788645"/>
            <a:chExt cx="1776244" cy="1295399"/>
          </a:xfrm>
        </p:grpSpPr>
        <p:sp>
          <p:nvSpPr>
            <p:cNvPr id="40" name="Freeform 39"/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70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itle 1"/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</a:p>
            </p:txBody>
          </p:sp>
        </p:grpSp>
      </p:grpSp>
      <p:pic>
        <p:nvPicPr>
          <p:cNvPr id="7170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77" t="29043"/>
          <a:stretch/>
        </p:blipFill>
        <p:spPr bwMode="auto">
          <a:xfrm>
            <a:off x="4964017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77" t="29043"/>
          <a:stretch/>
        </p:blipFill>
        <p:spPr bwMode="auto">
          <a:xfrm flipH="1">
            <a:off x="2612834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77" t="29043"/>
          <a:stretch/>
        </p:blipFill>
        <p:spPr bwMode="auto">
          <a:xfrm flipH="1">
            <a:off x="165148" y="2958952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77" t="29043"/>
          <a:stretch/>
        </p:blipFill>
        <p:spPr bwMode="auto">
          <a:xfrm flipH="1">
            <a:off x="805201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77" t="29043"/>
          <a:stretch/>
        </p:blipFill>
        <p:spPr bwMode="auto">
          <a:xfrm>
            <a:off x="6858000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77" t="29043"/>
          <a:stretch/>
        </p:blipFill>
        <p:spPr bwMode="auto">
          <a:xfrm>
            <a:off x="7349064" y="2958952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14400" y="361950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>
                <a:latin typeface="Arial" pitchFamily="34" charset="0"/>
                <a:cs typeface="Arial" pitchFamily="34" charset="0"/>
              </a:rPr>
              <a:t>Tìm nhà cho chim cánh cụt.</a:t>
            </a:r>
          </a:p>
        </p:txBody>
      </p:sp>
      <p:sp>
        <p:nvSpPr>
          <p:cNvPr id="11" name="Oval 10"/>
          <p:cNvSpPr/>
          <p:nvPr/>
        </p:nvSpPr>
        <p:spPr>
          <a:xfrm>
            <a:off x="304800" y="42897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410896" y="3739764"/>
            <a:ext cx="1084904" cy="1295399"/>
            <a:chOff x="3333919" y="3739764"/>
            <a:chExt cx="1084904" cy="1295399"/>
          </a:xfrm>
        </p:grpSpPr>
        <p:pic>
          <p:nvPicPr>
            <p:cNvPr id="1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81673" y="2840421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05202" y="1473052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15610" y="1425204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Ba mươi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419510" y="2876550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590800" y="1038571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958832" y="1025623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Sáu mươi</a:t>
            </a:r>
          </a:p>
        </p:txBody>
      </p:sp>
      <p:sp>
        <p:nvSpPr>
          <p:cNvPr id="42" name="Oval 41"/>
          <p:cNvSpPr/>
          <p:nvPr/>
        </p:nvSpPr>
        <p:spPr>
          <a:xfrm>
            <a:off x="152400" y="3837083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762000" y="232433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2620179" y="193025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6258380" y="185119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8213872" y="2339102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8591536" y="3795579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8188" y="3700535"/>
            <a:ext cx="1557711" cy="1295399"/>
            <a:chOff x="6154096" y="3714750"/>
            <a:chExt cx="1557711" cy="1295399"/>
          </a:xfrm>
        </p:grpSpPr>
        <p:grpSp>
          <p:nvGrpSpPr>
            <p:cNvPr id="54" name="Group 53"/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/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55904" y="2170323"/>
            <a:ext cx="2468696" cy="1620627"/>
            <a:chOff x="3855904" y="2170323"/>
            <a:chExt cx="2468696" cy="1620627"/>
          </a:xfrm>
        </p:grpSpPr>
        <p:grpSp>
          <p:nvGrpSpPr>
            <p:cNvPr id="30" name="Group 29"/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17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09285" y="2214326"/>
            <a:ext cx="2145761" cy="1521312"/>
            <a:chOff x="3109285" y="2214326"/>
            <a:chExt cx="2145761" cy="1521312"/>
          </a:xfrm>
        </p:grpSpPr>
        <p:grpSp>
          <p:nvGrpSpPr>
            <p:cNvPr id="31" name="Group 30"/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1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</a:p>
            </p:txBody>
          </p:sp>
        </p:grpSp>
        <p:sp>
          <p:nvSpPr>
            <p:cNvPr id="50" name="Freeform 49"/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59737" y="3714750"/>
            <a:ext cx="1084904" cy="1295399"/>
            <a:chOff x="6069931" y="3735862"/>
            <a:chExt cx="1084904" cy="1295399"/>
          </a:xfrm>
        </p:grpSpPr>
        <p:pic>
          <p:nvPicPr>
            <p:cNvPr id="1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58696" y="2666082"/>
            <a:ext cx="2337111" cy="2365179"/>
            <a:chOff x="4858696" y="2666082"/>
            <a:chExt cx="2337111" cy="2365179"/>
          </a:xfrm>
        </p:grpSpPr>
        <p:grpSp>
          <p:nvGrpSpPr>
            <p:cNvPr id="28" name="Group 27"/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19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30</a:t>
                </a:r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46650" y="3716257"/>
            <a:ext cx="1084904" cy="1295399"/>
            <a:chOff x="4784920" y="3735862"/>
            <a:chExt cx="1084904" cy="1295399"/>
          </a:xfrm>
        </p:grpSpPr>
        <p:pic>
          <p:nvPicPr>
            <p:cNvPr id="5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itle 1"/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39696" y="2495550"/>
            <a:ext cx="1084904" cy="1295399"/>
            <a:chOff x="5239696" y="2495551"/>
            <a:chExt cx="1084904" cy="1295399"/>
          </a:xfrm>
        </p:grpSpPr>
        <p:pic>
          <p:nvPicPr>
            <p:cNvPr id="61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itle 1"/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124338" y="2397199"/>
            <a:ext cx="1084904" cy="1295399"/>
            <a:chOff x="-1910725" y="714145"/>
            <a:chExt cx="1084904" cy="1295399"/>
          </a:xfrm>
        </p:grpSpPr>
        <p:pic>
          <p:nvPicPr>
            <p:cNvPr id="64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itle 1"/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8348" y="3784835"/>
            <a:ext cx="1084904" cy="1295399"/>
            <a:chOff x="219548" y="4173382"/>
            <a:chExt cx="1084904" cy="1295399"/>
          </a:xfrm>
        </p:grpSpPr>
        <p:pic>
          <p:nvPicPr>
            <p:cNvPr id="6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itle 1"/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sp>
        <p:nvSpPr>
          <p:cNvPr id="39" name="Freeform 38"/>
          <p:cNvSpPr/>
          <p:nvPr/>
        </p:nvSpPr>
        <p:spPr>
          <a:xfrm>
            <a:off x="2038120" y="2688116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5DCD578-9F07-4587-A80B-7013D612D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708173"/>
            <a:ext cx="7005845" cy="434324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7CC4DFA-779E-4C2B-A75F-E5ED9D36283C}"/>
              </a:ext>
            </a:extLst>
          </p:cNvPr>
          <p:cNvSpPr txBox="1">
            <a:spLocks/>
          </p:cNvSpPr>
          <p:nvPr/>
        </p:nvSpPr>
        <p:spPr>
          <a:xfrm>
            <a:off x="914400" y="1143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10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C666044-66E2-4DD9-B7AC-965199C5F3BB}"/>
              </a:ext>
            </a:extLst>
          </p:cNvPr>
          <p:cNvSpPr/>
          <p:nvPr/>
        </p:nvSpPr>
        <p:spPr>
          <a:xfrm>
            <a:off x="381000" y="279555"/>
            <a:ext cx="533400" cy="533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xmlns="" id="{F342BF45-AF7B-4F85-894F-A75E52DBAB07}"/>
              </a:ext>
            </a:extLst>
          </p:cNvPr>
          <p:cNvSpPr/>
          <p:nvPr/>
        </p:nvSpPr>
        <p:spPr>
          <a:xfrm>
            <a:off x="7191726" y="2495551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140BE6EE-A70B-460A-95F7-C8E30B466466}"/>
              </a:ext>
            </a:extLst>
          </p:cNvPr>
          <p:cNvSpPr/>
          <p:nvPr/>
        </p:nvSpPr>
        <p:spPr>
          <a:xfrm>
            <a:off x="3423951" y="2576747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8A7B19D1-B9F0-4D74-AB40-BD6861742BC2}"/>
              </a:ext>
            </a:extLst>
          </p:cNvPr>
          <p:cNvSpPr/>
          <p:nvPr/>
        </p:nvSpPr>
        <p:spPr>
          <a:xfrm>
            <a:off x="3398286" y="4359552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DB3F4267-5C6F-42F3-B8E3-918F7D9151BB}"/>
              </a:ext>
            </a:extLst>
          </p:cNvPr>
          <p:cNvSpPr/>
          <p:nvPr/>
        </p:nvSpPr>
        <p:spPr>
          <a:xfrm>
            <a:off x="7166060" y="4403872"/>
            <a:ext cx="538449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xmlns="" id="{288AAB90-6FB9-4D66-AC11-F06CE223BA25}"/>
              </a:ext>
            </a:extLst>
          </p:cNvPr>
          <p:cNvSpPr/>
          <p:nvPr/>
        </p:nvSpPr>
        <p:spPr>
          <a:xfrm>
            <a:off x="3423951" y="2576747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28" name="Rounded Rectangle 29">
            <a:extLst>
              <a:ext uri="{FF2B5EF4-FFF2-40B4-BE49-F238E27FC236}">
                <a16:creationId xmlns:a16="http://schemas.microsoft.com/office/drawing/2014/main" xmlns="" id="{57BD034E-6010-47E5-97BE-11165F0769E9}"/>
              </a:ext>
            </a:extLst>
          </p:cNvPr>
          <p:cNvSpPr/>
          <p:nvPr/>
        </p:nvSpPr>
        <p:spPr>
          <a:xfrm>
            <a:off x="3397370" y="4359551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29" name="Rounded Rectangle 30">
            <a:extLst>
              <a:ext uri="{FF2B5EF4-FFF2-40B4-BE49-F238E27FC236}">
                <a16:creationId xmlns:a16="http://schemas.microsoft.com/office/drawing/2014/main" xmlns="" id="{738186FC-413D-4166-B774-EEB10FF44C46}"/>
              </a:ext>
            </a:extLst>
          </p:cNvPr>
          <p:cNvSpPr/>
          <p:nvPr/>
        </p:nvSpPr>
        <p:spPr>
          <a:xfrm>
            <a:off x="7164170" y="4403872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xmlns="" id="{78BFC0AB-414F-4420-94BA-4B5AB7070647}"/>
              </a:ext>
            </a:extLst>
          </p:cNvPr>
          <p:cNvSpPr/>
          <p:nvPr/>
        </p:nvSpPr>
        <p:spPr>
          <a:xfrm>
            <a:off x="7191726" y="2495550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xmlns="" val="20843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83F97E8-BBF2-4A5E-9B1F-8C7254769DE6}"/>
              </a:ext>
            </a:extLst>
          </p:cNvPr>
          <p:cNvSpPr/>
          <p:nvPr/>
        </p:nvSpPr>
        <p:spPr>
          <a:xfrm>
            <a:off x="304800" y="47568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9E51D2B4-14C5-43F7-AB59-730A1689AAB0}"/>
              </a:ext>
            </a:extLst>
          </p:cNvPr>
          <p:cNvSpPr txBox="1">
            <a:spLocks/>
          </p:cNvSpPr>
          <p:nvPr/>
        </p:nvSpPr>
        <p:spPr>
          <a:xfrm>
            <a:off x="914400" y="368272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túi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10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41" name="Rounded Rectangle 7">
            <a:extLst>
              <a:ext uri="{FF2B5EF4-FFF2-40B4-BE49-F238E27FC236}">
                <a16:creationId xmlns:a16="http://schemas.microsoft.com/office/drawing/2014/main" xmlns="" id="{DC6A9C01-8C53-4F04-8DB1-6A7248807FC2}"/>
              </a:ext>
            </a:extLst>
          </p:cNvPr>
          <p:cNvSpPr/>
          <p:nvPr/>
        </p:nvSpPr>
        <p:spPr>
          <a:xfrm>
            <a:off x="1131585" y="4273618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2" name="Rounded Rectangle 8">
            <a:extLst>
              <a:ext uri="{FF2B5EF4-FFF2-40B4-BE49-F238E27FC236}">
                <a16:creationId xmlns:a16="http://schemas.microsoft.com/office/drawing/2014/main" xmlns="" id="{51E40115-0D9D-4D80-AE7A-8CB1012B7461}"/>
              </a:ext>
            </a:extLst>
          </p:cNvPr>
          <p:cNvSpPr/>
          <p:nvPr/>
        </p:nvSpPr>
        <p:spPr>
          <a:xfrm>
            <a:off x="1131586" y="3545816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3" name="Rounded Rectangle 9">
            <a:extLst>
              <a:ext uri="{FF2B5EF4-FFF2-40B4-BE49-F238E27FC236}">
                <a16:creationId xmlns:a16="http://schemas.microsoft.com/office/drawing/2014/main" xmlns="" id="{C7BE6EB3-51D3-432E-B1D1-A916998EC29C}"/>
              </a:ext>
            </a:extLst>
          </p:cNvPr>
          <p:cNvSpPr/>
          <p:nvPr/>
        </p:nvSpPr>
        <p:spPr>
          <a:xfrm>
            <a:off x="1131587" y="2805315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xmlns="" id="{D733F4EC-F7D0-4367-B7A0-23DFC8700E00}"/>
              </a:ext>
            </a:extLst>
          </p:cNvPr>
          <p:cNvSpPr/>
          <p:nvPr/>
        </p:nvSpPr>
        <p:spPr>
          <a:xfrm>
            <a:off x="1131584" y="2087613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542779E-653D-4F35-950F-26A8F54D4FD4}"/>
              </a:ext>
            </a:extLst>
          </p:cNvPr>
          <p:cNvCxnSpPr/>
          <p:nvPr/>
        </p:nvCxnSpPr>
        <p:spPr>
          <a:xfrm>
            <a:off x="1131587" y="1930960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6">
            <a:extLst>
              <a:ext uri="{FF2B5EF4-FFF2-40B4-BE49-F238E27FC236}">
                <a16:creationId xmlns:a16="http://schemas.microsoft.com/office/drawing/2014/main" xmlns="" id="{25EA3853-46BE-496F-A709-87A756C24283}"/>
              </a:ext>
            </a:extLst>
          </p:cNvPr>
          <p:cNvSpPr/>
          <p:nvPr/>
        </p:nvSpPr>
        <p:spPr>
          <a:xfrm>
            <a:off x="1131586" y="1368762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C5BF3C9-1971-46AF-B74A-2E19190186D2}"/>
              </a:ext>
            </a:extLst>
          </p:cNvPr>
          <p:cNvCxnSpPr/>
          <p:nvPr/>
        </p:nvCxnSpPr>
        <p:spPr>
          <a:xfrm>
            <a:off x="1131584" y="2654375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79C28A7B-7E76-406C-94E3-A14ABC7917E3}"/>
              </a:ext>
            </a:extLst>
          </p:cNvPr>
          <p:cNvCxnSpPr/>
          <p:nvPr/>
        </p:nvCxnSpPr>
        <p:spPr>
          <a:xfrm>
            <a:off x="1131583" y="3376719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AB6F9F09-E9F1-4DFB-89F3-BD2B22D77E69}"/>
              </a:ext>
            </a:extLst>
          </p:cNvPr>
          <p:cNvCxnSpPr/>
          <p:nvPr/>
        </p:nvCxnSpPr>
        <p:spPr>
          <a:xfrm>
            <a:off x="1131582" y="4108398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DE77CEF8-D37D-4538-81D3-356555F519C5}"/>
              </a:ext>
            </a:extLst>
          </p:cNvPr>
          <p:cNvCxnSpPr/>
          <p:nvPr/>
        </p:nvCxnSpPr>
        <p:spPr>
          <a:xfrm>
            <a:off x="1131581" y="4836200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34">
            <a:extLst>
              <a:ext uri="{FF2B5EF4-FFF2-40B4-BE49-F238E27FC236}">
                <a16:creationId xmlns:a16="http://schemas.microsoft.com/office/drawing/2014/main" xmlns="" id="{A7E68216-310E-4BE2-BCBD-F0393D2DB345}"/>
              </a:ext>
            </a:extLst>
          </p:cNvPr>
          <p:cNvSpPr/>
          <p:nvPr/>
        </p:nvSpPr>
        <p:spPr>
          <a:xfrm>
            <a:off x="1129346" y="2089568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52" name="Rounded Rectangle 35">
            <a:extLst>
              <a:ext uri="{FF2B5EF4-FFF2-40B4-BE49-F238E27FC236}">
                <a16:creationId xmlns:a16="http://schemas.microsoft.com/office/drawing/2014/main" xmlns="" id="{39B5F537-7119-40FC-B6AD-808393C015C4}"/>
              </a:ext>
            </a:extLst>
          </p:cNvPr>
          <p:cNvSpPr/>
          <p:nvPr/>
        </p:nvSpPr>
        <p:spPr>
          <a:xfrm>
            <a:off x="1129345" y="2800324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53" name="Rounded Rectangle 36">
            <a:extLst>
              <a:ext uri="{FF2B5EF4-FFF2-40B4-BE49-F238E27FC236}">
                <a16:creationId xmlns:a16="http://schemas.microsoft.com/office/drawing/2014/main" xmlns="" id="{AEDBF43E-6C06-4BB2-AEAD-6B33E247BC5F}"/>
              </a:ext>
            </a:extLst>
          </p:cNvPr>
          <p:cNvSpPr/>
          <p:nvPr/>
        </p:nvSpPr>
        <p:spPr>
          <a:xfrm>
            <a:off x="1129344" y="3532730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54" name="Rounded Rectangle 37">
            <a:extLst>
              <a:ext uri="{FF2B5EF4-FFF2-40B4-BE49-F238E27FC236}">
                <a16:creationId xmlns:a16="http://schemas.microsoft.com/office/drawing/2014/main" xmlns="" id="{B3C767AF-FF3C-45EE-BC39-84B492A6B095}"/>
              </a:ext>
            </a:extLst>
          </p:cNvPr>
          <p:cNvSpPr/>
          <p:nvPr/>
        </p:nvSpPr>
        <p:spPr>
          <a:xfrm>
            <a:off x="1129343" y="4254503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927E3FC-7C23-4C76-BA36-CC3812E80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8588" y="1352550"/>
            <a:ext cx="1483657" cy="53873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ECBD902E-0846-4868-8FEE-0D99C213F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8588" y="2081017"/>
            <a:ext cx="1483657" cy="5387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055A68CB-2E9E-466C-B311-CEC824CEA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0455" y="2084228"/>
            <a:ext cx="1483657" cy="53873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011FA28B-26AA-4679-8074-CD358609F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4052" y="2818233"/>
            <a:ext cx="1483657" cy="53873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5985811D-D13B-4BA3-ACDD-0A6E0F446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5919" y="2821444"/>
            <a:ext cx="1483657" cy="5387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E27CB5F-9C86-4AEB-8525-6711902C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485" b="729"/>
          <a:stretch/>
        </p:blipFill>
        <p:spPr>
          <a:xfrm>
            <a:off x="5047787" y="2815948"/>
            <a:ext cx="972014" cy="53481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C7719AF2-10AF-4C48-8E60-11B8B9985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4052" y="3540492"/>
            <a:ext cx="1483657" cy="5387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756768B4-1529-46E2-B72A-CF6CCE508A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95" r="68141"/>
          <a:stretch/>
        </p:blipFill>
        <p:spPr>
          <a:xfrm>
            <a:off x="3565919" y="3540492"/>
            <a:ext cx="472681" cy="54194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48A4682-F8BC-42BB-A856-92B85BD46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1638" y="4264384"/>
            <a:ext cx="1483657" cy="5387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0B49490-5D22-4F2C-B547-30C128222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3505" y="4267595"/>
            <a:ext cx="1483657" cy="53873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D67F218-5103-4285-9D80-B1B52F7AB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5373" y="4270806"/>
            <a:ext cx="1483657" cy="538734"/>
          </a:xfrm>
          <a:prstGeom prst="rect">
            <a:avLst/>
          </a:prstGeom>
        </p:spPr>
      </p:pic>
      <p:sp>
        <p:nvSpPr>
          <p:cNvPr id="66" name="Rounded Rectangle 50">
            <a:extLst>
              <a:ext uri="{FF2B5EF4-FFF2-40B4-BE49-F238E27FC236}">
                <a16:creationId xmlns:a16="http://schemas.microsoft.com/office/drawing/2014/main" xmlns="" id="{0468865A-A941-4A1D-9D83-F9A5025B379E}"/>
              </a:ext>
            </a:extLst>
          </p:cNvPr>
          <p:cNvSpPr/>
          <p:nvPr/>
        </p:nvSpPr>
        <p:spPr>
          <a:xfrm>
            <a:off x="1129343" y="1373787"/>
            <a:ext cx="674783" cy="53271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xmlns="" val="7791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338" y="596558"/>
            <a:ext cx="1059805" cy="114459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7348" y="3111500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4790" y="967272"/>
            <a:ext cx="1404303" cy="128406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1550145"/>
            <a:ext cx="1298493" cy="140237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586" y="722394"/>
            <a:ext cx="1318514" cy="1423996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58708" y="5083058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58708" y="74470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92749" y="1011507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40" y="149894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95008" y="257175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335548" y="4569015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Notched Right Arrow 17">
            <a:hlinkClick r:id="rId22" action="ppaction://hlinksldjump"/>
          </p:cNvPr>
          <p:cNvSpPr/>
          <p:nvPr/>
        </p:nvSpPr>
        <p:spPr>
          <a:xfrm>
            <a:off x="6477001" y="4202175"/>
            <a:ext cx="2667000" cy="94132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Đi đến bài học nào!</a:t>
            </a:r>
          </a:p>
        </p:txBody>
      </p:sp>
    </p:spTree>
    <p:extLst>
      <p:ext uri="{BB962C8B-B14F-4D97-AF65-F5344CB8AC3E}">
        <p14:creationId xmlns:p14="http://schemas.microsoft.com/office/powerpoint/2010/main" xmlns="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757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958" r="100000">
                        <a14:foregroundMark x1="60383" y1="42532" x2="61661" y2="17532"/>
                        <a14:foregroundMark x1="71406" y1="18506" x2="49840" y2="16721"/>
                        <a14:foregroundMark x1="72843" y1="32792" x2="73163" y2="7305"/>
                        <a14:foregroundMark x1="80671" y1="27110" x2="76677" y2="13474"/>
                        <a14:foregroundMark x1="53514" y1="11688" x2="70607" y2="10065"/>
                        <a14:foregroundMark x1="59105" y1="44643" x2="59105" y2="4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6233" y="666750"/>
            <a:ext cx="4343400" cy="42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1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3047" y="201930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95"/>
          <a:stretch/>
        </p:blipFill>
        <p:spPr>
          <a:xfrm>
            <a:off x="1447800" y="251676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57677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134918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3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 flipH="1">
            <a:off x="0" y="286343"/>
            <a:ext cx="2707800" cy="1849021"/>
          </a:xfrm>
          <a:prstGeom prst="cloudCallout">
            <a:avLst>
              <a:gd name="adj1" fmla="val -55708"/>
              <a:gd name="adj2" fmla="val 91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xmlns="" val="689196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472" y="52196"/>
            <a:ext cx="7903027" cy="1933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90016" y="2419350"/>
            <a:ext cx="4763383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0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90016" y="3333750"/>
            <a:ext cx="4763384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0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0016" y="4259036"/>
            <a:ext cx="4763384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0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5974" y="4193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6860" y="3333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0733" y="2431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0920" y="-142950"/>
            <a:ext cx="1316880" cy="14222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834" y="-138621"/>
            <a:ext cx="6079566" cy="2263562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104283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4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2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8427" y="2030909"/>
            <a:ext cx="6553200" cy="76944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8428" y="2952750"/>
            <a:ext cx="6553200" cy="769441"/>
            <a:chOff x="1524000" y="1809750"/>
            <a:chExt cx="6553200" cy="769441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8428" y="3867150"/>
            <a:ext cx="6553200" cy="772886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516" y="291296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516" y="3885218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516" y="-95250"/>
            <a:ext cx="183338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2334" y="57150"/>
            <a:ext cx="65532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78334" y="3417153"/>
            <a:ext cx="4292462" cy="830997"/>
            <a:chOff x="1524000" y="1762886"/>
            <a:chExt cx="6553200" cy="866814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6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B. 16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089078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8334" y="2571750"/>
            <a:ext cx="4292462" cy="830996"/>
            <a:chOff x="1524000" y="1806658"/>
            <a:chExt cx="6553200" cy="78383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8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2667" y="4282787"/>
            <a:ext cx="4316411" cy="830998"/>
            <a:chOff x="1521482" y="1673265"/>
            <a:chExt cx="6589763" cy="1097363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9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C. 18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3641" y="2571750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6299" y="429960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6299" y="3458428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9417" y="0"/>
            <a:ext cx="1534583" cy="165735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6774" y="2383248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6682" y="-716354"/>
            <a:ext cx="5957236" cy="3084862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0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5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599" y="1969353"/>
            <a:ext cx="7141028" cy="830997"/>
            <a:chOff x="1524000" y="1809750"/>
            <a:chExt cx="6553200" cy="830997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90600" y="2938154"/>
            <a:ext cx="7141028" cy="830997"/>
            <a:chOff x="1524000" y="1795154"/>
            <a:chExt cx="6553200" cy="830997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878036"/>
            <a:ext cx="7141028" cy="973364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1" y="3812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6087" y="2952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-95251"/>
            <a:ext cx="6553200" cy="17526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9108" y="3345342"/>
            <a:ext cx="6553200" cy="777207"/>
            <a:chOff x="1524000" y="1613806"/>
            <a:chExt cx="6553200" cy="777207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41078" y="4787900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96045" y="2407406"/>
            <a:ext cx="6553200" cy="780370"/>
            <a:chOff x="1510936" y="2411561"/>
            <a:chExt cx="6553200" cy="78037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109" y="4248150"/>
            <a:ext cx="6553200" cy="798395"/>
            <a:chOff x="1524000" y="2027464"/>
            <a:chExt cx="6553200" cy="798395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2817" y="2389036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437" y="4277104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437" y="3376749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8610" y="-251417"/>
            <a:ext cx="1666211" cy="16662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93" t="34798" r="28812" b="50000"/>
          <a:stretch/>
        </p:blipFill>
        <p:spPr bwMode="auto">
          <a:xfrm>
            <a:off x="2286000" y="16427"/>
            <a:ext cx="3005745" cy="15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62600" y="423486"/>
            <a:ext cx="655900" cy="65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2197" y="3353800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1235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733800" y="666750"/>
            <a:ext cx="350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0075"/>
            <a:ext cx="3670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8401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620</Words>
  <Application>Microsoft Office PowerPoint</Application>
  <PresentationFormat>On-screen Show (16:9)</PresentationFormat>
  <Paragraphs>238</Paragraphs>
  <Slides>22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Chủ đề 6</vt:lpstr>
      <vt:lpstr>Slide 9</vt:lpstr>
      <vt:lpstr>Slide 10</vt:lpstr>
      <vt:lpstr>10</vt:lpstr>
      <vt:lpstr>40</vt:lpstr>
      <vt:lpstr>70</vt:lpstr>
      <vt:lpstr>Trong dãy số trên, số tròn chục nào đứng đầu?</vt:lpstr>
      <vt:lpstr>Slide 15</vt:lpstr>
      <vt:lpstr>?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Windows User</cp:lastModifiedBy>
  <cp:revision>136</cp:revision>
  <dcterms:created xsi:type="dcterms:W3CDTF">2020-04-19T07:30:11Z</dcterms:created>
  <dcterms:modified xsi:type="dcterms:W3CDTF">2025-01-19T15:38:36Z</dcterms:modified>
</cp:coreProperties>
</file>