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  <p:sldMasterId id="2147483675" r:id="rId2"/>
    <p:sldMasterId id="2147483699" r:id="rId3"/>
  </p:sldMasterIdLst>
  <p:notesMasterIdLst>
    <p:notesMasterId r:id="rId19"/>
  </p:notesMasterIdLst>
  <p:sldIdLst>
    <p:sldId id="592" r:id="rId4"/>
    <p:sldId id="267" r:id="rId5"/>
    <p:sldId id="263" r:id="rId6"/>
    <p:sldId id="259" r:id="rId7"/>
    <p:sldId id="289" r:id="rId8"/>
    <p:sldId id="297" r:id="rId9"/>
    <p:sldId id="298" r:id="rId10"/>
    <p:sldId id="299" r:id="rId11"/>
    <p:sldId id="300" r:id="rId12"/>
    <p:sldId id="260" r:id="rId13"/>
    <p:sldId id="302" r:id="rId14"/>
    <p:sldId id="290" r:id="rId15"/>
    <p:sldId id="295" r:id="rId16"/>
    <p:sldId id="268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90421" autoAdjust="0"/>
  </p:normalViewPr>
  <p:slideViewPr>
    <p:cSldViewPr snapToGrid="0">
      <p:cViewPr varScale="1">
        <p:scale>
          <a:sx n="107" d="100"/>
          <a:sy n="107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HS đã</a:t>
            </a:r>
            <a:r>
              <a:rPr lang="en-US" baseline="0"/>
              <a:t> nắm được quy luật ghép tiếng nên mình đã thay đổi hình thức ghép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34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Cổ</a:t>
            </a:r>
            <a:r>
              <a:rPr lang="en-US" baseline="0"/>
              <a:t> vũ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46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 động</a:t>
            </a:r>
            <a:r>
              <a:rPr lang="en-US" baseline="0"/>
              <a:t>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46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2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8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1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4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85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59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3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15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9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31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38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6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08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20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22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3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66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1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9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8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9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1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1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5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0786E0-B471-9386-58AF-302C57B72E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B1DEBA-ABC5-3776-7A7A-BAE7CC84A7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53CF588F-DF57-0C66-A645-0BA50BD6AE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6E8BC1-50DB-125C-0899-2C77D9838E3A}"/>
              </a:ext>
            </a:extLst>
          </p:cNvPr>
          <p:cNvSpPr/>
          <p:nvPr userDrawn="1"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A783C8-7362-5D40-97D7-621EC0C108A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F9D48B-2270-D3AE-FA03-9BEACFE674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BEB6E4D-41F0-9FC1-E6B8-659EECA4B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9FD7A-76DE-9816-8697-6EC8C07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6C8F7-9523-4E3F-E8D9-5DA3CB3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A3C3-8D6D-BC96-E4F7-89F8D7986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D19B-E785-4ED2-AE2B-F4AF8537A7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62927-F1F5-E564-DB92-F6E7680B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3761-81B7-5F3C-8625-58AABF77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37082A-7379-4870-4CA1-2A24FD598B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2D6077-7D25-BDE6-5F2B-3AFE3786EC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42" y="5246422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5748" y="2591318"/>
            <a:ext cx="4962449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381000" y="1066800"/>
            <a:ext cx="11430000" cy="4191000"/>
          </a:xfrm>
          <a:prstGeom prst="rect">
            <a:avLst/>
          </a:prstGeom>
          <a:solidFill>
            <a:srgbClr val="FFCD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bé ở Thủ đô. Thủ đô có Bờ Hồ. Quê bé ở Phú Thọ. Phú Thọ có chè, có cọ. Xa nhà, bé nhớ mẹ. Xa quê, bé nhớ bà.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105650" y="12954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600200" y="22860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924800" y="22098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962400" y="31623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591800" y="310515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562600" y="4076700"/>
            <a:ext cx="228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421486" y="1028849"/>
            <a:ext cx="617614" cy="53310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153034" y="1191760"/>
            <a:ext cx="561467" cy="484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870870" y="2209181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8189406" y="2065709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272028" y="3075978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820401" y="3068288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840081" y="2209180"/>
            <a:ext cx="913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24747" y="3086717"/>
            <a:ext cx="913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86981" y="3143251"/>
            <a:ext cx="2624263" cy="1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142328" y="3123584"/>
            <a:ext cx="2624263" cy="196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50368" y="2248517"/>
            <a:ext cx="10408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[hanhtrangso.nxbgd.vn] Audio_ Nhà bé ở thủ đô_HTS">
            <a:hlinkClick r:id="" action="ppaction://media"/>
            <a:extLst>
              <a:ext uri="{FF2B5EF4-FFF2-40B4-BE49-F238E27FC236}">
                <a16:creationId xmlns:a16="http://schemas.microsoft.com/office/drawing/2014/main" id="{D652CB67-F625-D1A0-D925-CB01BBB2C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6734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5296" y="1901372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Thọ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Thọ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chè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Xa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Xa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30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ơi mở nguồn lực, tăng tốc phát triển cho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" y="34290"/>
            <a:ext cx="12070080" cy="67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38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khúc ca xanh về miền đất Tổ - BaoHai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4179"/>
            <a:ext cx="10229850" cy="682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8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0" t="28385" r="31332" b="35807"/>
          <a:stretch/>
        </p:blipFill>
        <p:spPr bwMode="auto">
          <a:xfrm>
            <a:off x="1556142" y="1531620"/>
            <a:ext cx="9351264" cy="494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156D16B2-4E2A-25E5-B158-BC4433839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29" y="1098645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B2D96B-22C0-30DA-DA91-47C66A3FBD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3F39EB76-98AD-E8DB-EB7B-ACAEFA67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411480" y="1672853"/>
            <a:ext cx="2594610" cy="540543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18F386-67A7-A96A-E238-4BB6542C9DB9}"/>
              </a:ext>
            </a:extLst>
          </p:cNvPr>
          <p:cNvSpPr/>
          <p:nvPr/>
        </p:nvSpPr>
        <p:spPr>
          <a:xfrm>
            <a:off x="3280410" y="800100"/>
            <a:ext cx="8172450" cy="4274820"/>
          </a:xfrm>
          <a:custGeom>
            <a:avLst/>
            <a:gdLst>
              <a:gd name="connsiteX0" fmla="*/ 0 w 8172450"/>
              <a:gd name="connsiteY0" fmla="*/ 230584 h 4274820"/>
              <a:gd name="connsiteX1" fmla="*/ 230584 w 8172450"/>
              <a:gd name="connsiteY1" fmla="*/ 0 h 4274820"/>
              <a:gd name="connsiteX2" fmla="*/ 7941866 w 8172450"/>
              <a:gd name="connsiteY2" fmla="*/ 0 h 4274820"/>
              <a:gd name="connsiteX3" fmla="*/ 8172450 w 8172450"/>
              <a:gd name="connsiteY3" fmla="*/ 230584 h 4274820"/>
              <a:gd name="connsiteX4" fmla="*/ 8172450 w 8172450"/>
              <a:gd name="connsiteY4" fmla="*/ 4044236 h 4274820"/>
              <a:gd name="connsiteX5" fmla="*/ 7941866 w 8172450"/>
              <a:gd name="connsiteY5" fmla="*/ 4274820 h 4274820"/>
              <a:gd name="connsiteX6" fmla="*/ 230584 w 8172450"/>
              <a:gd name="connsiteY6" fmla="*/ 4274820 h 4274820"/>
              <a:gd name="connsiteX7" fmla="*/ 0 w 8172450"/>
              <a:gd name="connsiteY7" fmla="*/ 4044236 h 4274820"/>
              <a:gd name="connsiteX8" fmla="*/ 0 w 8172450"/>
              <a:gd name="connsiteY8" fmla="*/ 230584 h 427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2450" h="4274820" fill="none" extrusionOk="0">
                <a:moveTo>
                  <a:pt x="0" y="230584"/>
                </a:moveTo>
                <a:cubicBezTo>
                  <a:pt x="906" y="127758"/>
                  <a:pt x="112328" y="15260"/>
                  <a:pt x="230584" y="0"/>
                </a:cubicBezTo>
                <a:cubicBezTo>
                  <a:pt x="1395868" y="72427"/>
                  <a:pt x="5899471" y="61419"/>
                  <a:pt x="7941866" y="0"/>
                </a:cubicBezTo>
                <a:cubicBezTo>
                  <a:pt x="8067734" y="-10190"/>
                  <a:pt x="8158627" y="99055"/>
                  <a:pt x="8172450" y="230584"/>
                </a:cubicBezTo>
                <a:cubicBezTo>
                  <a:pt x="8273326" y="1145104"/>
                  <a:pt x="8065137" y="2988525"/>
                  <a:pt x="8172450" y="4044236"/>
                </a:cubicBezTo>
                <a:cubicBezTo>
                  <a:pt x="8176831" y="4149350"/>
                  <a:pt x="8056167" y="4260194"/>
                  <a:pt x="7941866" y="4274820"/>
                </a:cubicBezTo>
                <a:cubicBezTo>
                  <a:pt x="5014860" y="4304647"/>
                  <a:pt x="3555877" y="4195514"/>
                  <a:pt x="230584" y="4274820"/>
                </a:cubicBezTo>
                <a:cubicBezTo>
                  <a:pt x="116550" y="4273315"/>
                  <a:pt x="-9188" y="4173401"/>
                  <a:pt x="0" y="4044236"/>
                </a:cubicBezTo>
                <a:cubicBezTo>
                  <a:pt x="50037" y="2828623"/>
                  <a:pt x="770" y="1579530"/>
                  <a:pt x="0" y="230584"/>
                </a:cubicBezTo>
                <a:close/>
              </a:path>
              <a:path w="8172450" h="4274820" stroke="0" extrusionOk="0">
                <a:moveTo>
                  <a:pt x="0" y="230584"/>
                </a:moveTo>
                <a:cubicBezTo>
                  <a:pt x="9192" y="105742"/>
                  <a:pt x="104777" y="3210"/>
                  <a:pt x="230584" y="0"/>
                </a:cubicBezTo>
                <a:cubicBezTo>
                  <a:pt x="2803775" y="123000"/>
                  <a:pt x="4560754" y="-96860"/>
                  <a:pt x="7941866" y="0"/>
                </a:cubicBezTo>
                <a:cubicBezTo>
                  <a:pt x="8063424" y="-4413"/>
                  <a:pt x="8178702" y="90632"/>
                  <a:pt x="8172450" y="230584"/>
                </a:cubicBezTo>
                <a:cubicBezTo>
                  <a:pt x="8175623" y="1913601"/>
                  <a:pt x="8266717" y="2925289"/>
                  <a:pt x="8172450" y="4044236"/>
                </a:cubicBezTo>
                <a:cubicBezTo>
                  <a:pt x="8165303" y="4174173"/>
                  <a:pt x="8045435" y="4270928"/>
                  <a:pt x="7941866" y="4274820"/>
                </a:cubicBezTo>
                <a:cubicBezTo>
                  <a:pt x="5105560" y="4114113"/>
                  <a:pt x="2629010" y="4314487"/>
                  <a:pt x="230584" y="4274820"/>
                </a:cubicBezTo>
                <a:cubicBezTo>
                  <a:pt x="100831" y="4274334"/>
                  <a:pt x="-6153" y="4168796"/>
                  <a:pt x="0" y="4044236"/>
                </a:cubicBezTo>
                <a:cubicBezTo>
                  <a:pt x="32216" y="3029779"/>
                  <a:pt x="57206" y="1241035"/>
                  <a:pt x="0" y="230584"/>
                </a:cubicBezTo>
                <a:close/>
              </a:path>
            </a:pathLst>
          </a:custGeom>
          <a:solidFill>
            <a:schemeClr val="lt1">
              <a:alpha val="65000"/>
            </a:schemeClr>
          </a:solidFill>
          <a:ln w="57150">
            <a:solidFill>
              <a:srgbClr val="99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F6C7FF-C97A-F847-EF34-BABCB5BF0B73}"/>
              </a:ext>
            </a:extLst>
          </p:cNvPr>
          <p:cNvSpPr/>
          <p:nvPr/>
        </p:nvSpPr>
        <p:spPr>
          <a:xfrm>
            <a:off x="6347616" y="960304"/>
            <a:ext cx="236314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AE09F-904B-67A7-B3B1-4C3C23D43CA8}"/>
              </a:ext>
            </a:extLst>
          </p:cNvPr>
          <p:cNvSpPr txBox="1"/>
          <p:nvPr/>
        </p:nvSpPr>
        <p:spPr>
          <a:xfrm>
            <a:off x="3474222" y="2164379"/>
            <a:ext cx="774417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8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34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EA2C7-8BE1-EB67-2316-984054C50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12" y="2718843"/>
            <a:ext cx="3712286" cy="3750167"/>
          </a:xfrm>
          <a:prstGeom prst="rect">
            <a:avLst/>
          </a:prstGeom>
        </p:spPr>
      </p:pic>
      <p:pic>
        <p:nvPicPr>
          <p:cNvPr id="3" name="Picture 2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D55EBC41-8119-ACDF-9346-20D07AAFA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690" y="3709523"/>
            <a:ext cx="2444310" cy="3136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F9AC36-EC10-DB89-1BD6-100A9D29C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028" y="492694"/>
            <a:ext cx="6437934" cy="3682303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54F44E-2B41-3E37-CDAF-20D929ED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8" y="94319"/>
            <a:ext cx="1328900" cy="1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773589" y="16866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1" y="2434679"/>
          <a:ext cx="7555375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" name="Title 1"/>
          <p:cNvSpPr txBox="1">
            <a:spLocks/>
          </p:cNvSpPr>
          <p:nvPr/>
        </p:nvSpPr>
        <p:spPr>
          <a:xfrm>
            <a:off x="4219525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219525" y="417462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219525" y="500650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219525" y="58383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744324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269123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793922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0318721" y="24926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5718523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7209191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phe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699859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phê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190527" y="333345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5715000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205668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696336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87004" y="413702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quơ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5715000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7205668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8696336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vê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187004" y="50292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vơ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5715000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7205668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696336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xê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0187004" y="583247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xơ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/>
          <a:stretch/>
        </p:blipFill>
        <p:spPr>
          <a:xfrm>
            <a:off x="91281" y="0"/>
            <a:ext cx="12009438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44167" y="98492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5211808" y="4854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3707175" y="2825217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1676401" y="441960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>
            <a:off x="5612559" y="4860966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8573202" y="118529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077201" y="303627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06442" y="1420977"/>
            <a:ext cx="226188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17635" y="1072935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phà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77576" y="1442822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76601" y="3268965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quý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06067" y="5084306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xa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153039" y="5354922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 sở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658454">
            <a:off x="7528937" y="3679826"/>
            <a:ext cx="289003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vũ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FFEA7-846E-3C31-6E4F-0D1CECD06800}"/>
              </a:ext>
            </a:extLst>
          </p:cNvPr>
          <p:cNvSpPr txBox="1"/>
          <p:nvPr/>
        </p:nvSpPr>
        <p:spPr>
          <a:xfrm>
            <a:off x="8732520" y="6377940"/>
            <a:ext cx="236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Ôtô xếp hàng dài chờ qua phà Rạch Miễu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28" y="404484"/>
            <a:ext cx="8885274" cy="60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uyến phà Cần Giờ-Vũng Tàu: Rút ngắn khoảng cách, giảm tải áp lực giao th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58" y="397728"/>
            <a:ext cx="8552546" cy="61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2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ẽ thuê chuyên cơ chở người hâm mộ sang cổ vũ U23 Việt Nam | Tour mới | 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4" y="461308"/>
            <a:ext cx="9648001" cy="601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91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àng chục người bị lừa đi tour sang Trung Quốc cổ vũ bóng đá | Pháp luật |  Vietnam+ (VietnamPl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4" y="549424"/>
            <a:ext cx="10296328" cy="580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5787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226</Words>
  <Application>Microsoft Macintosh PowerPoint</Application>
  <PresentationFormat>Widescreen</PresentationFormat>
  <Paragraphs>74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.VnArial</vt:lpstr>
      <vt:lpstr>Aptos</vt:lpstr>
      <vt:lpstr>Aptos Display</vt:lpstr>
      <vt:lpstr>Arial</vt:lpstr>
      <vt:lpstr>Arial Rounded MT Bold</vt:lpstr>
      <vt:lpstr>Arial-Rounded</vt:lpstr>
      <vt:lpstr>Calibri</vt:lpstr>
      <vt:lpstr>Times New Roman</vt:lpstr>
      <vt:lpstr>UTM Duepuntozero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Microsoft Office User</cp:lastModifiedBy>
  <cp:revision>199</cp:revision>
  <dcterms:created xsi:type="dcterms:W3CDTF">2020-08-07T01:41:00Z</dcterms:created>
  <dcterms:modified xsi:type="dcterms:W3CDTF">2025-12-21T13:28:14Z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