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592" r:id="rId3"/>
    <p:sldId id="355" r:id="rId4"/>
    <p:sldId id="357" r:id="rId5"/>
    <p:sldId id="356" r:id="rId6"/>
    <p:sldId id="314" r:id="rId7"/>
    <p:sldId id="376" r:id="rId8"/>
    <p:sldId id="377" r:id="rId9"/>
    <p:sldId id="378" r:id="rId10"/>
    <p:sldId id="380" r:id="rId11"/>
    <p:sldId id="381" r:id="rId12"/>
    <p:sldId id="339" r:id="rId13"/>
    <p:sldId id="326" r:id="rId14"/>
    <p:sldId id="274" r:id="rId15"/>
    <p:sldId id="358" r:id="rId16"/>
    <p:sldId id="383" r:id="rId1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90203" autoAdjust="0"/>
  </p:normalViewPr>
  <p:slideViewPr>
    <p:cSldViewPr>
      <p:cViewPr varScale="1">
        <p:scale>
          <a:sx n="107" d="100"/>
          <a:sy n="107" d="100"/>
        </p:scale>
        <p:origin x="608" y="168"/>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12/21/25</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8938" y="685800"/>
            <a:ext cx="60801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7459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7</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Cát</a:t>
            </a:r>
            <a:r>
              <a:rPr lang="en-US" baseline="0"/>
              <a:t> Bà: Huyện Cát Hải, TP Hải Phòng</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3167440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3CE279F3-A7A7-D3F7-F71B-E3FB50E107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7681" y="228600"/>
            <a:ext cx="1466552" cy="1466552"/>
          </a:xfrm>
          <a:prstGeom prst="rect">
            <a:avLst/>
          </a:prstGeom>
        </p:spPr>
      </p:pic>
      <p:pic>
        <p:nvPicPr>
          <p:cNvPr id="8" name="Picture 7" descr="A round pink circle with white text and a black background&#10;&#10;AI-generated content may be incorrect.">
            <a:extLst>
              <a:ext uri="{FF2B5EF4-FFF2-40B4-BE49-F238E27FC236}">
                <a16:creationId xmlns:a16="http://schemas.microsoft.com/office/drawing/2014/main" id="{15923B32-D9F4-0E52-8A52-F9732CFD97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19" y="-2819400"/>
            <a:ext cx="1466552" cy="1466552"/>
          </a:xfrm>
          <a:prstGeom prst="rect">
            <a:avLst/>
          </a:prstGeom>
        </p:spPr>
      </p:pic>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0230" y="1122363"/>
            <a:ext cx="9121379" cy="2387600"/>
          </a:xfrm>
          <a:prstGeom prst="rect">
            <a:avLst/>
          </a:prstGeom>
        </p:spPr>
        <p:txBody>
          <a:bodyPr anchor="b"/>
          <a:lstStyle>
            <a:lvl1pPr algn="ctr">
              <a:defRPr sz="5985"/>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0230" y="3602038"/>
            <a:ext cx="9121379" cy="1655762"/>
          </a:xfrm>
          <a:prstGeom prst="rect">
            <a:avLst/>
          </a:prstGeo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6126" y="6356351"/>
            <a:ext cx="2736414" cy="365125"/>
          </a:xfrm>
          <a:prstGeom prst="rect">
            <a:avLst/>
          </a:prstGeom>
        </p:spPr>
        <p:txBody>
          <a:bodyPr/>
          <a:lstStyle/>
          <a:p>
            <a:fld id="{4C319253-1016-4610-8CD0-B28A8E68BAD0}" type="datetimeFigureOut">
              <a:rPr lang="zh-CN" altLang="en-US" smtClean="0"/>
              <a:t>2025/12/21</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28609" y="6356351"/>
            <a:ext cx="410462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589298" y="6356351"/>
            <a:ext cx="2736414"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620984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299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29792" y="1709739"/>
            <a:ext cx="10489585" cy="2852737"/>
          </a:xfrm>
          <a:prstGeom prst="rect">
            <a:avLst/>
          </a:prstGeom>
        </p:spPr>
        <p:txBody>
          <a:bodyPr anchor="b"/>
          <a:lstStyle>
            <a:lvl1pPr>
              <a:defRPr sz="5985"/>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29792" y="4589464"/>
            <a:ext cx="10489585" cy="1500187"/>
          </a:xfrm>
          <a:prstGeom prst="rect">
            <a:avLst/>
          </a:prstGeo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6126" y="6356351"/>
            <a:ext cx="2736414" cy="365125"/>
          </a:xfrm>
          <a:prstGeom prst="rect">
            <a:avLst/>
          </a:prstGeom>
        </p:spPr>
        <p:txBody>
          <a:bodyPr/>
          <a:lstStyle/>
          <a:p>
            <a:fld id="{4C319253-1016-4610-8CD0-B28A8E68BAD0}" type="datetimeFigureOut">
              <a:rPr lang="zh-CN" altLang="en-US" smtClean="0"/>
              <a:t>2025/12/21</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28609" y="6356351"/>
            <a:ext cx="410462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589298" y="6356351"/>
            <a:ext cx="2736414"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152463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6127" y="365126"/>
            <a:ext cx="10489585"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6126" y="1825625"/>
            <a:ext cx="5168781"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56931" y="1825625"/>
            <a:ext cx="5168781"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6126" y="6356351"/>
            <a:ext cx="2736414" cy="365125"/>
          </a:xfrm>
          <a:prstGeom prst="rect">
            <a:avLst/>
          </a:prstGeom>
        </p:spPr>
        <p:txBody>
          <a:bodyPr/>
          <a:lstStyle/>
          <a:p>
            <a:fld id="{4C319253-1016-4610-8CD0-B28A8E68BAD0}" type="datetimeFigureOut">
              <a:rPr lang="zh-CN" altLang="en-US" smtClean="0"/>
              <a:t>2025/12/21</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28609" y="6356351"/>
            <a:ext cx="410462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589298" y="6356351"/>
            <a:ext cx="2736414"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995304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7711" y="365126"/>
            <a:ext cx="10489585"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7711" y="1681163"/>
            <a:ext cx="5145027" cy="823912"/>
          </a:xfrm>
          <a:prstGeom prst="rect">
            <a:avLst/>
          </a:prstGeo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7711" y="2505075"/>
            <a:ext cx="514502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56931" y="1681163"/>
            <a:ext cx="5170365" cy="823912"/>
          </a:xfrm>
          <a:prstGeom prst="rect">
            <a:avLst/>
          </a:prstGeo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56931" y="2505075"/>
            <a:ext cx="5170365"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6126" y="6356351"/>
            <a:ext cx="2736414" cy="365125"/>
          </a:xfrm>
          <a:prstGeom prst="rect">
            <a:avLst/>
          </a:prstGeom>
        </p:spPr>
        <p:txBody>
          <a:bodyPr/>
          <a:lstStyle/>
          <a:p>
            <a:fld id="{4C319253-1016-4610-8CD0-B28A8E68BAD0}" type="datetimeFigureOut">
              <a:rPr lang="zh-CN" altLang="en-US" smtClean="0"/>
              <a:t>2025/12/21</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28609" y="6356351"/>
            <a:ext cx="410462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589298" y="6356351"/>
            <a:ext cx="2736414"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991371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6127" y="365126"/>
            <a:ext cx="10489585"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6126" y="6356351"/>
            <a:ext cx="2736414" cy="365125"/>
          </a:xfrm>
          <a:prstGeom prst="rect">
            <a:avLst/>
          </a:prstGeom>
        </p:spPr>
        <p:txBody>
          <a:bodyPr/>
          <a:lstStyle/>
          <a:p>
            <a:fld id="{4C319253-1016-4610-8CD0-B28A8E68BAD0}" type="datetimeFigureOut">
              <a:rPr lang="zh-CN" altLang="en-US" smtClean="0"/>
              <a:t>2025/12/21</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28609" y="6356351"/>
            <a:ext cx="410462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589298" y="6356351"/>
            <a:ext cx="2736414" cy="365125"/>
          </a:xfrm>
          <a:prstGeom prst="rect">
            <a:avLst/>
          </a:prstGeom>
        </p:spPr>
        <p:txBody>
          <a:bodyPr/>
          <a:lstStyle/>
          <a:p>
            <a:fld id="{C3B9543F-0EE6-4325-9BE4-DDA80A43A6B6}" type="slidenum">
              <a:rPr lang="zh-CN" altLang="en-US" smtClean="0"/>
              <a:t>‹#›</a:t>
            </a:fld>
            <a:endParaRPr lang="zh-CN" altLang="en-US"/>
          </a:p>
        </p:txBody>
      </p:sp>
      <p:pic>
        <p:nvPicPr>
          <p:cNvPr id="6" name="Picture 5" descr="A round pink circle with white text and a black background&#10;&#10;AI-generated content may be incorrect.">
            <a:extLst>
              <a:ext uri="{FF2B5EF4-FFF2-40B4-BE49-F238E27FC236}">
                <a16:creationId xmlns:a16="http://schemas.microsoft.com/office/drawing/2014/main" id="{2372609A-4872-EF1F-D5B0-81ACFD3F7B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7681" y="228600"/>
            <a:ext cx="1466552" cy="1466552"/>
          </a:xfrm>
          <a:prstGeom prst="rect">
            <a:avLst/>
          </a:prstGeom>
        </p:spPr>
      </p:pic>
      <p:pic>
        <p:nvPicPr>
          <p:cNvPr id="7" name="Picture 6" descr="A round pink circle with white text and a black background&#10;&#10;AI-generated content may be incorrect.">
            <a:extLst>
              <a:ext uri="{FF2B5EF4-FFF2-40B4-BE49-F238E27FC236}">
                <a16:creationId xmlns:a16="http://schemas.microsoft.com/office/drawing/2014/main" id="{F1B8A519-7408-42C7-A2BC-B1085AF64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19" y="-2819400"/>
            <a:ext cx="1466552" cy="1466552"/>
          </a:xfrm>
          <a:prstGeom prst="rect">
            <a:avLst/>
          </a:prstGeom>
        </p:spPr>
      </p:pic>
    </p:spTree>
    <p:extLst>
      <p:ext uri="{BB962C8B-B14F-4D97-AF65-F5344CB8AC3E}">
        <p14:creationId xmlns:p14="http://schemas.microsoft.com/office/powerpoint/2010/main" val="2429344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7711" y="457200"/>
            <a:ext cx="3922509" cy="1600200"/>
          </a:xfrm>
          <a:prstGeom prst="rect">
            <a:avLst/>
          </a:prstGeom>
        </p:spPr>
        <p:txBody>
          <a:bodyPr anchor="b"/>
          <a:lstStyle>
            <a:lvl1pPr>
              <a:defRPr sz="3192"/>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70365" y="987426"/>
            <a:ext cx="6156930" cy="4873625"/>
          </a:xfrm>
          <a:prstGeom prst="rect">
            <a:avLst/>
          </a:prstGeo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7711" y="2057400"/>
            <a:ext cx="3922509" cy="3811588"/>
          </a:xfrm>
          <a:prstGeom prst="rect">
            <a:avLst/>
          </a:prstGeo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6126" y="6356351"/>
            <a:ext cx="2736414" cy="365125"/>
          </a:xfrm>
          <a:prstGeom prst="rect">
            <a:avLst/>
          </a:prstGeom>
        </p:spPr>
        <p:txBody>
          <a:bodyPr/>
          <a:lstStyle/>
          <a:p>
            <a:fld id="{4C319253-1016-4610-8CD0-B28A8E68BAD0}" type="datetimeFigureOut">
              <a:rPr lang="zh-CN" altLang="en-US" smtClean="0"/>
              <a:t>2025/12/21</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28609" y="6356351"/>
            <a:ext cx="410462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589298" y="6356351"/>
            <a:ext cx="2736414"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662792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7711" y="457200"/>
            <a:ext cx="3922509" cy="1600200"/>
          </a:xfrm>
          <a:prstGeom prst="rect">
            <a:avLst/>
          </a:prstGeom>
        </p:spPr>
        <p:txBody>
          <a:bodyPr anchor="b"/>
          <a:lstStyle>
            <a:lvl1pPr>
              <a:defRPr sz="3192"/>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70365" y="987426"/>
            <a:ext cx="6156930" cy="4873625"/>
          </a:xfrm>
          <a:prstGeom prst="rect">
            <a:avLst/>
          </a:prstGeo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7711" y="2057400"/>
            <a:ext cx="3922509" cy="3811588"/>
          </a:xfrm>
          <a:prstGeom prst="rect">
            <a:avLst/>
          </a:prstGeo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6126" y="6356351"/>
            <a:ext cx="2736414" cy="365125"/>
          </a:xfrm>
          <a:prstGeom prst="rect">
            <a:avLst/>
          </a:prstGeom>
        </p:spPr>
        <p:txBody>
          <a:bodyPr/>
          <a:lstStyle/>
          <a:p>
            <a:fld id="{4C319253-1016-4610-8CD0-B28A8E68BAD0}" type="datetimeFigureOut">
              <a:rPr lang="zh-CN" altLang="en-US" smtClean="0"/>
              <a:t>2025/12/21</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28609" y="6356351"/>
            <a:ext cx="410462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589298" y="6356351"/>
            <a:ext cx="2736414"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608475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6127" y="365126"/>
            <a:ext cx="10489585"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6127" y="1825625"/>
            <a:ext cx="10489585"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6126" y="6356351"/>
            <a:ext cx="2736414" cy="365125"/>
          </a:xfrm>
          <a:prstGeom prst="rect">
            <a:avLst/>
          </a:prstGeom>
        </p:spPr>
        <p:txBody>
          <a:bodyPr/>
          <a:lstStyle/>
          <a:p>
            <a:fld id="{4C319253-1016-4610-8CD0-B28A8E68BAD0}" type="datetimeFigureOut">
              <a:rPr lang="zh-CN" altLang="en-US" smtClean="0"/>
              <a:t>2025/12/21</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28609" y="6356351"/>
            <a:ext cx="410462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589298" y="6356351"/>
            <a:ext cx="2736414"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702231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318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12/21/25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12/21/25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12/21/25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12/21/25</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pic>
        <p:nvPicPr>
          <p:cNvPr id="8" name="Picture 7">
            <a:extLst>
              <a:ext uri="{FF2B5EF4-FFF2-40B4-BE49-F238E27FC236}">
                <a16:creationId xmlns:a16="http://schemas.microsoft.com/office/drawing/2014/main" id="{37635670-1A88-42EE-2D19-FBB3F6405E26}"/>
              </a:ext>
            </a:extLst>
          </p:cNvPr>
          <p:cNvPicPr>
            <a:picLocks noChangeAspect="1"/>
          </p:cNvPicPr>
          <p:nvPr userDrawn="1"/>
        </p:nvPicPr>
        <p:blipFill>
          <a:blip r:embed="rId13"/>
          <a:stretch>
            <a:fillRect/>
          </a:stretch>
        </p:blipFill>
        <p:spPr>
          <a:xfrm>
            <a:off x="0" y="-28903"/>
            <a:ext cx="12161838" cy="6886903"/>
          </a:xfrm>
          <a:prstGeom prst="rect">
            <a:avLst/>
          </a:prstGeom>
        </p:spPr>
      </p:pic>
      <p:sp>
        <p:nvSpPr>
          <p:cNvPr id="9" name="圆角矩形 10">
            <a:extLst>
              <a:ext uri="{FF2B5EF4-FFF2-40B4-BE49-F238E27FC236}">
                <a16:creationId xmlns:a16="http://schemas.microsoft.com/office/drawing/2014/main" id="{36197A84-486F-887B-4901-D12429CE11B0}"/>
              </a:ext>
            </a:extLst>
          </p:cNvPr>
          <p:cNvSpPr/>
          <p:nvPr userDrawn="1"/>
        </p:nvSpPr>
        <p:spPr>
          <a:xfrm>
            <a:off x="289719" y="304800"/>
            <a:ext cx="11582400" cy="6293987"/>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0" name="Picture 9" descr="A round pink circle with white text and a black background&#10;&#10;AI-generated content may be incorrect.">
            <a:extLst>
              <a:ext uri="{FF2B5EF4-FFF2-40B4-BE49-F238E27FC236}">
                <a16:creationId xmlns:a16="http://schemas.microsoft.com/office/drawing/2014/main" id="{A5C42C42-6A4F-A6F9-A9F7-E4C74735C00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67681" y="228600"/>
            <a:ext cx="1466552" cy="1466552"/>
          </a:xfrm>
          <a:prstGeom prst="rect">
            <a:avLst/>
          </a:prstGeom>
        </p:spPr>
      </p:pic>
      <p:pic>
        <p:nvPicPr>
          <p:cNvPr id="11" name="Picture 10" descr="A round pink circle with white text and a black background&#10;&#10;AI-generated content may be incorrect.">
            <a:extLst>
              <a:ext uri="{FF2B5EF4-FFF2-40B4-BE49-F238E27FC236}">
                <a16:creationId xmlns:a16="http://schemas.microsoft.com/office/drawing/2014/main" id="{87A43795-ACF0-BBDF-FEA7-5AE83FC0C2F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66519" y="-2819400"/>
            <a:ext cx="1466552" cy="1466552"/>
          </a:xfrm>
          <a:prstGeom prst="rect">
            <a:avLst/>
          </a:prstGeom>
        </p:spPr>
      </p:pic>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213B38E4-1F47-FAB8-87C0-F78A2CC15F2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67681" y="228600"/>
            <a:ext cx="1466552" cy="1466552"/>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14286D47-B381-8A99-DC04-D8E71F8BC0B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242719" y="9144000"/>
            <a:ext cx="1466552" cy="1466552"/>
          </a:xfrm>
          <a:prstGeom prst="rect">
            <a:avLst/>
          </a:prstGeom>
        </p:spPr>
      </p:pic>
      <p:pic>
        <p:nvPicPr>
          <p:cNvPr id="5" name="Picture 4" descr="A round pink circle with white text and a black background&#10;&#10;AI-generated content may be incorrect.">
            <a:extLst>
              <a:ext uri="{FF2B5EF4-FFF2-40B4-BE49-F238E27FC236}">
                <a16:creationId xmlns:a16="http://schemas.microsoft.com/office/drawing/2014/main" id="{8C8539CE-82B1-4CF3-DB56-CEFA70CF600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66519" y="-2819400"/>
            <a:ext cx="1466552" cy="1466552"/>
          </a:xfrm>
          <a:prstGeom prst="rect">
            <a:avLst/>
          </a:prstGeom>
        </p:spPr>
      </p:pic>
    </p:spTree>
    <p:extLst>
      <p:ext uri="{BB962C8B-B14F-4D97-AF65-F5344CB8AC3E}">
        <p14:creationId xmlns:p14="http://schemas.microsoft.com/office/powerpoint/2010/main" val="469716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2114" rtl="0" eaLnBrk="1" latinLnBrk="0" hangingPunct="1">
        <a:lnSpc>
          <a:spcPct val="90000"/>
        </a:lnSpc>
        <a:spcBef>
          <a:spcPct val="0"/>
        </a:spcBef>
        <a:buNone/>
        <a:defRPr sz="4389"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微软雅黑" panose="020B0503020204020204" pitchFamily="34" charset="-122"/>
          <a:ea typeface="微软雅黑" panose="020B0503020204020204" pitchFamily="34" charset="-122"/>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微软雅黑" panose="020B0503020204020204" pitchFamily="34" charset="-122"/>
          <a:ea typeface="微软雅黑" panose="020B0503020204020204" pitchFamily="34" charset="-122"/>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微软雅黑" panose="020B0503020204020204" pitchFamily="34" charset="-122"/>
          <a:ea typeface="微软雅黑" panose="020B0503020204020204" pitchFamily="34" charset="-122"/>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微软雅黑" panose="020B0503020204020204" pitchFamily="34" charset="-122"/>
          <a:ea typeface="微软雅黑" panose="020B0503020204020204" pitchFamily="34" charset="-122"/>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微软雅黑" panose="020B0503020204020204" pitchFamily="34" charset="-122"/>
          <a:ea typeface="微软雅黑" panose="020B0503020204020204" pitchFamily="34" charset="-122"/>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30052" y="20320"/>
            <a:ext cx="12101737" cy="6812296"/>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914861" y="504414"/>
            <a:ext cx="10273871" cy="599963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143235" y="-252737"/>
            <a:ext cx="4585111" cy="4585111"/>
          </a:xfrm>
          <a:prstGeom prst="rect">
            <a:avLst/>
          </a:prstGeom>
        </p:spPr>
      </p:pic>
      <p:grpSp>
        <p:nvGrpSpPr>
          <p:cNvPr id="32" name="组合 31">
            <a:extLst>
              <a:ext uri="{FF2B5EF4-FFF2-40B4-BE49-F238E27FC236}">
                <a16:creationId xmlns:a16="http://schemas.microsoft.com/office/drawing/2014/main" id="{812F7956-7370-9BB9-D4F0-B034500A7A21}"/>
              </a:ext>
            </a:extLst>
          </p:cNvPr>
          <p:cNvGrpSpPr/>
          <p:nvPr/>
        </p:nvGrpSpPr>
        <p:grpSpPr>
          <a:xfrm>
            <a:off x="7895370" y="2741661"/>
            <a:ext cx="4707949" cy="4121207"/>
            <a:chOff x="8236467" y="3278909"/>
            <a:chExt cx="3984357" cy="3463837"/>
          </a:xfrm>
        </p:grpSpPr>
        <p:pic>
          <p:nvPicPr>
            <p:cNvPr id="33" name="图片 32">
              <a:extLst>
                <a:ext uri="{FF2B5EF4-FFF2-40B4-BE49-F238E27FC236}">
                  <a16:creationId xmlns:a16="http://schemas.microsoft.com/office/drawing/2014/main" id="{11460383-D6A0-7500-04DF-C37AAF542B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4" name="图片 33">
              <a:extLst>
                <a:ext uri="{FF2B5EF4-FFF2-40B4-BE49-F238E27FC236}">
                  <a16:creationId xmlns:a16="http://schemas.microsoft.com/office/drawing/2014/main" id="{13C10393-FAAC-3C1D-2502-0FBB1A453E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2" name="图片 55">
            <a:extLst>
              <a:ext uri="{FF2B5EF4-FFF2-40B4-BE49-F238E27FC236}">
                <a16:creationId xmlns:a16="http://schemas.microsoft.com/office/drawing/2014/main" id="{D467F1D0-DB00-0F11-B2F5-6FC8C7CF0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32479" flipH="1">
            <a:off x="8219499" y="90284"/>
            <a:ext cx="3759287" cy="4585111"/>
          </a:xfrm>
          <a:prstGeom prst="rect">
            <a:avLst/>
          </a:prstGeom>
        </p:spPr>
      </p:pic>
      <p:pic>
        <p:nvPicPr>
          <p:cNvPr id="3" name="图片 3">
            <a:extLst>
              <a:ext uri="{FF2B5EF4-FFF2-40B4-BE49-F238E27FC236}">
                <a16:creationId xmlns:a16="http://schemas.microsoft.com/office/drawing/2014/main" id="{7AEA3F46-1014-283D-3A1F-AC79A148F6A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380" t="4569" r="19755" b="3868"/>
          <a:stretch/>
        </p:blipFill>
        <p:spPr>
          <a:xfrm>
            <a:off x="30709" y="1936888"/>
            <a:ext cx="3744229" cy="4837766"/>
          </a:xfrm>
          <a:prstGeom prst="rect">
            <a:avLst/>
          </a:prstGeom>
        </p:spPr>
      </p:pic>
      <p:sp>
        <p:nvSpPr>
          <p:cNvPr id="11" name="TextBox 10">
            <a:extLst>
              <a:ext uri="{FF2B5EF4-FFF2-40B4-BE49-F238E27FC236}">
                <a16:creationId xmlns:a16="http://schemas.microsoft.com/office/drawing/2014/main" id="{3F7C413A-A6CF-CF44-B3C4-7B7AD28D28F2}"/>
              </a:ext>
            </a:extLst>
          </p:cNvPr>
          <p:cNvSpPr txBox="1"/>
          <p:nvPr/>
        </p:nvSpPr>
        <p:spPr>
          <a:xfrm>
            <a:off x="4778933" y="1594884"/>
            <a:ext cx="3122521" cy="581057"/>
          </a:xfrm>
          <a:prstGeom prst="rect">
            <a:avLst/>
          </a:prstGeom>
          <a:noFill/>
        </p:spPr>
        <p:txBody>
          <a:bodyPr wrap="none" rtlCol="0">
            <a:spAutoFit/>
          </a:bodyPr>
          <a:lstStyle/>
          <a:p>
            <a:pPr algn="ctr"/>
            <a:r>
              <a:rPr lang="en-VN" sz="1588" b="1" dirty="0">
                <a:solidFill>
                  <a:srgbClr val="FF0000"/>
                </a:solidFill>
                <a:latin typeface="Times New Roman" panose="02020603050405020304" pitchFamily="18" charset="0"/>
                <a:cs typeface="Times New Roman" panose="02020603050405020304" pitchFamily="18" charset="0"/>
              </a:rPr>
              <a:t>UBND PHƯỜNG HƯNG ĐẠO</a:t>
            </a:r>
          </a:p>
          <a:p>
            <a:pPr algn="ctr"/>
            <a:r>
              <a:rPr lang="en-VN" sz="1588" b="1" dirty="0">
                <a:solidFill>
                  <a:srgbClr val="FF0000"/>
                </a:solidFill>
                <a:latin typeface="Times New Roman" panose="02020603050405020304" pitchFamily="18" charset="0"/>
                <a:cs typeface="Times New Roman" panose="02020603050405020304" pitchFamily="18" charset="0"/>
              </a:rPr>
              <a:t>TRƯỜNG </a:t>
            </a:r>
            <a:r>
              <a:rPr lang="en-VN" sz="1588" b="1" u="sng" dirty="0">
                <a:solidFill>
                  <a:srgbClr val="FF0000"/>
                </a:solidFill>
                <a:latin typeface="Times New Roman" panose="02020603050405020304" pitchFamily="18" charset="0"/>
                <a:cs typeface="Times New Roman" panose="02020603050405020304" pitchFamily="18" charset="0"/>
              </a:rPr>
              <a:t>TIỂU HỌC ĐA </a:t>
            </a:r>
            <a:r>
              <a:rPr lang="en-VN" sz="1588" b="1" dirty="0">
                <a:solidFill>
                  <a:srgbClr val="FF0000"/>
                </a:solidFill>
                <a:latin typeface="Times New Roman" panose="02020603050405020304" pitchFamily="18" charset="0"/>
                <a:cs typeface="Times New Roman" panose="02020603050405020304" pitchFamily="18" charset="0"/>
              </a:rPr>
              <a:t>PHÚC</a:t>
            </a:r>
          </a:p>
        </p:txBody>
      </p:sp>
      <p:sp>
        <p:nvSpPr>
          <p:cNvPr id="12" name="TextBox 11">
            <a:extLst>
              <a:ext uri="{FF2B5EF4-FFF2-40B4-BE49-F238E27FC236}">
                <a16:creationId xmlns:a16="http://schemas.microsoft.com/office/drawing/2014/main" id="{D4990A48-2E1E-DF4A-AA7F-86CF84797495}"/>
              </a:ext>
            </a:extLst>
          </p:cNvPr>
          <p:cNvSpPr txBox="1"/>
          <p:nvPr/>
        </p:nvSpPr>
        <p:spPr>
          <a:xfrm>
            <a:off x="4846886" y="2597521"/>
            <a:ext cx="2906757" cy="1045735"/>
          </a:xfrm>
          <a:prstGeom prst="rect">
            <a:avLst/>
          </a:prstGeom>
          <a:noFill/>
        </p:spPr>
        <p:txBody>
          <a:bodyPr wrap="none" rtlCol="0">
            <a:spAutoFit/>
          </a:bodyPr>
          <a:lstStyle/>
          <a:p>
            <a:pPr algn="ctr">
              <a:lnSpc>
                <a:spcPct val="150000"/>
              </a:lnSpc>
            </a:pPr>
            <a:r>
              <a:rPr lang="en-VN" sz="2382" b="1" dirty="0">
                <a:solidFill>
                  <a:srgbClr val="FF0000"/>
                </a:solidFill>
                <a:latin typeface="Times New Roman" panose="02020603050405020304" pitchFamily="18" charset="0"/>
                <a:cs typeface="Times New Roman" panose="02020603050405020304" pitchFamily="18" charset="0"/>
              </a:rPr>
              <a:t>MÔN: TIẾNG VIỆT</a:t>
            </a:r>
          </a:p>
          <a:p>
            <a:pPr algn="ctr">
              <a:lnSpc>
                <a:spcPct val="150000"/>
              </a:lnSpc>
            </a:pPr>
            <a:r>
              <a:rPr lang="en-VN" sz="1986" b="1" dirty="0">
                <a:solidFill>
                  <a:srgbClr val="0070C0"/>
                </a:solidFill>
                <a:latin typeface="Times New Roman" panose="02020603050405020304" pitchFamily="18" charset="0"/>
                <a:cs typeface="Times New Roman" panose="02020603050405020304" pitchFamily="18" charset="0"/>
              </a:rPr>
              <a:t>BÀI 51: et êt it (Tiết 2)</a:t>
            </a:r>
          </a:p>
        </p:txBody>
      </p:sp>
      <p:sp>
        <p:nvSpPr>
          <p:cNvPr id="13" name="TextBox 12">
            <a:extLst>
              <a:ext uri="{FF2B5EF4-FFF2-40B4-BE49-F238E27FC236}">
                <a16:creationId xmlns:a16="http://schemas.microsoft.com/office/drawing/2014/main" id="{E6B35A89-0DAB-D046-B74D-113F833E2FAF}"/>
              </a:ext>
            </a:extLst>
          </p:cNvPr>
          <p:cNvSpPr txBox="1"/>
          <p:nvPr/>
        </p:nvSpPr>
        <p:spPr>
          <a:xfrm>
            <a:off x="4292272" y="4487166"/>
            <a:ext cx="4181209" cy="336695"/>
          </a:xfrm>
          <a:prstGeom prst="rect">
            <a:avLst/>
          </a:prstGeom>
          <a:noFill/>
        </p:spPr>
        <p:txBody>
          <a:bodyPr wrap="none" rtlCol="0">
            <a:spAutoFit/>
          </a:bodyPr>
          <a:lstStyle/>
          <a:p>
            <a:r>
              <a:rPr lang="en-VN" sz="1588" b="1" dirty="0">
                <a:solidFill>
                  <a:srgbClr val="7030A0"/>
                </a:solidFill>
                <a:latin typeface="Times New Roman" panose="02020603050405020304" pitchFamily="18" charset="0"/>
                <a:cs typeface="Times New Roman" panose="02020603050405020304" pitchFamily="18" charset="0"/>
              </a:rPr>
              <a:t>NGƯỜI THỰC HIỆN: NGÔ THỊ THU HIỀN</a:t>
            </a:r>
          </a:p>
        </p:txBody>
      </p:sp>
    </p:spTree>
    <p:extLst>
      <p:ext uri="{BB962C8B-B14F-4D97-AF65-F5344CB8AC3E}">
        <p14:creationId xmlns:p14="http://schemas.microsoft.com/office/powerpoint/2010/main" val="3114838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E180D4A7-C9FB-4DFB-919C-405C955672EB}">
      <p14:showEvtLst xmlns:p14="http://schemas.microsoft.com/office/powerpoint/2010/main">
        <p14:playEvt time="1" objId="4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47650" y="4292844"/>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solidFill>
                  <a:srgbClr val="0070C0"/>
                </a:solidFill>
                <a:latin typeface="Arial-Rounded" pitchFamily="34" charset="0"/>
                <a:ea typeface="Arial-Rounded" pitchFamily="34" charset="0"/>
                <a:cs typeface="Arial-Rounded" pitchFamily="34" charset="0"/>
              </a:rPr>
              <a:t>	Tết đến thật gần. Cái rét vẫn đậm. Mấy cây đào đã chi chít lộc non. Vài nụ tròn đỏ thắm vừa hé nở. Rồi trời ấm dần, đàn én nhỏ lại ríu rít bay về, náo nức đón chào năm mới.</a:t>
            </a:r>
          </a:p>
        </p:txBody>
      </p:sp>
      <p:sp>
        <p:nvSpPr>
          <p:cNvPr id="12" name="Oval 11"/>
          <p:cNvSpPr/>
          <p:nvPr/>
        </p:nvSpPr>
        <p:spPr>
          <a:xfrm>
            <a:off x="1096235" y="3758050"/>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itchFamily="34" charset="0"/>
                <a:ea typeface="Arial-Rounded" pitchFamily="34" charset="0"/>
                <a:cs typeface="Arial" pitchFamily="34" charset="0"/>
              </a:rPr>
              <a:t>1</a:t>
            </a:r>
          </a:p>
        </p:txBody>
      </p:sp>
      <p:sp>
        <p:nvSpPr>
          <p:cNvPr id="13" name="Oval 12"/>
          <p:cNvSpPr/>
          <p:nvPr/>
        </p:nvSpPr>
        <p:spPr>
          <a:xfrm>
            <a:off x="5809181" y="3869394"/>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itchFamily="34" charset="0"/>
                <a:ea typeface="Arial-Rounded" pitchFamily="34" charset="0"/>
                <a:cs typeface="Arial" pitchFamily="34" charset="0"/>
              </a:rPr>
              <a:t>2</a:t>
            </a:r>
          </a:p>
        </p:txBody>
      </p:sp>
      <p:sp>
        <p:nvSpPr>
          <p:cNvPr id="16" name="Oval 15"/>
          <p:cNvSpPr/>
          <p:nvPr/>
        </p:nvSpPr>
        <p:spPr>
          <a:xfrm>
            <a:off x="9823917" y="3823977"/>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itchFamily="34" charset="0"/>
                <a:ea typeface="Arial-Rounded" pitchFamily="34" charset="0"/>
                <a:cs typeface="Arial" pitchFamily="34" charset="0"/>
              </a:rPr>
              <a:t>3</a:t>
            </a:r>
          </a:p>
        </p:txBody>
      </p:sp>
      <p:sp>
        <p:nvSpPr>
          <p:cNvPr id="18" name="Oval 17"/>
          <p:cNvSpPr/>
          <p:nvPr/>
        </p:nvSpPr>
        <p:spPr>
          <a:xfrm>
            <a:off x="5764270" y="4719819"/>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itchFamily="34" charset="0"/>
                <a:ea typeface="Arial-Rounded" pitchFamily="34" charset="0"/>
                <a:cs typeface="Arial" pitchFamily="34" charset="0"/>
              </a:rPr>
              <a:t>4</a:t>
            </a:r>
          </a:p>
        </p:txBody>
      </p:sp>
      <p:sp>
        <p:nvSpPr>
          <p:cNvPr id="21" name="Oval 20"/>
          <p:cNvSpPr/>
          <p:nvPr/>
        </p:nvSpPr>
        <p:spPr>
          <a:xfrm>
            <a:off x="1739397" y="5287821"/>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itchFamily="34" charset="0"/>
                <a:ea typeface="Arial-Rounded" pitchFamily="34" charset="0"/>
                <a:cs typeface="Arial" pitchFamily="34" charset="0"/>
              </a:rPr>
              <a:t>5</a:t>
            </a:r>
          </a:p>
        </p:txBody>
      </p:sp>
      <p:sp>
        <p:nvSpPr>
          <p:cNvPr id="24" name="Title 1"/>
          <p:cNvSpPr txBox="1">
            <a:spLocks/>
          </p:cNvSpPr>
          <p:nvPr/>
        </p:nvSpPr>
        <p:spPr>
          <a:xfrm>
            <a:off x="247650" y="4292844"/>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solidFill>
                  <a:srgbClr val="0070C0"/>
                </a:solidFill>
                <a:latin typeface="Arial-Rounded" pitchFamily="34" charset="0"/>
                <a:ea typeface="Arial-Rounded" pitchFamily="34" charset="0"/>
                <a:cs typeface="Arial-Rounded" pitchFamily="34" charset="0"/>
              </a:rPr>
              <a:t>	</a:t>
            </a:r>
            <a:r>
              <a:rPr lang="en-US">
                <a:solidFill>
                  <a:srgbClr val="C00000"/>
                </a:solidFill>
                <a:latin typeface="Arial-Rounded" pitchFamily="34" charset="0"/>
                <a:ea typeface="Arial-Rounded" pitchFamily="34" charset="0"/>
                <a:cs typeface="Arial-Rounded" pitchFamily="34" charset="0"/>
              </a:rPr>
              <a:t>Tết đến thật gần.</a:t>
            </a:r>
            <a:r>
              <a:rPr lang="en-US">
                <a:solidFill>
                  <a:srgbClr val="0070C0"/>
                </a:solidFill>
                <a:latin typeface="Arial-Rounded" pitchFamily="34" charset="0"/>
                <a:ea typeface="Arial-Rounded" pitchFamily="34" charset="0"/>
                <a:cs typeface="Arial-Rounded" pitchFamily="34" charset="0"/>
              </a:rPr>
              <a:t> </a:t>
            </a:r>
            <a:r>
              <a:rPr lang="en-US">
                <a:solidFill>
                  <a:srgbClr val="002060"/>
                </a:solidFill>
                <a:latin typeface="Arial-Rounded" pitchFamily="34" charset="0"/>
                <a:ea typeface="Arial-Rounded" pitchFamily="34" charset="0"/>
                <a:cs typeface="Arial-Rounded" pitchFamily="34" charset="0"/>
              </a:rPr>
              <a:t>Cái rét vẫn đậm</a:t>
            </a:r>
            <a:r>
              <a:rPr lang="en-US">
                <a:solidFill>
                  <a:srgbClr val="0070C0"/>
                </a:solidFill>
                <a:latin typeface="Arial-Rounded" pitchFamily="34" charset="0"/>
                <a:ea typeface="Arial-Rounded" pitchFamily="34" charset="0"/>
                <a:cs typeface="Arial-Rounded" pitchFamily="34" charset="0"/>
              </a:rPr>
              <a:t>.</a:t>
            </a:r>
            <a:r>
              <a:rPr lang="en-US">
                <a:solidFill>
                  <a:srgbClr val="7030A0"/>
                </a:solidFill>
                <a:latin typeface="Arial-Rounded" pitchFamily="34" charset="0"/>
                <a:ea typeface="Arial-Rounded" pitchFamily="34" charset="0"/>
                <a:cs typeface="Arial-Rounded" pitchFamily="34" charset="0"/>
              </a:rPr>
              <a:t> Mấy cây đào đã chi chít lộc non. </a:t>
            </a:r>
            <a:r>
              <a:rPr lang="en-US">
                <a:solidFill>
                  <a:srgbClr val="0070C0"/>
                </a:solidFill>
                <a:latin typeface="Arial-Rounded" pitchFamily="34" charset="0"/>
                <a:ea typeface="Arial-Rounded" pitchFamily="34" charset="0"/>
                <a:cs typeface="Arial-Rounded" pitchFamily="34" charset="0"/>
              </a:rPr>
              <a:t>Vài nụ tròn đỏ thắm vừa hé nở. </a:t>
            </a:r>
            <a:r>
              <a:rPr lang="en-US">
                <a:solidFill>
                  <a:srgbClr val="00B050"/>
                </a:solidFill>
                <a:latin typeface="Arial-Rounded" pitchFamily="34" charset="0"/>
                <a:ea typeface="Arial-Rounded" pitchFamily="34" charset="0"/>
                <a:cs typeface="Arial-Rounded" pitchFamily="34" charset="0"/>
              </a:rPr>
              <a:t>Rồi trời ấm dần, đàn én nhỏ lại ríu rít bay về, náo nức đón chào năm mới.</a:t>
            </a:r>
          </a:p>
        </p:txBody>
      </p:sp>
      <p:pic>
        <p:nvPicPr>
          <p:cNvPr id="4" name="Picture 3">
            <a:extLst>
              <a:ext uri="{FF2B5EF4-FFF2-40B4-BE49-F238E27FC236}">
                <a16:creationId xmlns:a16="http://schemas.microsoft.com/office/drawing/2014/main" id="{BEA91417-6BB6-B2BD-423C-0775E2228351}"/>
              </a:ext>
            </a:extLst>
          </p:cNvPr>
          <p:cNvPicPr>
            <a:picLocks noChangeAspect="1"/>
          </p:cNvPicPr>
          <p:nvPr/>
        </p:nvPicPr>
        <p:blipFill>
          <a:blip r:embed="rId3"/>
          <a:stretch>
            <a:fillRect/>
          </a:stretch>
        </p:blipFill>
        <p:spPr>
          <a:xfrm>
            <a:off x="3261519" y="457200"/>
            <a:ext cx="6181725" cy="3343275"/>
          </a:xfrm>
          <a:prstGeom prst="rect">
            <a:avLst/>
          </a:prstGeom>
        </p:spPr>
      </p:pic>
    </p:spTree>
    <p:extLst>
      <p:ext uri="{BB962C8B-B14F-4D97-AF65-F5344CB8AC3E}">
        <p14:creationId xmlns:p14="http://schemas.microsoft.com/office/powerpoint/2010/main" val="22908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P spid="21"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990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solidFill>
                  <a:srgbClr val="0070C0"/>
                </a:solidFill>
                <a:latin typeface="Arial-Rounded" pitchFamily="34" charset="0"/>
                <a:ea typeface="Arial-Rounded" pitchFamily="34" charset="0"/>
                <a:cs typeface="Arial-Rounded" pitchFamily="34" charset="0"/>
              </a:rPr>
              <a:t>	Tết đến thật gần. Cái rét vẫn đậm. Mấy cây đào đã chi chít lộc non. Vài nụ tròn đỏ thắm vừa hé nở. Rồi trời ấm dần, đàn én nhỏ lại ríu rít bay về, náo nức đón chào năm mới.</a:t>
            </a:r>
          </a:p>
        </p:txBody>
      </p:sp>
      <p:cxnSp>
        <p:nvCxnSpPr>
          <p:cNvPr id="47" name="Straight Connector 46"/>
          <p:cNvCxnSpPr/>
          <p:nvPr/>
        </p:nvCxnSpPr>
        <p:spPr>
          <a:xfrm>
            <a:off x="6919119" y="990600"/>
            <a:ext cx="47958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97101" y="1676400"/>
            <a:ext cx="94652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122631" y="1713722"/>
            <a:ext cx="16932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0712" y="2362200"/>
            <a:ext cx="76590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73489"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Khi tết đến gần, thời tiết như thế nào?</a:t>
            </a:r>
          </a:p>
        </p:txBody>
      </p:sp>
      <p:cxnSp>
        <p:nvCxnSpPr>
          <p:cNvPr id="17" name="Straight Connector 16"/>
          <p:cNvCxnSpPr/>
          <p:nvPr/>
        </p:nvCxnSpPr>
        <p:spPr>
          <a:xfrm>
            <a:off x="1904063" y="3120854"/>
            <a:ext cx="2176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66184"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Cây đào có đặc điểm gì khi tết đến?</a:t>
            </a:r>
          </a:p>
        </p:txBody>
      </p:sp>
      <p:sp>
        <p:nvSpPr>
          <p:cNvPr id="16" name="Rounded Rectangle 15"/>
          <p:cNvSpPr/>
          <p:nvPr/>
        </p:nvSpPr>
        <p:spPr>
          <a:xfrm>
            <a:off x="538269"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Arial-Rounded" pitchFamily="34" charset="0"/>
                <a:ea typeface="Arial-Rounded" pitchFamily="34" charset="0"/>
                <a:cs typeface="Arial-Rounded" pitchFamily="34" charset="0"/>
              </a:rPr>
              <a:t>Loài chim nào cũng bay về náo nức đón chào năm mới</a:t>
            </a:r>
          </a:p>
        </p:txBody>
      </p: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1"/>
                                        </p:tgtEl>
                                      </p:cBhvr>
                                    </p:animEffect>
                                    <p:set>
                                      <p:cBhvr>
                                        <p:cTn id="38" dur="1" fill="hold">
                                          <p:stCondLst>
                                            <p:cond delay="499"/>
                                          </p:stCondLst>
                                        </p:cTn>
                                        <p:tgtEl>
                                          <p:spTgt spid="51"/>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 Tết đến thật gần. Cái rét vẫn đậm. Mấy cây đào đã chi chít lộc non. Vài nụ tròn đỏ thắm vừa hé nở. Rồi trời ấm dần, đàn én nhỏ lại ríu rít bay về, náo nức đón chào năm mới.</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628" y="7776"/>
            <a:ext cx="8952932" cy="479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3218410" y="914400"/>
            <a:ext cx="572501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Thời tiết</a:t>
            </a:r>
          </a:p>
        </p:txBody>
      </p:sp>
      <p:pic>
        <p:nvPicPr>
          <p:cNvPr id="8" name="Picture 7">
            <a:extLst>
              <a:ext uri="{FF2B5EF4-FFF2-40B4-BE49-F238E27FC236}">
                <a16:creationId xmlns:a16="http://schemas.microsoft.com/office/drawing/2014/main" id="{6E51C8D4-DAD0-603A-26CA-AF1C98EA01DF}"/>
              </a:ext>
            </a:extLst>
          </p:cNvPr>
          <p:cNvPicPr>
            <a:picLocks noChangeAspect="1"/>
          </p:cNvPicPr>
          <p:nvPr/>
        </p:nvPicPr>
        <p:blipFill>
          <a:blip r:embed="rId2"/>
          <a:stretch>
            <a:fillRect/>
          </a:stretch>
        </p:blipFill>
        <p:spPr>
          <a:xfrm>
            <a:off x="2651919" y="1828799"/>
            <a:ext cx="6477000" cy="4414261"/>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3239" y="-1102886"/>
            <a:ext cx="8266849" cy="7681159"/>
          </a:xfrm>
          <a:prstGeom prst="rect">
            <a:avLst/>
          </a:prstGeom>
        </p:spPr>
      </p:pic>
      <p:pic>
        <p:nvPicPr>
          <p:cNvPr id="3" name="Picture 2"/>
          <p:cNvPicPr>
            <a:picLocks noChangeAspect="1"/>
          </p:cNvPicPr>
          <p:nvPr/>
        </p:nvPicPr>
        <p:blipFill>
          <a:blip r:embed="rId3"/>
          <a:stretch>
            <a:fillRect/>
          </a:stretch>
        </p:blipFill>
        <p:spPr>
          <a:xfrm>
            <a:off x="415075" y="8484"/>
            <a:ext cx="8003182" cy="1939982"/>
          </a:xfrm>
          <a:prstGeom prst="rect">
            <a:avLst/>
          </a:prstGeom>
        </p:spPr>
      </p:pic>
      <p:sp>
        <p:nvSpPr>
          <p:cNvPr id="4" name="Rectangle 3"/>
          <p:cNvSpPr/>
          <p:nvPr/>
        </p:nvSpPr>
        <p:spPr>
          <a:xfrm>
            <a:off x="1113770" y="3059834"/>
            <a:ext cx="6884238" cy="1754326"/>
          </a:xfrm>
          <a:prstGeom prst="rect">
            <a:avLst/>
          </a:prstGeom>
        </p:spPr>
        <p:txBody>
          <a:bodyPr wrap="square">
            <a:spAutoFit/>
          </a:bodyPr>
          <a:lstStyle/>
          <a:p>
            <a:pPr algn="ctr"/>
            <a:r>
              <a:rPr lang="en-US" sz="5400" dirty="0" err="1">
                <a:solidFill>
                  <a:srgbClr val="7030A0"/>
                </a:solidFill>
                <a:latin typeface="Arial-Rounded" pitchFamily="34" charset="0"/>
                <a:ea typeface="Arial-Rounded" pitchFamily="34" charset="0"/>
                <a:cs typeface="Arial-Rounded" pitchFamily="34" charset="0"/>
              </a:rPr>
              <a:t>Thi</a:t>
            </a:r>
            <a:r>
              <a:rPr lang="en-US" sz="5400" dirty="0">
                <a:solidFill>
                  <a:srgbClr val="7030A0"/>
                </a:solidFill>
                <a:latin typeface="Arial-Rounded" pitchFamily="34" charset="0"/>
                <a:ea typeface="Arial-Rounded" pitchFamily="34" charset="0"/>
                <a:cs typeface="Arial-Rounded" pitchFamily="34" charset="0"/>
              </a:rPr>
              <a:t> </a:t>
            </a:r>
            <a:r>
              <a:rPr lang="en-US" sz="5400" dirty="0" err="1">
                <a:solidFill>
                  <a:srgbClr val="7030A0"/>
                </a:solidFill>
                <a:latin typeface="Arial-Rounded" pitchFamily="34" charset="0"/>
                <a:ea typeface="Arial-Rounded" pitchFamily="34" charset="0"/>
                <a:cs typeface="Arial-Rounded" pitchFamily="34" charset="0"/>
              </a:rPr>
              <a:t>tìm</a:t>
            </a:r>
            <a:r>
              <a:rPr lang="en-US" sz="5400" dirty="0">
                <a:solidFill>
                  <a:srgbClr val="7030A0"/>
                </a:solidFill>
                <a:latin typeface="Arial-Rounded" pitchFamily="34" charset="0"/>
                <a:ea typeface="Arial-Rounded" pitchFamily="34" charset="0"/>
                <a:cs typeface="Arial-Rounded" pitchFamily="34" charset="0"/>
              </a:rPr>
              <a:t> </a:t>
            </a:r>
            <a:r>
              <a:rPr lang="en-US" sz="5400" dirty="0" err="1">
                <a:solidFill>
                  <a:srgbClr val="7030A0"/>
                </a:solidFill>
                <a:latin typeface="Arial-Rounded" pitchFamily="34" charset="0"/>
                <a:ea typeface="Arial-Rounded" pitchFamily="34" charset="0"/>
                <a:cs typeface="Arial-Rounded" pitchFamily="34" charset="0"/>
              </a:rPr>
              <a:t>các</a:t>
            </a:r>
            <a:r>
              <a:rPr lang="en-US" sz="5400" dirty="0">
                <a:solidFill>
                  <a:srgbClr val="7030A0"/>
                </a:solidFill>
                <a:latin typeface="Arial-Rounded" pitchFamily="34" charset="0"/>
                <a:ea typeface="Arial-Rounded" pitchFamily="34" charset="0"/>
                <a:cs typeface="Arial-Rounded" pitchFamily="34" charset="0"/>
              </a:rPr>
              <a:t> </a:t>
            </a:r>
            <a:r>
              <a:rPr lang="en-US" sz="5400" dirty="0" err="1">
                <a:solidFill>
                  <a:srgbClr val="7030A0"/>
                </a:solidFill>
                <a:latin typeface="Arial-Rounded" pitchFamily="34" charset="0"/>
                <a:ea typeface="Arial-Rounded" pitchFamily="34" charset="0"/>
                <a:cs typeface="Arial-Rounded" pitchFamily="34" charset="0"/>
              </a:rPr>
              <a:t>tiếng</a:t>
            </a:r>
            <a:r>
              <a:rPr lang="en-US" sz="5400" dirty="0">
                <a:solidFill>
                  <a:srgbClr val="7030A0"/>
                </a:solidFill>
                <a:latin typeface="Arial-Rounded" pitchFamily="34" charset="0"/>
                <a:ea typeface="Arial-Rounded" pitchFamily="34" charset="0"/>
                <a:cs typeface="Arial-Rounded" pitchFamily="34" charset="0"/>
              </a:rPr>
              <a:t>, </a:t>
            </a:r>
            <a:r>
              <a:rPr lang="en-US" sz="5400" dirty="0" err="1">
                <a:solidFill>
                  <a:srgbClr val="7030A0"/>
                </a:solidFill>
                <a:latin typeface="Arial-Rounded" pitchFamily="34" charset="0"/>
                <a:ea typeface="Arial-Rounded" pitchFamily="34" charset="0"/>
                <a:cs typeface="Arial-Rounded" pitchFamily="34" charset="0"/>
              </a:rPr>
              <a:t>từ</a:t>
            </a:r>
            <a:r>
              <a:rPr lang="en-US" sz="5400" dirty="0">
                <a:solidFill>
                  <a:srgbClr val="7030A0"/>
                </a:solidFill>
                <a:latin typeface="Arial-Rounded" pitchFamily="34" charset="0"/>
                <a:ea typeface="Arial-Rounded" pitchFamily="34" charset="0"/>
                <a:cs typeface="Arial-Rounded" pitchFamily="34" charset="0"/>
              </a:rPr>
              <a:t> </a:t>
            </a:r>
          </a:p>
          <a:p>
            <a:pPr algn="ctr"/>
            <a:r>
              <a:rPr lang="en-US" sz="5400" dirty="0" err="1">
                <a:solidFill>
                  <a:srgbClr val="7030A0"/>
                </a:solidFill>
                <a:latin typeface="Arial-Rounded" pitchFamily="34" charset="0"/>
                <a:ea typeface="Arial-Rounded" pitchFamily="34" charset="0"/>
                <a:cs typeface="Arial-Rounded" pitchFamily="34" charset="0"/>
              </a:rPr>
              <a:t>có</a:t>
            </a:r>
            <a:r>
              <a:rPr lang="en-US" sz="5400" dirty="0">
                <a:solidFill>
                  <a:srgbClr val="7030A0"/>
                </a:solidFill>
                <a:latin typeface="Arial-Rounded" pitchFamily="34" charset="0"/>
                <a:ea typeface="Arial-Rounded" pitchFamily="34" charset="0"/>
                <a:cs typeface="Arial-Rounded" pitchFamily="34" charset="0"/>
              </a:rPr>
              <a:t> </a:t>
            </a:r>
            <a:r>
              <a:rPr lang="en-US" sz="5400" dirty="0" err="1">
                <a:solidFill>
                  <a:srgbClr val="7030A0"/>
                </a:solidFill>
                <a:latin typeface="Arial-Rounded" pitchFamily="34" charset="0"/>
                <a:ea typeface="Arial-Rounded" pitchFamily="34" charset="0"/>
                <a:cs typeface="Arial-Rounded" pitchFamily="34" charset="0"/>
              </a:rPr>
              <a:t>chứa</a:t>
            </a:r>
            <a:r>
              <a:rPr lang="en-US" sz="5400" dirty="0">
                <a:solidFill>
                  <a:srgbClr val="7030A0"/>
                </a:solidFill>
                <a:latin typeface="Arial-Rounded" pitchFamily="34" charset="0"/>
                <a:ea typeface="Arial-Rounded" pitchFamily="34" charset="0"/>
                <a:cs typeface="Arial-Rounded" pitchFamily="34" charset="0"/>
              </a:rPr>
              <a:t> </a:t>
            </a:r>
            <a:r>
              <a:rPr lang="en-US" sz="5400" dirty="0" err="1">
                <a:solidFill>
                  <a:srgbClr val="7030A0"/>
                </a:solidFill>
                <a:latin typeface="Arial-Rounded" pitchFamily="34" charset="0"/>
                <a:ea typeface="Arial-Rounded" pitchFamily="34" charset="0"/>
                <a:cs typeface="Arial-Rounded" pitchFamily="34" charset="0"/>
              </a:rPr>
              <a:t>vần</a:t>
            </a:r>
            <a:r>
              <a:rPr lang="en-US" sz="5400" dirty="0">
                <a:solidFill>
                  <a:srgbClr val="7030A0"/>
                </a:solidFill>
                <a:latin typeface="Arial-Rounded" pitchFamily="34" charset="0"/>
                <a:ea typeface="Arial-Rounded" pitchFamily="34" charset="0"/>
                <a:cs typeface="Arial-Rounded" pitchFamily="34" charset="0"/>
              </a:rPr>
              <a:t> </a:t>
            </a:r>
            <a:r>
              <a:rPr lang="en-US" sz="5400" dirty="0" err="1">
                <a:solidFill>
                  <a:srgbClr val="7030A0"/>
                </a:solidFill>
                <a:latin typeface="Arial-Rounded" pitchFamily="34" charset="0"/>
                <a:ea typeface="Arial-Rounded" pitchFamily="34" charset="0"/>
                <a:cs typeface="Arial-Rounded" pitchFamily="34" charset="0"/>
              </a:rPr>
              <a:t>vừa</a:t>
            </a:r>
            <a:r>
              <a:rPr lang="en-US" sz="5400" dirty="0">
                <a:solidFill>
                  <a:srgbClr val="7030A0"/>
                </a:solidFill>
                <a:latin typeface="Arial-Rounded" pitchFamily="34" charset="0"/>
                <a:ea typeface="Arial-Rounded" pitchFamily="34" charset="0"/>
                <a:cs typeface="Arial-Rounded" pitchFamily="34" charset="0"/>
              </a:rPr>
              <a:t> </a:t>
            </a:r>
            <a:r>
              <a:rPr lang="en-US" sz="5400" dirty="0" err="1">
                <a:solidFill>
                  <a:srgbClr val="7030A0"/>
                </a:solidFill>
                <a:latin typeface="Arial-Rounded" pitchFamily="34" charset="0"/>
                <a:ea typeface="Arial-Rounded" pitchFamily="34" charset="0"/>
                <a:cs typeface="Arial-Rounded" pitchFamily="34" charset="0"/>
              </a:rPr>
              <a:t>học</a:t>
            </a:r>
            <a:r>
              <a:rPr lang="en-US" sz="5400" dirty="0">
                <a:solidFill>
                  <a:srgbClr val="7030A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2593911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A8E535DF-15BD-D423-EF0C-7F74D154BE25}"/>
              </a:ext>
            </a:extLst>
          </p:cNvPr>
          <p:cNvSpPr/>
          <p:nvPr/>
        </p:nvSpPr>
        <p:spPr>
          <a:xfrm>
            <a:off x="3107513" y="396501"/>
            <a:ext cx="8125366" cy="4042616"/>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zh-CN" altLang="en-US" sz="1795">
              <a:solidFill>
                <a:prstClr val="white"/>
              </a:solidFill>
              <a:latin typeface="Arial" panose="020B0604020202020204"/>
              <a:ea typeface="思源黑体 CN Bold" panose="020B0800000000000000"/>
            </a:endParaRPr>
          </a:p>
        </p:txBody>
      </p:sp>
      <p:pic>
        <p:nvPicPr>
          <p:cNvPr id="3" name="Picture 2"/>
          <p:cNvPicPr>
            <a:picLocks noChangeAspect="1"/>
          </p:cNvPicPr>
          <p:nvPr/>
        </p:nvPicPr>
        <p:blipFill>
          <a:blip r:embed="rId2"/>
          <a:stretch>
            <a:fillRect/>
          </a:stretch>
        </p:blipFill>
        <p:spPr>
          <a:xfrm>
            <a:off x="2469969" y="8483"/>
            <a:ext cx="9158658" cy="4694876"/>
          </a:xfrm>
          <a:prstGeom prst="rect">
            <a:avLst/>
          </a:prstGeom>
        </p:spPr>
      </p:pic>
      <p:pic>
        <p:nvPicPr>
          <p:cNvPr id="5" name="Picture 4">
            <a:extLst>
              <a:ext uri="{FF2B5EF4-FFF2-40B4-BE49-F238E27FC236}">
                <a16:creationId xmlns:a16="http://schemas.microsoft.com/office/drawing/2014/main" id="{2407BE3A-8D29-FDC1-0C44-2A1165241582}"/>
              </a:ext>
            </a:extLst>
          </p:cNvPr>
          <p:cNvPicPr>
            <a:picLocks noChangeAspect="1"/>
          </p:cNvPicPr>
          <p:nvPr/>
        </p:nvPicPr>
        <p:blipFill>
          <a:blip r:embed="rId3"/>
          <a:stretch>
            <a:fillRect/>
          </a:stretch>
        </p:blipFill>
        <p:spPr>
          <a:xfrm>
            <a:off x="27809" y="1576964"/>
            <a:ext cx="3755172" cy="5228426"/>
          </a:xfrm>
          <a:prstGeom prst="rect">
            <a:avLst/>
          </a:prstGeom>
        </p:spPr>
      </p:pic>
    </p:spTree>
    <p:extLst>
      <p:ext uri="{BB962C8B-B14F-4D97-AF65-F5344CB8AC3E}">
        <p14:creationId xmlns:p14="http://schemas.microsoft.com/office/powerpoint/2010/main" val="4017893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3650675" cy="941185"/>
            <a:chOff x="63500" y="1429216"/>
            <a:chExt cx="2744796" cy="705889"/>
          </a:xfrm>
        </p:grpSpPr>
        <p:sp>
          <p:nvSpPr>
            <p:cNvPr id="13" name="Rounded Rectangle 12"/>
            <p:cNvSpPr/>
            <p:nvPr/>
          </p:nvSpPr>
          <p:spPr>
            <a:xfrm>
              <a:off x="384357" y="1429216"/>
              <a:ext cx="242393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Arial-Rounded" pitchFamily="34" charset="0"/>
                  <a:ea typeface="Arial-Rounded" pitchFamily="34" charset="0"/>
                  <a:cs typeface="Arial-Rounded" pitchFamily="34" charset="0"/>
                </a:rPr>
                <a:t>Tô</a:t>
              </a:r>
              <a:r>
                <a:rPr lang="en-US" sz="4800" dirty="0">
                  <a:latin typeface="Arial-Rounded" pitchFamily="34" charset="0"/>
                  <a:ea typeface="Arial-Rounded" pitchFamily="34" charset="0"/>
                  <a:cs typeface="Arial-Rounded" pitchFamily="34" charset="0"/>
                </a:rPr>
                <a:t> </a:t>
              </a:r>
              <a:r>
                <a:rPr lang="en-US" sz="4800" dirty="0" err="1">
                  <a:latin typeface="Arial-Rounded" pitchFamily="34" charset="0"/>
                  <a:ea typeface="Arial-Rounded" pitchFamily="34" charset="0"/>
                  <a:cs typeface="Arial-Rounded" pitchFamily="34" charset="0"/>
                </a:rPr>
                <a:t>và</a:t>
              </a:r>
              <a:r>
                <a:rPr lang="en-US" sz="4800" dirty="0">
                  <a:latin typeface="Arial-Rounded" pitchFamily="34" charset="0"/>
                  <a:ea typeface="Arial-Rounded" pitchFamily="34" charset="0"/>
                  <a:cs typeface="Arial-Rounded" pitchFamily="34" charset="0"/>
                </a:rPr>
                <a:t> </a:t>
              </a:r>
              <a:r>
                <a:rPr lang="en-US" sz="4800" dirty="0" err="1">
                  <a:latin typeface="Arial-Rounded" pitchFamily="34" charset="0"/>
                  <a:ea typeface="Arial-Rounded" pitchFamily="34" charset="0"/>
                  <a:cs typeface="Arial-Rounded" pitchFamily="34" charset="0"/>
                </a:rPr>
                <a:t>viết</a:t>
              </a:r>
              <a:endParaRPr lang="en-US" sz="4800" dirty="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Rounded MT Bold" pitchFamily="34" charset="0"/>
                  <a:ea typeface="Arial-Rounded" pitchFamily="34" charset="0"/>
                  <a:cs typeface="Arial-Rounded" pitchFamily="34" charset="0"/>
                </a:rPr>
                <a:t>3</a:t>
              </a:r>
            </a:p>
          </p:txBody>
        </p:sp>
      </p:grpSp>
      <p:sp>
        <p:nvSpPr>
          <p:cNvPr id="7" name="TextBox 6"/>
          <p:cNvSpPr txBox="1"/>
          <p:nvPr/>
        </p:nvSpPr>
        <p:spPr>
          <a:xfrm>
            <a:off x="3013368"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et</a:t>
            </a:r>
            <a:r>
              <a:rPr lang="el-GR" sz="28600">
                <a:solidFill>
                  <a:srgbClr val="FF0000"/>
                </a:solidFill>
                <a:latin typeface="HP001 4 hàng"/>
              </a:rPr>
              <a:t> </a:t>
            </a:r>
            <a:r>
              <a:rPr lang="en-US" sz="28600">
                <a:solidFill>
                  <a:srgbClr val="FF0000"/>
                </a:solidFill>
                <a:latin typeface="HP001 4 hàng"/>
              </a:rPr>
              <a:t> </a:t>
            </a:r>
            <a:r>
              <a:rPr lang="el-GR" sz="2860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0706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et</a:t>
            </a:r>
            <a:r>
              <a:rPr lang="el-GR" sz="14000">
                <a:solidFill>
                  <a:srgbClr val="FF0000"/>
                </a:solidFill>
                <a:latin typeface="HP001 4 hàng"/>
              </a:rPr>
              <a:t> </a:t>
            </a:r>
            <a:r>
              <a:rPr lang="el-GR" sz="14000">
                <a:solidFill>
                  <a:srgbClr val="FF0000"/>
                </a:solidFill>
                <a:latin typeface="HP001 4 hàng" pitchFamily="34" charset="0"/>
              </a:rPr>
              <a:t> </a:t>
            </a:r>
            <a:r>
              <a:rPr lang="en-US" sz="14000">
                <a:solidFill>
                  <a:srgbClr val="FF0000"/>
                </a:solidFill>
                <a:latin typeface="HP001 4 hàng" pitchFamily="34" charset="0"/>
              </a:rPr>
              <a:t> </a:t>
            </a:r>
          </a:p>
        </p:txBody>
      </p:sp>
    </p:spTree>
    <p:extLst>
      <p:ext uri="{BB962C8B-B14F-4D97-AF65-F5344CB8AC3E}">
        <p14:creationId xmlns:p14="http://schemas.microsoft.com/office/powerpoint/2010/main" val="353956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020154"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êt</a:t>
            </a:r>
            <a:endParaRPr lang="en-US" sz="28600">
              <a:solidFill>
                <a:srgbClr val="FF0000"/>
              </a:solidFill>
              <a:latin typeface="HP001 4 hàng" pitchFamily="34" charset="0"/>
            </a:endParaRPr>
          </a:p>
        </p:txBody>
      </p:sp>
      <p:sp>
        <p:nvSpPr>
          <p:cNvPr id="8" name="TextBox 7"/>
          <p:cNvSpPr txBox="1"/>
          <p:nvPr/>
        </p:nvSpPr>
        <p:spPr>
          <a:xfrm>
            <a:off x="7426119" y="3009901"/>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êt</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032919" y="1628776"/>
            <a:ext cx="8051865" cy="4524118"/>
          </a:xfrm>
          <a:prstGeom prst="rect">
            <a:avLst/>
          </a:prstGeom>
          <a:noFill/>
        </p:spPr>
        <p:txBody>
          <a:bodyPr wrap="square" lIns="121725" tIns="60862" rIns="121725" bIns="60862" rtlCol="0">
            <a:spAutoFit/>
          </a:bodyPr>
          <a:lstStyle/>
          <a:p>
            <a:r>
              <a:rPr lang="en-US" sz="28600" dirty="0">
                <a:solidFill>
                  <a:srgbClr val="FF0000"/>
                </a:solidFill>
                <a:latin typeface="HP001 4 hàng"/>
              </a:rPr>
              <a:t>it  </a:t>
            </a:r>
            <a:r>
              <a:rPr lang="el-GR" sz="28600" dirty="0">
                <a:solidFill>
                  <a:srgbClr val="FF0000"/>
                </a:solidFill>
                <a:latin typeface="HP001 4 hàng"/>
              </a:rPr>
              <a:t> </a:t>
            </a:r>
            <a:endParaRPr lang="en-US" sz="28600" dirty="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dirty="0">
                <a:solidFill>
                  <a:srgbClr val="FF0000"/>
                </a:solidFill>
                <a:latin typeface="HP001 4 hàng"/>
              </a:rPr>
              <a:t>it</a:t>
            </a:r>
            <a:endParaRPr lang="en-US" sz="14000" dirty="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28119" y="242779"/>
            <a:ext cx="8773090" cy="6252107"/>
            <a:chOff x="2347119" y="381000"/>
            <a:chExt cx="7250487" cy="5167033"/>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73" t="40816" r="29578" b="27551"/>
            <a:stretch/>
          </p:blipFill>
          <p:spPr bwMode="auto">
            <a:xfrm>
              <a:off x="2347119" y="381000"/>
              <a:ext cx="7250487" cy="288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779" t="28030" r="28329" b="44834"/>
            <a:stretch/>
          </p:blipFill>
          <p:spPr bwMode="auto">
            <a:xfrm>
              <a:off x="2392474" y="3109807"/>
              <a:ext cx="7174288" cy="243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ounded Rectangle 5"/>
          <p:cNvSpPr/>
          <p:nvPr/>
        </p:nvSpPr>
        <p:spPr>
          <a:xfrm>
            <a:off x="514160" y="277948"/>
            <a:ext cx="2442559" cy="64284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Arial-Rounded" pitchFamily="34" charset="0"/>
                <a:ea typeface="Arial-Rounded" pitchFamily="34" charset="0"/>
                <a:cs typeface="Arial-Rounded" pitchFamily="34" charset="0"/>
              </a:rPr>
              <a:t>  Viết vở</a:t>
            </a:r>
          </a:p>
        </p:txBody>
      </p:sp>
    </p:spTree>
    <p:extLst>
      <p:ext uri="{BB962C8B-B14F-4D97-AF65-F5344CB8AC3E}">
        <p14:creationId xmlns:p14="http://schemas.microsoft.com/office/powerpoint/2010/main" val="325138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47650" y="428600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solidFill>
                  <a:srgbClr val="0070C0"/>
                </a:solidFill>
                <a:latin typeface="Arial-Rounded" pitchFamily="34" charset="0"/>
                <a:ea typeface="Arial-Rounded" pitchFamily="34" charset="0"/>
                <a:cs typeface="Arial-Rounded" pitchFamily="34" charset="0"/>
              </a:rPr>
              <a:t>	Tết đến thật gần. Cái rét vẫn đậm. Mấy cây đào đã chi chít lộc non. Vài nụ tròn đỏ thắm vừa hé nở. Rồi trời ấm dần, đàn én nhỏ lại ríu rít bay về, náo nức đón chào năm mới.</a:t>
            </a:r>
          </a:p>
        </p:txBody>
      </p:sp>
      <p:cxnSp>
        <p:nvCxnSpPr>
          <p:cNvPr id="32" name="Straight Connector 31"/>
          <p:cNvCxnSpPr/>
          <p:nvPr/>
        </p:nvCxnSpPr>
        <p:spPr>
          <a:xfrm>
            <a:off x="1266419" y="4716124"/>
            <a:ext cx="7005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96961" y="4744879"/>
            <a:ext cx="6706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93768" y="5356092"/>
            <a:ext cx="7377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250518" y="5957110"/>
            <a:ext cx="5542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250841" y="4276723"/>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solidFill>
                  <a:srgbClr val="0070C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Tết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đến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thật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gần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Cái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rét</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vẫn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đậm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Mấy</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cây</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đào</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đã</a:t>
            </a:r>
            <a:r>
              <a:rPr lang="en-US" dirty="0">
                <a:solidFill>
                  <a:srgbClr val="0070C0"/>
                </a:solidFill>
                <a:latin typeface="Arial-Rounded" pitchFamily="34" charset="0"/>
                <a:ea typeface="Arial-Rounded" pitchFamily="34" charset="0"/>
                <a:cs typeface="Arial-Rounded" pitchFamily="34" charset="0"/>
              </a:rPr>
              <a:t> chi </a:t>
            </a:r>
            <a:r>
              <a:rPr lang="en-US" dirty="0" err="1">
                <a:solidFill>
                  <a:srgbClr val="FF0000"/>
                </a:solidFill>
                <a:latin typeface="Arial-Rounded" pitchFamily="34" charset="0"/>
                <a:ea typeface="Arial-Rounded" pitchFamily="34" charset="0"/>
                <a:cs typeface="Arial-Rounded" pitchFamily="34" charset="0"/>
              </a:rPr>
              <a:t>chít</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lộc</a:t>
            </a:r>
            <a:r>
              <a:rPr lang="en-US" dirty="0">
                <a:solidFill>
                  <a:srgbClr val="0070C0"/>
                </a:solidFill>
                <a:latin typeface="Arial-Rounded" pitchFamily="34" charset="0"/>
                <a:ea typeface="Arial-Rounded" pitchFamily="34" charset="0"/>
                <a:cs typeface="Arial-Rounded" pitchFamily="34" charset="0"/>
              </a:rPr>
              <a:t> non. </a:t>
            </a:r>
            <a:r>
              <a:rPr lang="en-US" dirty="0" err="1">
                <a:solidFill>
                  <a:srgbClr val="0070C0"/>
                </a:solidFill>
                <a:latin typeface="Arial-Rounded" pitchFamily="34" charset="0"/>
                <a:ea typeface="Arial-Rounded" pitchFamily="34" charset="0"/>
                <a:cs typeface="Arial-Rounded" pitchFamily="34" charset="0"/>
              </a:rPr>
              <a:t>Vài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nụ</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tròn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đỏ</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thắm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vừa</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hé</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nở</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Rồi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trời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ấm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dần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đàn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én</a:t>
            </a:r>
            <a:r>
              <a:rPr lang="en-US" dirty="0">
                <a:solidFill>
                  <a:srgbClr val="0070C0"/>
                </a:solidFill>
                <a:latin typeface="Arial-Rounded" pitchFamily="34" charset="0"/>
                <a:ea typeface="Arial-Rounded" pitchFamily="34" charset="0"/>
                <a:cs typeface="Arial-Rounded" pitchFamily="34" charset="0"/>
              </a:rPr>
              <a:t> nhỏ </a:t>
            </a:r>
            <a:r>
              <a:rPr lang="en-US" dirty="0" err="1">
                <a:solidFill>
                  <a:srgbClr val="0070C0"/>
                </a:solidFill>
                <a:latin typeface="Arial-Rounded" pitchFamily="34" charset="0"/>
                <a:ea typeface="Arial-Rounded" pitchFamily="34" charset="0"/>
                <a:cs typeface="Arial-Rounded" pitchFamily="34" charset="0"/>
              </a:rPr>
              <a:t>lại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ríu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rít</a:t>
            </a:r>
            <a:r>
              <a:rPr lang="en-US" dirty="0">
                <a:solidFill>
                  <a:srgbClr val="0070C0"/>
                </a:solidFill>
                <a:latin typeface="Arial-Rounded" pitchFamily="34" charset="0"/>
                <a:ea typeface="Arial-Rounded" pitchFamily="34" charset="0"/>
                <a:cs typeface="Arial-Rounded" pitchFamily="34" charset="0"/>
              </a:rPr>
              <a:t> bay </a:t>
            </a:r>
            <a:r>
              <a:rPr lang="en-US" dirty="0" err="1">
                <a:solidFill>
                  <a:srgbClr val="0070C0"/>
                </a:solidFill>
                <a:latin typeface="Arial-Rounded" pitchFamily="34" charset="0"/>
                <a:ea typeface="Arial-Rounded" pitchFamily="34" charset="0"/>
                <a:cs typeface="Arial-Rounded" pitchFamily="34" charset="0"/>
              </a:rPr>
              <a:t>về</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náo</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nức</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đón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chào</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năm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mới</a:t>
            </a:r>
            <a:r>
              <a:rPr lang="en-US" dirty="0">
                <a:solidFill>
                  <a:srgbClr val="0070C0"/>
                </a:solidFill>
                <a:latin typeface="Arial-Rounded" pitchFamily="34" charset="0"/>
                <a:ea typeface="Arial-Rounded" pitchFamily="34" charset="0"/>
                <a:cs typeface="Arial-Rounded" pitchFamily="34" charset="0"/>
              </a:rPr>
              <a:t>.</a:t>
            </a:r>
          </a:p>
        </p:txBody>
      </p:sp>
      <p:pic>
        <p:nvPicPr>
          <p:cNvPr id="4" name="Picture 3">
            <a:extLst>
              <a:ext uri="{FF2B5EF4-FFF2-40B4-BE49-F238E27FC236}">
                <a16:creationId xmlns:a16="http://schemas.microsoft.com/office/drawing/2014/main" id="{EDD68603-E952-F0C3-F2E1-FE37D831848B}"/>
              </a:ext>
            </a:extLst>
          </p:cNvPr>
          <p:cNvPicPr>
            <a:picLocks noChangeAspect="1"/>
          </p:cNvPicPr>
          <p:nvPr/>
        </p:nvPicPr>
        <p:blipFill>
          <a:blip r:embed="rId3"/>
          <a:stretch>
            <a:fillRect/>
          </a:stretch>
        </p:blipFill>
        <p:spPr>
          <a:xfrm>
            <a:off x="2042319" y="381000"/>
            <a:ext cx="7484828" cy="3657600"/>
          </a:xfrm>
          <a:prstGeom prst="rect">
            <a:avLst/>
          </a:prstGeom>
        </p:spPr>
      </p:pic>
      <p:grpSp>
        <p:nvGrpSpPr>
          <p:cNvPr id="5" name="Group 4"/>
          <p:cNvGrpSpPr/>
          <p:nvPr/>
        </p:nvGrpSpPr>
        <p:grpSpPr>
          <a:xfrm>
            <a:off x="1204119" y="304800"/>
            <a:ext cx="2621250" cy="941185"/>
            <a:chOff x="63500" y="1429216"/>
            <a:chExt cx="1970813" cy="705889"/>
          </a:xfrm>
        </p:grpSpPr>
        <p:sp>
          <p:nvSpPr>
            <p:cNvPr id="6"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9" name="Oval 8"/>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Rounded MT Bold" pitchFamily="34" charset="0"/>
                  <a:ea typeface="Arial-Rounded" pitchFamily="34" charset="0"/>
                  <a:cs typeface="Arial-Rounded" pitchFamily="34" charset="0"/>
                </a:rPr>
                <a:t>4</a:t>
              </a:r>
            </a:p>
          </p:txBody>
        </p:sp>
      </p:grpSp>
    </p:spTree>
    <p:extLst>
      <p:ext uri="{BB962C8B-B14F-4D97-AF65-F5344CB8AC3E}">
        <p14:creationId xmlns:p14="http://schemas.microsoft.com/office/powerpoint/2010/main" val="221112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63209" y="1523412"/>
            <a:ext cx="2473208"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tết</a:t>
            </a:r>
          </a:p>
        </p:txBody>
      </p:sp>
      <p:sp>
        <p:nvSpPr>
          <p:cNvPr id="7" name="Title 1"/>
          <p:cNvSpPr txBox="1">
            <a:spLocks/>
          </p:cNvSpPr>
          <p:nvPr/>
        </p:nvSpPr>
        <p:spPr>
          <a:xfrm>
            <a:off x="4917702" y="1541250"/>
            <a:ext cx="2473208"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rét</a:t>
            </a:r>
          </a:p>
        </p:txBody>
      </p:sp>
      <p:sp>
        <p:nvSpPr>
          <p:cNvPr id="8" name="Title 1"/>
          <p:cNvSpPr txBox="1">
            <a:spLocks/>
          </p:cNvSpPr>
          <p:nvPr/>
        </p:nvSpPr>
        <p:spPr>
          <a:xfrm>
            <a:off x="6450519" y="3886200"/>
            <a:ext cx="438143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ríu rít</a:t>
            </a:r>
          </a:p>
        </p:txBody>
      </p:sp>
      <p:sp>
        <p:nvSpPr>
          <p:cNvPr id="5" name="Title 1"/>
          <p:cNvSpPr txBox="1">
            <a:spLocks/>
          </p:cNvSpPr>
          <p:nvPr/>
        </p:nvSpPr>
        <p:spPr>
          <a:xfrm>
            <a:off x="1363209" y="3886200"/>
            <a:ext cx="449580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chi chít</a:t>
            </a:r>
          </a:p>
        </p:txBody>
      </p:sp>
      <p:sp>
        <p:nvSpPr>
          <p:cNvPr id="6" name="Title 1"/>
          <p:cNvSpPr txBox="1">
            <a:spLocks/>
          </p:cNvSpPr>
          <p:nvPr/>
        </p:nvSpPr>
        <p:spPr>
          <a:xfrm>
            <a:off x="8358750" y="1541250"/>
            <a:ext cx="2473208"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rít</a:t>
            </a:r>
          </a:p>
        </p:txBody>
      </p:sp>
    </p:spTree>
    <p:extLst>
      <p:ext uri="{BB962C8B-B14F-4D97-AF65-F5344CB8AC3E}">
        <p14:creationId xmlns:p14="http://schemas.microsoft.com/office/powerpoint/2010/main" val="34036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78415" y="5809343"/>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chemeClr val="bg1"/>
                </a:solidFill>
                <a:latin typeface="Arial-Rounded" pitchFamily="34" charset="0"/>
                <a:ea typeface="Arial-Rounded" pitchFamily="34" charset="0"/>
                <a:cs typeface="Arial-Rounded" pitchFamily="34" charset="0"/>
              </a:rPr>
              <a:t>cây đào</a:t>
            </a:r>
          </a:p>
        </p:txBody>
      </p:sp>
      <p:pic>
        <p:nvPicPr>
          <p:cNvPr id="9218" name="Picture 2" descr="Cây đào tiếng Anh là gì? Từ vựng tiếng Anh về 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184" y="159106"/>
            <a:ext cx="7570273" cy="537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78415" y="5809343"/>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chemeClr val="bg1"/>
                </a:solidFill>
                <a:latin typeface="Arial-Rounded" pitchFamily="34" charset="0"/>
                <a:ea typeface="Arial-Rounded" pitchFamily="34" charset="0"/>
                <a:cs typeface="Arial-Rounded" pitchFamily="34" charset="0"/>
              </a:rPr>
              <a:t>chim én</a:t>
            </a:r>
          </a:p>
        </p:txBody>
      </p:sp>
      <p:pic>
        <p:nvPicPr>
          <p:cNvPr id="14338" name="Picture 2" descr="Mơ thấy chim đánh con gì để mang tới may mắn và cơ hội trúng lớ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19" y="533400"/>
            <a:ext cx="6984759" cy="465453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Giấc Mơ Thấy Chim én Có điềm Báo Và ý Nghĩa Gì ?"/>
          <p:cNvPicPr>
            <a:picLocks noChangeAspect="1" noChangeArrowheads="1"/>
          </p:cNvPicPr>
          <p:nvPr/>
        </p:nvPicPr>
        <p:blipFill rotWithShape="1">
          <a:blip r:embed="rId3">
            <a:extLst>
              <a:ext uri="{28A0092B-C50C-407E-A947-70E740481C1C}">
                <a14:useLocalDpi xmlns:a14="http://schemas.microsoft.com/office/drawing/2010/main" val="0"/>
              </a:ext>
            </a:extLst>
          </a:blip>
          <a:srcRect r="45243"/>
          <a:stretch/>
        </p:blipFill>
        <p:spPr bwMode="auto">
          <a:xfrm>
            <a:off x="7681119" y="533400"/>
            <a:ext cx="3821919" cy="466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55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3571</TotalTime>
  <Words>439</Words>
  <Application>Microsoft Macintosh PowerPoint</Application>
  <PresentationFormat>Custom</PresentationFormat>
  <Paragraphs>54</Paragraphs>
  <Slides>15</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等线</vt:lpstr>
      <vt:lpstr>微软雅黑</vt:lpstr>
      <vt:lpstr>Arial</vt:lpstr>
      <vt:lpstr>Arial Rounded MT Bold</vt:lpstr>
      <vt:lpstr>Arial-Rounded</vt:lpstr>
      <vt:lpstr>Calibri</vt:lpstr>
      <vt:lpstr>HP001 4 hàng</vt:lpstr>
      <vt:lpstr>Times New Roman</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Microsoft Office User</cp:lastModifiedBy>
  <cp:revision>468</cp:revision>
  <dcterms:created xsi:type="dcterms:W3CDTF">2021-05-08T14:00:55Z</dcterms:created>
  <dcterms:modified xsi:type="dcterms:W3CDTF">2025-12-21T14:10:46Z</dcterms:modified>
</cp:coreProperties>
</file>