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82" r:id="rId2"/>
    <p:sldMasterId id="2147483694" r:id="rId3"/>
    <p:sldMasterId id="2147483709" r:id="rId4"/>
    <p:sldMasterId id="2147483814" r:id="rId5"/>
  </p:sldMasterIdLst>
  <p:notesMasterIdLst>
    <p:notesMasterId r:id="rId18"/>
  </p:notesMasterIdLst>
  <p:sldIdLst>
    <p:sldId id="504" r:id="rId6"/>
    <p:sldId id="259" r:id="rId7"/>
    <p:sldId id="311" r:id="rId8"/>
    <p:sldId id="312" r:id="rId9"/>
    <p:sldId id="297" r:id="rId10"/>
    <p:sldId id="310" r:id="rId11"/>
    <p:sldId id="286" r:id="rId12"/>
    <p:sldId id="302" r:id="rId13"/>
    <p:sldId id="500" r:id="rId14"/>
    <p:sldId id="314" r:id="rId15"/>
    <p:sldId id="268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>
                <a:hlinkClick r:id="rId3"/>
              </a:rPr>
              <a:t>https://www.facebook.com/nhilinh.phan/</a:t>
            </a:r>
            <a:endParaRPr lang="vi-VN" sz="1200"/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>
                <a:hlinkClick r:id="rId4"/>
              </a:rPr>
              <a:t>https://www.facebook.com/groups/443096903751589</a:t>
            </a:r>
            <a:endParaRPr lang="vi-VN" sz="1200"/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dọc nối tiếp dòng thơ luôn</a:t>
            </a:r>
          </a:p>
          <a:p>
            <a:r>
              <a:rPr lang="en-US"/>
              <a:t>Để HS tự xác định nên em k đánh số dòng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5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Bài thơ có 2 khổ 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hỏi thêm bài thờ viết về thời gian nào trong ngày?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Khuyến khích HS viết cách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763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42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57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90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2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64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9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9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1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68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70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3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3043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76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7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22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그래픽 73">
            <a:extLst>
              <a:ext uri="{FF2B5EF4-FFF2-40B4-BE49-F238E27FC236}">
                <a16:creationId xmlns:a16="http://schemas.microsoft.com/office/drawing/2014/main" id="{CF4CC207-0FC6-4E12-9604-0D95BFD58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212" b="17645"/>
          <a:stretch/>
        </p:blipFill>
        <p:spPr>
          <a:xfrm>
            <a:off x="9088543" y="4471939"/>
            <a:ext cx="3103457" cy="2386061"/>
          </a:xfrm>
          <a:prstGeom prst="rect">
            <a:avLst/>
          </a:prstGeom>
        </p:spPr>
      </p:pic>
      <p:pic>
        <p:nvPicPr>
          <p:cNvPr id="7" name="그래픽 74">
            <a:extLst>
              <a:ext uri="{FF2B5EF4-FFF2-40B4-BE49-F238E27FC236}">
                <a16:creationId xmlns:a16="http://schemas.microsoft.com/office/drawing/2014/main" id="{D5B51225-5469-4493-A85A-29583D6FD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0877" r="7621"/>
          <a:stretch/>
        </p:blipFill>
        <p:spPr>
          <a:xfrm flipH="1">
            <a:off x="1" y="0"/>
            <a:ext cx="3677549" cy="1305665"/>
          </a:xfrm>
          <a:prstGeom prst="rect">
            <a:avLst/>
          </a:prstGeom>
        </p:spPr>
      </p:pic>
      <p:pic>
        <p:nvPicPr>
          <p:cNvPr id="8" name="그래픽 47">
            <a:extLst>
              <a:ext uri="{FF2B5EF4-FFF2-40B4-BE49-F238E27FC236}">
                <a16:creationId xmlns:a16="http://schemas.microsoft.com/office/drawing/2014/main" id="{AFA9801C-01B9-4438-9DBF-3EE307BD61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108835" y="418644"/>
            <a:ext cx="831848" cy="715776"/>
          </a:xfrm>
          <a:prstGeom prst="rect">
            <a:avLst/>
          </a:prstGeom>
        </p:spPr>
      </p:pic>
      <p:pic>
        <p:nvPicPr>
          <p:cNvPr id="9" name="그래픽 52">
            <a:extLst>
              <a:ext uri="{FF2B5EF4-FFF2-40B4-BE49-F238E27FC236}">
                <a16:creationId xmlns:a16="http://schemas.microsoft.com/office/drawing/2014/main" id="{01733B9B-75DD-48D6-B37D-A1228A58FA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702133" y="6105321"/>
            <a:ext cx="386410" cy="393986"/>
          </a:xfrm>
          <a:prstGeom prst="rect">
            <a:avLst/>
          </a:prstGeom>
        </p:spPr>
      </p:pic>
      <p:pic>
        <p:nvPicPr>
          <p:cNvPr id="10" name="그래픽 57">
            <a:extLst>
              <a:ext uri="{FF2B5EF4-FFF2-40B4-BE49-F238E27FC236}">
                <a16:creationId xmlns:a16="http://schemas.microsoft.com/office/drawing/2014/main" id="{501E97F6-0EF0-428B-8614-11DBBD7E6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7656" r="-1" b="-757"/>
          <a:stretch/>
        </p:blipFill>
        <p:spPr>
          <a:xfrm>
            <a:off x="0" y="4819934"/>
            <a:ext cx="1150341" cy="2038066"/>
          </a:xfrm>
          <a:prstGeom prst="rect">
            <a:avLst/>
          </a:prstGeom>
        </p:spPr>
      </p:pic>
      <p:pic>
        <p:nvPicPr>
          <p:cNvPr id="11" name="그래픽 62">
            <a:extLst>
              <a:ext uri="{FF2B5EF4-FFF2-40B4-BE49-F238E27FC236}">
                <a16:creationId xmlns:a16="http://schemas.microsoft.com/office/drawing/2014/main" id="{DDB91B4F-7689-4E3A-8692-3B1541BD0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75507"/>
          <a:stretch/>
        </p:blipFill>
        <p:spPr>
          <a:xfrm>
            <a:off x="10078523" y="0"/>
            <a:ext cx="2060623" cy="423993"/>
          </a:xfrm>
          <a:prstGeom prst="rect">
            <a:avLst/>
          </a:prstGeom>
        </p:spPr>
      </p:pic>
      <p:pic>
        <p:nvPicPr>
          <p:cNvPr id="12" name="그래픽 63">
            <a:extLst>
              <a:ext uri="{FF2B5EF4-FFF2-40B4-BE49-F238E27FC236}">
                <a16:creationId xmlns:a16="http://schemas.microsoft.com/office/drawing/2014/main" id="{7A4754A4-85CA-4141-A16B-51C3545DF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77951" r="26612"/>
          <a:stretch/>
        </p:blipFill>
        <p:spPr>
          <a:xfrm flipH="1">
            <a:off x="1352008" y="0"/>
            <a:ext cx="2414677" cy="530206"/>
          </a:xfrm>
          <a:prstGeom prst="rect">
            <a:avLst/>
          </a:prstGeom>
        </p:spPr>
      </p:pic>
      <p:pic>
        <p:nvPicPr>
          <p:cNvPr id="13" name="그래픽 66">
            <a:extLst>
              <a:ext uri="{FF2B5EF4-FFF2-40B4-BE49-F238E27FC236}">
                <a16:creationId xmlns:a16="http://schemas.microsoft.com/office/drawing/2014/main" id="{C8A03C86-1A32-464A-8052-EE08FB4DC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32740" r="50000"/>
          <a:stretch/>
        </p:blipFill>
        <p:spPr>
          <a:xfrm flipH="1">
            <a:off x="0" y="0"/>
            <a:ext cx="579544" cy="492014"/>
          </a:xfrm>
          <a:prstGeom prst="rect">
            <a:avLst/>
          </a:prstGeom>
        </p:spPr>
      </p:pic>
      <p:pic>
        <p:nvPicPr>
          <p:cNvPr id="14" name="그래픽 71">
            <a:extLst>
              <a:ext uri="{FF2B5EF4-FFF2-40B4-BE49-F238E27FC236}">
                <a16:creationId xmlns:a16="http://schemas.microsoft.com/office/drawing/2014/main" id="{17DD1FE8-3082-43E2-8184-15F3BC5666D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307441" y="1295348"/>
            <a:ext cx="405410" cy="353198"/>
          </a:xfrm>
          <a:prstGeom prst="rect">
            <a:avLst/>
          </a:prstGeom>
        </p:spPr>
      </p:pic>
      <p:pic>
        <p:nvPicPr>
          <p:cNvPr id="15" name="그래픽 35">
            <a:extLst>
              <a:ext uri="{FF2B5EF4-FFF2-40B4-BE49-F238E27FC236}">
                <a16:creationId xmlns:a16="http://schemas.microsoft.com/office/drawing/2014/main" id="{228A1FB7-5DD6-440B-9E4A-EDF8F8B001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9088543" y="5869081"/>
            <a:ext cx="1672681" cy="944477"/>
          </a:xfrm>
          <a:prstGeom prst="rect">
            <a:avLst/>
          </a:prstGeom>
        </p:spPr>
      </p:pic>
      <p:pic>
        <p:nvPicPr>
          <p:cNvPr id="16" name="그래픽 37">
            <a:extLst>
              <a:ext uri="{FF2B5EF4-FFF2-40B4-BE49-F238E27FC236}">
                <a16:creationId xmlns:a16="http://schemas.microsoft.com/office/drawing/2014/main" id="{4784E642-0673-4219-878C-08E337006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5932" r="12980" b="-1"/>
          <a:stretch/>
        </p:blipFill>
        <p:spPr>
          <a:xfrm flipH="1">
            <a:off x="1" y="418644"/>
            <a:ext cx="1262873" cy="1219585"/>
          </a:xfrm>
          <a:prstGeom prst="rect">
            <a:avLst/>
          </a:prstGeom>
        </p:spPr>
      </p:pic>
      <p:pic>
        <p:nvPicPr>
          <p:cNvPr id="17" name="그래픽 76">
            <a:extLst>
              <a:ext uri="{FF2B5EF4-FFF2-40B4-BE49-F238E27FC236}">
                <a16:creationId xmlns:a16="http://schemas.microsoft.com/office/drawing/2014/main" id="{E37F45E6-F79A-4EC3-B335-76C8F55A1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33825"/>
          <a:stretch/>
        </p:blipFill>
        <p:spPr>
          <a:xfrm flipH="1">
            <a:off x="11108834" y="5352643"/>
            <a:ext cx="1083166" cy="15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3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22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6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7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68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17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45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3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4DD9D-E942-48AC-8C79-CF5D95CDBB3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84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954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43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0458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1061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  <a:prstGeom prst="rect">
            <a:avLst/>
          </a:prstGeo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83103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  <a:prstGeom prst="rect">
            <a:avLst/>
          </a:prstGeo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47286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4057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6564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4758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49768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059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040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2398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726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0916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8953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8867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91508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9662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1705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  <a:prstGeom prst="rect">
            <a:avLst/>
          </a:prstGeo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2119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654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56755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9576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4766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87800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217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991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396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09094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8746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310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6881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29609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932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250AA9-6560-B29B-C095-30E658D78A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31E928-6647-6FCA-F65E-A473C1A408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A11D7-0365-62D8-3A27-6C42329EC24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809543F4-4AE9-5AB7-5F2C-77DF4D273A20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344162-8820-6657-76B8-26551F86FE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BC345A-35F7-C975-BF8B-93C2765831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8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4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</p:sldLayoutIdLst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5748" y="2591318"/>
            <a:ext cx="4962449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75: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AD24C2-1D9F-42EC-975D-5581D6F84744}"/>
              </a:ext>
            </a:extLst>
          </p:cNvPr>
          <p:cNvGrpSpPr/>
          <p:nvPr/>
        </p:nvGrpSpPr>
        <p:grpSpPr>
          <a:xfrm>
            <a:off x="329871" y="1330478"/>
            <a:ext cx="11742783" cy="4606903"/>
            <a:chOff x="361149" y="331030"/>
            <a:chExt cx="11801102" cy="46297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607177-2E21-4493-AB7D-F84F4D43B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731" b="25277"/>
            <a:stretch/>
          </p:blipFill>
          <p:spPr>
            <a:xfrm>
              <a:off x="361149" y="331031"/>
              <a:ext cx="11801102" cy="4629782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3818282-4257-48C3-986B-2B369947D75A}"/>
                </a:ext>
              </a:extLst>
            </p:cNvPr>
            <p:cNvCxnSpPr/>
            <p:nvPr/>
          </p:nvCxnSpPr>
          <p:spPr>
            <a:xfrm>
              <a:off x="361149" y="331030"/>
              <a:ext cx="1684" cy="4629783"/>
            </a:xfrm>
            <a:prstGeom prst="line">
              <a:avLst/>
            </a:prstGeom>
            <a:ln w="76200" cmpd="dbl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421CAE-39FB-4149-A018-ED823E4DBC6D}"/>
              </a:ext>
            </a:extLst>
          </p:cNvPr>
          <p:cNvSpPr txBox="1"/>
          <p:nvPr/>
        </p:nvSpPr>
        <p:spPr>
          <a:xfrm>
            <a:off x="422931" y="2441824"/>
            <a:ext cx="9559269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Khắp </a:t>
            </a:r>
            <a:r>
              <a:rPr lang="el-GR" sz="4000">
                <a:solidFill>
                  <a:prstClr val="black"/>
                </a:solidFill>
                <a:latin typeface="HP001 4 hàng" pitchFamily="34" charset="0"/>
              </a:rPr>
              <a:t>νΰ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Ŋ, h</a:t>
            </a:r>
            <a:r>
              <a:rPr lang="el-GR" sz="4000">
                <a:solidFill>
                  <a:prstClr val="black"/>
                </a:solidFill>
                <a:latin typeface="HP001 4 hàng" pitchFamily="34" charset="0"/>
              </a:rPr>
              <a:t>Ξ 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Ǉ</a:t>
            </a:r>
            <a:r>
              <a:rPr lang="vi-VN" sz="4000">
                <a:solidFill>
                  <a:prstClr val="black"/>
                </a:solidFill>
                <a:latin typeface="HP001 4H" panose="020B0603050302020204" pitchFamily="34" charset="0"/>
              </a:rPr>
              <a:t>Ȋ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 hư</a:t>
            </a:r>
            <a:r>
              <a:rPr lang="el-GR" sz="4000">
                <a:solidFill>
                  <a:prstClr val="black"/>
                </a:solidFill>
                <a:latin typeface="HP001 4 hàng" pitchFamily="34" charset="0"/>
              </a:rPr>
              <a:t>Ω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g wgào wgạt</a:t>
            </a:r>
            <a:r>
              <a:rPr lang="en-US" sz="4000">
                <a:solidFill>
                  <a:prstClr val="black"/>
                </a:solidFill>
                <a:latin typeface="HP001 4 hàng" pitchFamily="34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83ABA1-FCA7-4CC5-9658-B1B8EAFE4D1B}"/>
              </a:ext>
            </a:extLst>
          </p:cNvPr>
          <p:cNvCxnSpPr>
            <a:cxnSpLocks/>
          </p:cNvCxnSpPr>
          <p:nvPr/>
        </p:nvCxnSpPr>
        <p:spPr>
          <a:xfrm>
            <a:off x="329870" y="4412362"/>
            <a:ext cx="115573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E8759D-CA75-4CD7-A4CF-5DC6D42D36DB}"/>
              </a:ext>
            </a:extLst>
          </p:cNvPr>
          <p:cNvSpPr txBox="1"/>
          <p:nvPr/>
        </p:nvSpPr>
        <p:spPr>
          <a:xfrm>
            <a:off x="1029667" y="1639504"/>
            <a:ext cx="10566753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811"/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Thứ </a:t>
            </a:r>
            <a:r>
              <a:rPr lang="en-US" sz="3990" dirty="0" err="1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sáu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w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gà</a:t>
            </a:r>
            <a:r>
              <a:rPr lang="en-US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ǀ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….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l-GR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κ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án</a:t>
            </a:r>
            <a:r>
              <a:rPr lang="en-US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Ƒ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...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w</a:t>
            </a:r>
            <a:r>
              <a:rPr lang="en-VN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ăm </a:t>
            </a:r>
            <a:r>
              <a:rPr lang="en-US" sz="3990" dirty="0">
                <a:solidFill>
                  <a:prstClr val="black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…..</a:t>
            </a:r>
            <a:endParaRPr lang="en-VN" sz="3990" dirty="0">
              <a:solidFill>
                <a:prstClr val="black"/>
              </a:solidFill>
              <a:latin typeface="HP001 5 hàng" panose="020B0603050302020204" pitchFamily="34" charset="0"/>
              <a:cs typeface="HP001 5H Normal" panose="020B06030503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2055D-62CD-4BD0-BF63-A35626B64CE6}"/>
              </a:ext>
            </a:extLst>
          </p:cNvPr>
          <p:cNvSpPr txBox="1"/>
          <p:nvPr/>
        </p:nvSpPr>
        <p:spPr>
          <a:xfrm>
            <a:off x="422931" y="3208477"/>
            <a:ext cx="10317916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Khắp </a:t>
            </a:r>
            <a:r>
              <a:rPr lang="el-GR" sz="4000">
                <a:solidFill>
                  <a:prstClr val="black"/>
                </a:solidFill>
                <a:latin typeface="HP001 4 hàng" pitchFamily="34" charset="0"/>
              </a:rPr>
              <a:t>νΰ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Ŋ, h</a:t>
            </a:r>
            <a:r>
              <a:rPr lang="el-GR" sz="4000">
                <a:solidFill>
                  <a:prstClr val="black"/>
                </a:solidFill>
                <a:latin typeface="HP001 4 hàng" pitchFamily="34" charset="0"/>
              </a:rPr>
              <a:t>Ξ 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Ǉ</a:t>
            </a:r>
            <a:r>
              <a:rPr lang="vi-VN" sz="4000">
                <a:solidFill>
                  <a:prstClr val="black"/>
                </a:solidFill>
                <a:latin typeface="HP001 4H" panose="020B0603050302020204" pitchFamily="34" charset="0"/>
              </a:rPr>
              <a:t>Ȋ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 hư</a:t>
            </a:r>
            <a:r>
              <a:rPr lang="el-GR" sz="4000">
                <a:solidFill>
                  <a:prstClr val="black"/>
                </a:solidFill>
                <a:latin typeface="HP001 4 hàng" pitchFamily="34" charset="0"/>
              </a:rPr>
              <a:t>Ω</a:t>
            </a:r>
            <a:r>
              <a:rPr lang="vi-VN" sz="4000">
                <a:solidFill>
                  <a:prstClr val="black"/>
                </a:solidFill>
                <a:latin typeface="HP001 4 hàng" pitchFamily="34" charset="0"/>
              </a:rPr>
              <a:t>g wgào wgạt</a:t>
            </a:r>
            <a:r>
              <a:rPr lang="en-US" sz="4000">
                <a:solidFill>
                  <a:prstClr val="black"/>
                </a:solidFill>
                <a:latin typeface="HP001 4 hàng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8ECAF-8AFF-42BD-B2AA-21DFCF03A8AE}"/>
              </a:ext>
            </a:extLst>
          </p:cNvPr>
          <p:cNvGrpSpPr/>
          <p:nvPr/>
        </p:nvGrpSpPr>
        <p:grpSpPr>
          <a:xfrm>
            <a:off x="509185" y="448005"/>
            <a:ext cx="1994263" cy="640080"/>
            <a:chOff x="695601" y="1530174"/>
            <a:chExt cx="1499407" cy="480061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47643431-6180-4A7A-8FE7-1F7AAEC80B94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Viết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20E703-8C5A-4C86-A665-BE7F91EFFBEC}"/>
                </a:ext>
              </a:extLst>
            </p:cNvPr>
            <p:cNvSpPr/>
            <p:nvPr/>
          </p:nvSpPr>
          <p:spPr>
            <a:xfrm>
              <a:off x="695601" y="1530174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199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26940" r="28146" b="36530"/>
          <a:stretch/>
        </p:blipFill>
        <p:spPr bwMode="auto">
          <a:xfrm>
            <a:off x="4020891" y="1938513"/>
            <a:ext cx="7922370" cy="377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2E5118-807B-45EE-90BD-079190FA76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8" y="1887712"/>
            <a:ext cx="2654618" cy="3801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F0DDB-2431-4E63-BD1E-CA05E18F9115}"/>
              </a:ext>
            </a:extLst>
          </p:cNvPr>
          <p:cNvSpPr txBox="1"/>
          <p:nvPr/>
        </p:nvSpPr>
        <p:spPr>
          <a:xfrm>
            <a:off x="1050272" y="5828195"/>
            <a:ext cx="2560810" cy="392516"/>
          </a:xfrm>
          <a:prstGeom prst="rect">
            <a:avLst/>
          </a:prstGeom>
          <a:solidFill>
            <a:srgbClr val="00B0F0"/>
          </a:solidFill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vi-VN" sz="2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2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49</a:t>
            </a:r>
            <a:r>
              <a:rPr lang="vi-VN" sz="2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21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6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BBA5147A-2D4F-4697-B9C9-F6E167D2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44" y="1369015"/>
            <a:ext cx="698885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PC\Pictures\Hình ảnh soạn giáo án\bút chì đẹp .jpg">
            <a:extLst>
              <a:ext uri="{FF2B5EF4-FFF2-40B4-BE49-F238E27FC236}">
                <a16:creationId xmlns:a16="http://schemas.microsoft.com/office/drawing/2014/main" id="{9EDCFA98-1576-485A-B75B-E2E4B12C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9851" r="91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87" y="1078536"/>
            <a:ext cx="865105" cy="8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82DF16-F791-4F8E-AEE1-75386B8709A5}"/>
              </a:ext>
            </a:extLst>
          </p:cNvPr>
          <p:cNvGrpSpPr/>
          <p:nvPr/>
        </p:nvGrpSpPr>
        <p:grpSpPr>
          <a:xfrm>
            <a:off x="402752" y="339182"/>
            <a:ext cx="1994263" cy="640080"/>
            <a:chOff x="695601" y="1530174"/>
            <a:chExt cx="1499407" cy="480061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981FECED-9A6C-4991-A9C5-7B84AFBC6A70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Viết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048031-7DE3-454D-B462-0E6995943580}"/>
                </a:ext>
              </a:extLst>
            </p:cNvPr>
            <p:cNvSpPr/>
            <p:nvPr/>
          </p:nvSpPr>
          <p:spPr>
            <a:xfrm>
              <a:off x="695601" y="1530174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D05669A7-D717-8F15-C862-2A3E66A1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9" y="1669312"/>
            <a:ext cx="9679839" cy="33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43476" y="2286015"/>
          <a:ext cx="7814884" cy="1345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57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" name="Title 1"/>
          <p:cNvSpPr txBox="1">
            <a:spLocks/>
          </p:cNvSpPr>
          <p:nvPr/>
        </p:nvSpPr>
        <p:spPr>
          <a:xfrm>
            <a:off x="2208397" y="2613751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169707" y="2613751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lướt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123192" y="2613751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018100" y="2613751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10CD41D-385E-4B32-9014-058913E0A061}"/>
              </a:ext>
            </a:extLst>
          </p:cNvPr>
          <p:cNvGraphicFramePr>
            <a:graphicFrameLocks noGrp="1"/>
          </p:cNvGraphicFramePr>
          <p:nvPr/>
        </p:nvGraphicFramePr>
        <p:xfrm>
          <a:off x="2243476" y="3723412"/>
          <a:ext cx="7814884" cy="1345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457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itle 1">
            <a:extLst>
              <a:ext uri="{FF2B5EF4-FFF2-40B4-BE49-F238E27FC236}">
                <a16:creationId xmlns:a16="http://schemas.microsoft.com/office/drawing/2014/main" id="{24F697F2-C7DD-4A27-BEB9-5B8012FB6D30}"/>
              </a:ext>
            </a:extLst>
          </p:cNvPr>
          <p:cNvSpPr txBox="1">
            <a:spLocks/>
          </p:cNvSpPr>
          <p:nvPr/>
        </p:nvSpPr>
        <p:spPr>
          <a:xfrm>
            <a:off x="2427806" y="4012637"/>
            <a:ext cx="155801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301FF81-DD09-457F-A27D-47E6B4B42A1D}"/>
              </a:ext>
            </a:extLst>
          </p:cNvPr>
          <p:cNvSpPr txBox="1">
            <a:spLocks/>
          </p:cNvSpPr>
          <p:nvPr/>
        </p:nvSpPr>
        <p:spPr>
          <a:xfrm>
            <a:off x="4249285" y="4012637"/>
            <a:ext cx="188519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5B34C5E-B835-4F32-A65F-FBD304FC4890}"/>
              </a:ext>
            </a:extLst>
          </p:cNvPr>
          <p:cNvSpPr txBox="1">
            <a:spLocks/>
          </p:cNvSpPr>
          <p:nvPr/>
        </p:nvSpPr>
        <p:spPr>
          <a:xfrm>
            <a:off x="6326264" y="4012637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5B6637-D1E9-4B9E-A970-E8CA9828BEE6}"/>
              </a:ext>
            </a:extLst>
          </p:cNvPr>
          <p:cNvSpPr txBox="1">
            <a:spLocks/>
          </p:cNvSpPr>
          <p:nvPr/>
        </p:nvSpPr>
        <p:spPr>
          <a:xfrm>
            <a:off x="8249723" y="4012637"/>
            <a:ext cx="155801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F0FBB6-C948-443A-A3CC-34F56381FD31}"/>
              </a:ext>
            </a:extLst>
          </p:cNvPr>
          <p:cNvGrpSpPr/>
          <p:nvPr/>
        </p:nvGrpSpPr>
        <p:grpSpPr>
          <a:xfrm>
            <a:off x="457200" y="351530"/>
            <a:ext cx="1945416" cy="652696"/>
            <a:chOff x="314302" y="1558325"/>
            <a:chExt cx="1462680" cy="489523"/>
          </a:xfrm>
        </p:grpSpPr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0A69CD8D-4AE7-4B51-B799-3ABE179B1484}"/>
                </a:ext>
              </a:extLst>
            </p:cNvPr>
            <p:cNvSpPr/>
            <p:nvPr/>
          </p:nvSpPr>
          <p:spPr>
            <a:xfrm>
              <a:off x="494452" y="1563010"/>
              <a:ext cx="1282530" cy="438301"/>
            </a:xfrm>
            <a:prstGeom prst="roundRect">
              <a:avLst/>
            </a:prstGeom>
            <a:solidFill>
              <a:srgbClr val="006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Đọc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D2E3B2-4356-479A-B722-5CCC835DB34C}"/>
                </a:ext>
              </a:extLst>
            </p:cNvPr>
            <p:cNvSpPr/>
            <p:nvPr/>
          </p:nvSpPr>
          <p:spPr>
            <a:xfrm>
              <a:off x="314302" y="1558325"/>
              <a:ext cx="489522" cy="48952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3" grpId="0"/>
      <p:bldP spid="34" grpId="0"/>
      <p:bldP spid="35" grpId="0"/>
      <p:bldP spid="24" grpId="0"/>
      <p:bldP spid="25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52918" y="400336"/>
            <a:ext cx="164731" cy="4924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endParaRPr lang="en-US" sz="2400" dirty="0">
              <a:solidFill>
                <a:prstClr val="black"/>
              </a:solidFill>
              <a:latin typeface="Quicksand Medium" panose="00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16" y="0"/>
            <a:ext cx="75454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375318">
            <a:off x="3036338" y="862947"/>
            <a:ext cx="1016512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lướt sóng</a:t>
            </a:r>
          </a:p>
        </p:txBody>
      </p:sp>
      <p:sp>
        <p:nvSpPr>
          <p:cNvPr id="6" name="TextBox 5"/>
          <p:cNvSpPr txBox="1"/>
          <p:nvPr/>
        </p:nvSpPr>
        <p:spPr>
          <a:xfrm rot="20920952">
            <a:off x="4146858" y="504646"/>
            <a:ext cx="1146578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 mơ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0350" y="466828"/>
            <a:ext cx="1153108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mướp</a:t>
            </a:r>
          </a:p>
        </p:txBody>
      </p:sp>
      <p:sp>
        <p:nvSpPr>
          <p:cNvPr id="8" name="TextBox 7"/>
          <p:cNvSpPr txBox="1"/>
          <p:nvPr/>
        </p:nvSpPr>
        <p:spPr>
          <a:xfrm rot="531708">
            <a:off x="6407150" y="829399"/>
            <a:ext cx="1249958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cườm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2687" y="1154402"/>
            <a:ext cx="1086584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lượn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8061" y="2221201"/>
            <a:ext cx="1387360" cy="5538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hoa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97170" y="2925581"/>
            <a:ext cx="1233612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hoe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7607" y="3992381"/>
            <a:ext cx="1217234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tỏa hương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CF0695-6524-4E58-9018-5A70F47D12C5}"/>
              </a:ext>
            </a:extLst>
          </p:cNvPr>
          <p:cNvGrpSpPr/>
          <p:nvPr/>
        </p:nvGrpSpPr>
        <p:grpSpPr>
          <a:xfrm>
            <a:off x="127591" y="234572"/>
            <a:ext cx="1945416" cy="652696"/>
            <a:chOff x="314302" y="1558325"/>
            <a:chExt cx="1462680" cy="489523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DB15831A-3347-402B-A7B4-CE676AC7098A}"/>
                </a:ext>
              </a:extLst>
            </p:cNvPr>
            <p:cNvSpPr/>
            <p:nvPr/>
          </p:nvSpPr>
          <p:spPr>
            <a:xfrm>
              <a:off x="494452" y="1563010"/>
              <a:ext cx="1282530" cy="438301"/>
            </a:xfrm>
            <a:prstGeom prst="roundRect">
              <a:avLst/>
            </a:prstGeom>
            <a:solidFill>
              <a:srgbClr val="006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Đọc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C862776-81C7-46E7-82F4-A2A15AE411CB}"/>
                </a:ext>
              </a:extLst>
            </p:cNvPr>
            <p:cNvSpPr/>
            <p:nvPr/>
          </p:nvSpPr>
          <p:spPr>
            <a:xfrm>
              <a:off x="314302" y="1558325"/>
              <a:ext cx="489522" cy="48952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1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52918" y="400336"/>
            <a:ext cx="164731" cy="4924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endParaRPr lang="en-US" sz="2400" dirty="0">
              <a:solidFill>
                <a:prstClr val="black"/>
              </a:solidFill>
              <a:latin typeface="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9618" y="413631"/>
            <a:ext cx="4624233" cy="611609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Buổi 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tỉnh giấc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 ửng hồng,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đám mây bông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 vai thức dậy.</a:t>
            </a:r>
          </a:p>
          <a:p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thi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cánh 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xa,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 cả hương hoa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 vào lớp học.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(Hoàng Minh Ngọc)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6835933" y="646556"/>
            <a:ext cx="3676929" cy="61078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" y="351530"/>
            <a:ext cx="1945416" cy="652696"/>
            <a:chOff x="314302" y="1558325"/>
            <a:chExt cx="1462680" cy="489523"/>
          </a:xfrm>
        </p:grpSpPr>
        <p:sp>
          <p:nvSpPr>
            <p:cNvPr id="8" name="Rounded Rectangle 7"/>
            <p:cNvSpPr/>
            <p:nvPr/>
          </p:nvSpPr>
          <p:spPr>
            <a:xfrm>
              <a:off x="494452" y="1563010"/>
              <a:ext cx="1282530" cy="438301"/>
            </a:xfrm>
            <a:prstGeom prst="roundRect">
              <a:avLst/>
            </a:prstGeom>
            <a:solidFill>
              <a:srgbClr val="006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Đọc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14302" y="1558325"/>
              <a:ext cx="489522" cy="48952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2" name="[hanhtrangso.nxbgd.vn] Audio_ Buổi sớm_HTS">
            <a:hlinkClick r:id="" action="ppaction://media"/>
            <a:extLst>
              <a:ext uri="{FF2B5EF4-FFF2-40B4-BE49-F238E27FC236}">
                <a16:creationId xmlns:a16="http://schemas.microsoft.com/office/drawing/2014/main" id="{2E680CF5-82E3-A6EE-B017-5157A1504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0" y="493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05200" y="579882"/>
            <a:ext cx="5715000" cy="5439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tỉnh giấc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má ửng hồng,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đám mây bông</a:t>
            </a:r>
          </a:p>
          <a:p>
            <a:pPr algn="just">
              <a:spcAft>
                <a:spcPts val="1800"/>
              </a:spcAft>
            </a:pP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 vai thức dậy.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thi chạy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cánh rừng xa,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 cả hương hoa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 vào lớp học.</a:t>
            </a:r>
          </a:p>
          <a:p>
            <a:pPr algn="r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(Hoàng Minh Ngọc)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436372" y="840549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538852" y="1916688"/>
            <a:ext cx="45720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538852" y="4505438"/>
            <a:ext cx="45720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767572" y="141066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444023" y="2111295"/>
            <a:ext cx="129038" cy="4600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784354" y="2683387"/>
            <a:ext cx="156136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043552" y="3525032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178267" y="4168672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304371" y="4674697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10903" y="5374421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>
            <a:off x="3124200" y="1093560"/>
            <a:ext cx="762000" cy="195444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eft Brace 20"/>
          <p:cNvSpPr/>
          <p:nvPr/>
        </p:nvSpPr>
        <p:spPr>
          <a:xfrm>
            <a:off x="3124200" y="3665378"/>
            <a:ext cx="762000" cy="195444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05200" y="228600"/>
            <a:ext cx="5715000" cy="5439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tỉnh giấc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má ửng hồng,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đám mây bông</a:t>
            </a:r>
          </a:p>
          <a:p>
            <a:pPr algn="just">
              <a:spcAft>
                <a:spcPts val="1800"/>
              </a:spcAft>
            </a:pP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 vai thức dậy.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thi chạy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cánh rừng xa,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 cả hương hoa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 vào lớp học.</a:t>
            </a:r>
          </a:p>
          <a:p>
            <a:pPr algn="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(Hoàng Minh Ngọc)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41" y="6056888"/>
            <a:ext cx="12024519" cy="74650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làm gì sau khi tỉnh giấc?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904272" y="2330668"/>
            <a:ext cx="3868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957140" y="2889503"/>
            <a:ext cx="319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83741" y="6063362"/>
            <a:ext cx="12024519" cy="74650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được nhắc đến trong khổ thơ mấy?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41" y="6050414"/>
            <a:ext cx="12024519" cy="74650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làm gì?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964370" y="3657600"/>
            <a:ext cx="2641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904272" y="4191000"/>
            <a:ext cx="3639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844174" y="4724400"/>
            <a:ext cx="3928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784076" y="5257800"/>
            <a:ext cx="2997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85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8046" y="1981200"/>
            <a:ext cx="19322288" cy="3200400"/>
            <a:chOff x="-15081" y="2184691"/>
            <a:chExt cx="15198016" cy="251728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05376" y="2479066"/>
            <a:ext cx="13499608" cy="95390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5200" b="1" dirty="0">
                <a:solidFill>
                  <a:srgbClr val="FF0000"/>
                </a:solidFill>
                <a:latin typeface="HP001 4 hàng" pitchFamily="34" charset="0"/>
              </a:rPr>
              <a:t> Khắp </a:t>
            </a:r>
            <a:r>
              <a:rPr lang="el-GR" sz="5200" b="1" dirty="0">
                <a:solidFill>
                  <a:srgbClr val="FF0000"/>
                </a:solidFill>
                <a:latin typeface="HP001 4 hàng" pitchFamily="34" charset="0"/>
              </a:rPr>
              <a:t>νΰ</a:t>
            </a:r>
            <a:r>
              <a:rPr lang="vi-VN" sz="5200" b="1" dirty="0">
                <a:solidFill>
                  <a:srgbClr val="FF0000"/>
                </a:solidFill>
                <a:latin typeface="HP001 4 hàng" pitchFamily="34" charset="0"/>
              </a:rPr>
              <a:t>Ŋ, h</a:t>
            </a:r>
            <a:r>
              <a:rPr lang="el-GR" sz="5200" b="1" dirty="0">
                <a:solidFill>
                  <a:srgbClr val="FF0000"/>
                </a:solidFill>
                <a:latin typeface="HP001 4 hàng" pitchFamily="34" charset="0"/>
              </a:rPr>
              <a:t>Ξ </a:t>
            </a:r>
            <a:r>
              <a:rPr lang="vi-VN" sz="5200" b="1" dirty="0">
                <a:solidFill>
                  <a:srgbClr val="FF0000"/>
                </a:solidFill>
                <a:latin typeface="HP001 4 hàng" pitchFamily="34" charset="0"/>
              </a:rPr>
              <a:t>Ǉ♪ hư</a:t>
            </a:r>
            <a:r>
              <a:rPr lang="el-GR" sz="5200" b="1" dirty="0">
                <a:solidFill>
                  <a:srgbClr val="FF0000"/>
                </a:solidFill>
                <a:latin typeface="HP001 4 hàng" pitchFamily="34" charset="0"/>
              </a:rPr>
              <a:t>Ω</a:t>
            </a:r>
            <a:r>
              <a:rPr lang="vi-VN" sz="5200" b="1" dirty="0">
                <a:solidFill>
                  <a:srgbClr val="FF0000"/>
                </a:solidFill>
                <a:latin typeface="HP001 4 hàng" pitchFamily="34" charset="0"/>
              </a:rPr>
              <a:t>g wgào wgạt</a:t>
            </a:r>
            <a:r>
              <a:rPr lang="en-US" sz="5200" b="1" dirty="0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K ho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1" y="533400"/>
            <a:ext cx="8565991" cy="5410200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83D3C33-D8F9-45DF-B235-FE29225BD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29"/>
          <a:stretch/>
        </p:blipFill>
        <p:spPr bwMode="auto">
          <a:xfrm>
            <a:off x="2847227" y="317651"/>
            <a:ext cx="6052775" cy="59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0870F5-E85F-4678-A6DF-DCE8B926B678}"/>
              </a:ext>
            </a:extLst>
          </p:cNvPr>
          <p:cNvSpPr txBox="1"/>
          <p:nvPr/>
        </p:nvSpPr>
        <p:spPr>
          <a:xfrm>
            <a:off x="-2727702" y="1298503"/>
            <a:ext cx="15334349" cy="166179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800">
                <a:solidFill>
                  <a:srgbClr val="FF0000"/>
                </a:solidFill>
                <a:latin typeface="HP001 4 hàng" pitchFamily="34" charset="0"/>
              </a:rPr>
              <a:t>Khắp</a:t>
            </a:r>
            <a:endParaRPr lang="en-US" sz="980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10736"/>
      </p:ext>
    </p:extLst>
  </p:cSld>
  <p:clrMapOvr>
    <a:masterClrMapping/>
  </p:clrMapOvr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432</Words>
  <Application>Microsoft Macintosh PowerPoint</Application>
  <PresentationFormat>Widescreen</PresentationFormat>
  <Paragraphs>96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5 hàng</vt:lpstr>
      <vt:lpstr>Quicksand Medium</vt:lpstr>
      <vt:lpstr>Times New Roman</vt:lpstr>
      <vt:lpstr>第一PPT，www.1ppt.com</vt:lpstr>
      <vt:lpstr>https://www.freeppt7.com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Microsoft Office User</cp:lastModifiedBy>
  <cp:revision>154</cp:revision>
  <dcterms:created xsi:type="dcterms:W3CDTF">2020-08-13T09:32:00Z</dcterms:created>
  <dcterms:modified xsi:type="dcterms:W3CDTF">2025-12-21T15:01:55Z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