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9"/>
  </p:notesMasterIdLst>
  <p:sldIdLst>
    <p:sldId id="592" r:id="rId3"/>
    <p:sldId id="396" r:id="rId4"/>
    <p:sldId id="367" r:id="rId5"/>
    <p:sldId id="366" r:id="rId6"/>
    <p:sldId id="329" r:id="rId7"/>
    <p:sldId id="334" r:id="rId8"/>
    <p:sldId id="394" r:id="rId9"/>
    <p:sldId id="351" r:id="rId10"/>
    <p:sldId id="388" r:id="rId11"/>
    <p:sldId id="397" r:id="rId12"/>
    <p:sldId id="378" r:id="rId13"/>
    <p:sldId id="373" r:id="rId14"/>
    <p:sldId id="379" r:id="rId15"/>
    <p:sldId id="380" r:id="rId16"/>
    <p:sldId id="381" r:id="rId17"/>
    <p:sldId id="361" r:id="rId18"/>
    <p:sldId id="347" r:id="rId19"/>
    <p:sldId id="382" r:id="rId20"/>
    <p:sldId id="365" r:id="rId21"/>
    <p:sldId id="383" r:id="rId22"/>
    <p:sldId id="384" r:id="rId23"/>
    <p:sldId id="385" r:id="rId24"/>
    <p:sldId id="386" r:id="rId25"/>
    <p:sldId id="389" r:id="rId26"/>
    <p:sldId id="390"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7844" autoAdjust="0"/>
  </p:normalViewPr>
  <p:slideViewPr>
    <p:cSldViewPr snapToGrid="0">
      <p:cViewPr varScale="1">
        <p:scale>
          <a:sx n="105" d="100"/>
          <a:sy n="105" d="100"/>
        </p:scale>
        <p:origin x="8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F971A-B653-4B4D-AA02-31E04DDC1224}" type="datetimeFigureOut">
              <a:rPr lang="en-US" smtClean="0"/>
              <a:t>12/21/25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60893-66AC-434B-BD03-11304EEFF38D}" type="slidenum">
              <a:rPr lang="en-US" smtClean="0"/>
              <a:t>‹#›</a:t>
            </a:fld>
            <a:endParaRPr lang="en-US"/>
          </a:p>
        </p:txBody>
      </p:sp>
    </p:spTree>
    <p:extLst>
      <p:ext uri="{BB962C8B-B14F-4D97-AF65-F5344CB8AC3E}">
        <p14:creationId xmlns:p14="http://schemas.microsoft.com/office/powerpoint/2010/main" val="362716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87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051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9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D5449-9F7A-0034-022D-90EC1152F5F0}"/>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70950F20-8829-4911-2F6C-76064F16229B}"/>
              </a:ext>
            </a:extLst>
          </p:cNvPr>
          <p:cNvSpPr>
            <a:spLocks noGrp="1" noRot="1" noChangeAspect="1"/>
          </p:cNvSpPr>
          <p:nvPr>
            <p:ph type="sldImg"/>
          </p:nvPr>
        </p:nvSpPr>
        <p:spPr>
          <a:xfrm>
            <a:off x="114300" y="746125"/>
            <a:ext cx="6629400" cy="3729038"/>
          </a:xfrm>
        </p:spPr>
      </p:sp>
      <p:sp>
        <p:nvSpPr>
          <p:cNvPr id="3" name="Chỗ dành sẵn cho Ghi chú 2">
            <a:extLst>
              <a:ext uri="{FF2B5EF4-FFF2-40B4-BE49-F238E27FC236}">
                <a16:creationId xmlns:a16="http://schemas.microsoft.com/office/drawing/2014/main" id="{C16F2E89-3A80-89AF-5BA4-F4331E648CF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64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747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9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05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23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17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1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70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21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111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891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0789-8DE7-F830-D909-C32BE8CCF0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E6223F-C53B-46F3-AC72-CE6BAA1B0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B6C53C-A2C4-762F-F2D6-7B7CCF377FA6}"/>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5" name="Footer Placeholder 4">
            <a:extLst>
              <a:ext uri="{FF2B5EF4-FFF2-40B4-BE49-F238E27FC236}">
                <a16:creationId xmlns:a16="http://schemas.microsoft.com/office/drawing/2014/main" id="{A7E37864-365F-3E9C-B90D-D0F4930B21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DD8BA6-E958-FAC0-0279-28AF221F6EFF}"/>
              </a:ext>
            </a:extLst>
          </p:cNvPr>
          <p:cNvSpPr>
            <a:spLocks noGrp="1"/>
          </p:cNvSpPr>
          <p:nvPr>
            <p:ph type="sldNum" sz="quarter" idx="12"/>
          </p:nvPr>
        </p:nvSpPr>
        <p:spPr/>
        <p:txBody>
          <a:bodyPr/>
          <a:lstStyle/>
          <a:p>
            <a:fld id="{8DC0ED56-313F-48EC-A3D4-2663324CC142}"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AE154F4-9C5A-1FC7-6CDC-B9DD29E6CF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186" y="218707"/>
            <a:ext cx="1629585" cy="1629585"/>
          </a:xfrm>
          <a:prstGeom prst="rect">
            <a:avLst/>
          </a:prstGeom>
        </p:spPr>
      </p:pic>
    </p:spTree>
    <p:extLst>
      <p:ext uri="{BB962C8B-B14F-4D97-AF65-F5344CB8AC3E}">
        <p14:creationId xmlns:p14="http://schemas.microsoft.com/office/powerpoint/2010/main" val="27531507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0F1A-4245-7655-BCC8-29F7A44630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D46FFC6-EE8D-1CE2-E784-617324E7C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ED1DB7-1E1A-DE9E-F499-609A9C26FEBC}"/>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5" name="Footer Placeholder 4">
            <a:extLst>
              <a:ext uri="{FF2B5EF4-FFF2-40B4-BE49-F238E27FC236}">
                <a16:creationId xmlns:a16="http://schemas.microsoft.com/office/drawing/2014/main" id="{723F4597-0C23-4ED9-765D-2B43004FB1B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C48516-E799-47DA-6D62-42FB4B0F5A38}"/>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91021710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82CF-EB5B-179E-17AB-CE1BD87A13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357E9D-C168-E081-2E08-659A7F9E4F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68E07E-E4B1-E6E1-F616-4269006DB46E}"/>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5" name="Footer Placeholder 4">
            <a:extLst>
              <a:ext uri="{FF2B5EF4-FFF2-40B4-BE49-F238E27FC236}">
                <a16:creationId xmlns:a16="http://schemas.microsoft.com/office/drawing/2014/main" id="{17D9CADA-8E1A-CE46-CD24-FDEBE838501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AE4FA3-EBEB-7574-32CE-319222DD0B6B}"/>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16527222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9143-CBBC-67E9-E1B4-FB28E9C6F03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F7F3134-1F5C-AEAC-0DFC-5CDE1222B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DD5FC34-E8EB-DD39-D03F-B4EBC709B0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B306150-446B-6275-4BFC-6A408F8BDEE6}"/>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6" name="Footer Placeholder 5">
            <a:extLst>
              <a:ext uri="{FF2B5EF4-FFF2-40B4-BE49-F238E27FC236}">
                <a16:creationId xmlns:a16="http://schemas.microsoft.com/office/drawing/2014/main" id="{81339851-E47C-44FE-5AC8-D423E4EC91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796C5-0C61-699B-C9FB-91C7C0B267CD}"/>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406961818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574B-E11C-411E-BE68-280FBD994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7FD5B8-46B1-9B5F-B4ED-F5619E864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E517DC-1E35-E78D-822B-9E1560C30E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8732FE-ACC9-EDB3-DAD6-50A7164C2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D8B0B-DBC3-4033-0593-E543216743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F7F1442-5390-1102-23EE-7FA536A340A0}"/>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8" name="Footer Placeholder 7">
            <a:extLst>
              <a:ext uri="{FF2B5EF4-FFF2-40B4-BE49-F238E27FC236}">
                <a16:creationId xmlns:a16="http://schemas.microsoft.com/office/drawing/2014/main" id="{EF9B9657-6A6F-BB7C-B7BD-96AB6D722B4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F4D5614-B7A0-A03D-33C4-2CA579B9DAF3}"/>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07427857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ABF8-0C1E-8959-7110-47711A29899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FBD37CA-7A67-508B-CD17-BDC93608E8B0}"/>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4" name="Footer Placeholder 3">
            <a:extLst>
              <a:ext uri="{FF2B5EF4-FFF2-40B4-BE49-F238E27FC236}">
                <a16:creationId xmlns:a16="http://schemas.microsoft.com/office/drawing/2014/main" id="{96FA7041-D77B-2F4A-BA81-EF3E5C30E36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3D6B46D-C3C5-7CB3-F42C-F5A6083D4CFF}"/>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334063662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C40E2B-A3F6-BE72-D56D-E65F96C22560}"/>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3" name="Footer Placeholder 2">
            <a:extLst>
              <a:ext uri="{FF2B5EF4-FFF2-40B4-BE49-F238E27FC236}">
                <a16:creationId xmlns:a16="http://schemas.microsoft.com/office/drawing/2014/main" id="{982EB99D-E23E-8A82-D704-A49BDB03049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32D139C-86EB-20C0-5165-C8D8F14461F3}"/>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423156233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874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B521B-3EF7-D7D5-E097-0EF38094D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DE9E139-E055-28D0-18C9-A2D1AC85C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DD83EC3-630E-867D-0388-08547A0D2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AD70D-6C5E-66DB-CCE9-7781F6FC5D35}"/>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6" name="Footer Placeholder 5">
            <a:extLst>
              <a:ext uri="{FF2B5EF4-FFF2-40B4-BE49-F238E27FC236}">
                <a16:creationId xmlns:a16="http://schemas.microsoft.com/office/drawing/2014/main" id="{9AC64813-095D-82B9-CC8F-35C6DA11911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232DEC1-7E87-8DB3-C651-AB8440D7A128}"/>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47622346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DAAB-1EC2-C671-CF43-9BE4410CA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19C797D-2219-4640-D7AD-B04059343B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F4C82B4-3A3C-8EB7-7901-FB415350E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61889-E942-6A58-3842-D07E0927D2D9}"/>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6" name="Footer Placeholder 5">
            <a:extLst>
              <a:ext uri="{FF2B5EF4-FFF2-40B4-BE49-F238E27FC236}">
                <a16:creationId xmlns:a16="http://schemas.microsoft.com/office/drawing/2014/main" id="{F0B9BBFA-C78E-616E-201B-99CA2EAC7FD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99B91A-70BF-B160-81F5-16FAF94A751E}"/>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106880866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D66F-E114-1CDB-E76B-723697B7D1D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1868306-427A-C2A9-694D-5D4963AF7B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4E8BF6-CB85-E1DB-1F69-5CFD8A9578E7}"/>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5" name="Footer Placeholder 4">
            <a:extLst>
              <a:ext uri="{FF2B5EF4-FFF2-40B4-BE49-F238E27FC236}">
                <a16:creationId xmlns:a16="http://schemas.microsoft.com/office/drawing/2014/main" id="{6E6CC5B5-1C39-19BB-A8B4-50834C62B1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6D08E6-9DE2-03D9-8BCF-2C615DAD5784}"/>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66660355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E4F6F-F7A5-F5AA-A689-DA955DAED0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9FABE16-197E-F2B7-DBC6-17BFEBAFF4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E6D043-0723-214D-C1A7-7F6D601A5C39}"/>
              </a:ext>
            </a:extLst>
          </p:cNvPr>
          <p:cNvSpPr>
            <a:spLocks noGrp="1"/>
          </p:cNvSpPr>
          <p:nvPr>
            <p:ph type="dt" sz="half" idx="10"/>
          </p:nvPr>
        </p:nvSpPr>
        <p:spPr/>
        <p:txBody>
          <a:bodyPr/>
          <a:lstStyle/>
          <a:p>
            <a:fld id="{CC66FA84-44E1-4A89-AD76-DB66CC0695D2}" type="datetimeFigureOut">
              <a:rPr lang="vi-VN" smtClean="0"/>
              <a:t>21/12/2025</a:t>
            </a:fld>
            <a:endParaRPr lang="vi-VN"/>
          </a:p>
        </p:txBody>
      </p:sp>
      <p:sp>
        <p:nvSpPr>
          <p:cNvPr id="5" name="Footer Placeholder 4">
            <a:extLst>
              <a:ext uri="{FF2B5EF4-FFF2-40B4-BE49-F238E27FC236}">
                <a16:creationId xmlns:a16="http://schemas.microsoft.com/office/drawing/2014/main" id="{84D7F854-C7B7-38E0-D9FD-131229AD3B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756058-016A-B402-56DD-37868D6F21DE}"/>
              </a:ext>
            </a:extLst>
          </p:cNvPr>
          <p:cNvSpPr>
            <a:spLocks noGrp="1"/>
          </p:cNvSpPr>
          <p:nvPr>
            <p:ph type="sldNum" sz="quarter" idx="12"/>
          </p:nvPr>
        </p:nvSpPr>
        <p:spPr/>
        <p:txBody>
          <a:bodyPr/>
          <a:lstStyle/>
          <a:p>
            <a:fld id="{8DC0ED56-313F-48EC-A3D4-2663324CC142}" type="slidenum">
              <a:rPr lang="vi-VN" smtClean="0"/>
              <a:t>‹#›</a:t>
            </a:fld>
            <a:endParaRPr lang="vi-VN"/>
          </a:p>
        </p:txBody>
      </p:sp>
    </p:spTree>
    <p:extLst>
      <p:ext uri="{BB962C8B-B14F-4D97-AF65-F5344CB8AC3E}">
        <p14:creationId xmlns:p14="http://schemas.microsoft.com/office/powerpoint/2010/main" val="297223483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09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000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37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54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30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109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12/21/25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66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Content Placeholder 4" descr="A grass and wheat in a field&#10;&#10;Description automatically generated with medium confidence">
            <a:extLst>
              <a:ext uri="{FF2B5EF4-FFF2-40B4-BE49-F238E27FC236}">
                <a16:creationId xmlns:a16="http://schemas.microsoft.com/office/drawing/2014/main" id="{D0B32ACE-831D-7680-60E4-B2FD5CD60984}"/>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Rectangle: Rounded Corners 2">
            <a:extLst>
              <a:ext uri="{FF2B5EF4-FFF2-40B4-BE49-F238E27FC236}">
                <a16:creationId xmlns:a16="http://schemas.microsoft.com/office/drawing/2014/main" id="{1E2CECCC-4563-C709-96A1-4C6D6E4A43AC}"/>
              </a:ext>
            </a:extLst>
          </p:cNvPr>
          <p:cNvSpPr/>
          <p:nvPr userDrawn="1"/>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descr="A round pink circle with white text and a black background&#10;&#10;AI-generated content may be incorrect.">
            <a:extLst>
              <a:ext uri="{FF2B5EF4-FFF2-40B4-BE49-F238E27FC236}">
                <a16:creationId xmlns:a16="http://schemas.microsoft.com/office/drawing/2014/main" id="{0C249EE4-0E6B-E019-A71C-1EA4E1BDEFC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60634" y="91605"/>
            <a:ext cx="1456041" cy="1456041"/>
          </a:xfrm>
          <a:prstGeom prst="rect">
            <a:avLst/>
          </a:prstGeom>
        </p:spPr>
      </p:pic>
    </p:spTree>
    <p:extLst>
      <p:ext uri="{BB962C8B-B14F-4D97-AF65-F5344CB8AC3E}">
        <p14:creationId xmlns:p14="http://schemas.microsoft.com/office/powerpoint/2010/main" val="392062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A550A-35BE-8F3E-B870-1AA4581A6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BC9267-FA33-ECBA-1EBA-CAEBF825B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912CA0-6987-BA7B-A1C4-7821DB9F3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6FA84-44E1-4A89-AD76-DB66CC0695D2}" type="datetimeFigureOut">
              <a:rPr lang="vi-VN" smtClean="0"/>
              <a:t>21/12/2025</a:t>
            </a:fld>
            <a:endParaRPr lang="vi-VN"/>
          </a:p>
        </p:txBody>
      </p:sp>
      <p:sp>
        <p:nvSpPr>
          <p:cNvPr id="5" name="Footer Placeholder 4">
            <a:extLst>
              <a:ext uri="{FF2B5EF4-FFF2-40B4-BE49-F238E27FC236}">
                <a16:creationId xmlns:a16="http://schemas.microsoft.com/office/drawing/2014/main" id="{98F95955-272E-223C-1A1B-A2544DABD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CC9A295-DF4D-E5D7-07C4-DCC113FB9A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C0ED56-313F-48EC-A3D4-2663324CC142}" type="slidenum">
              <a:rPr lang="vi-VN" smtClean="0"/>
              <a:t>‹#›</a:t>
            </a:fld>
            <a:endParaRPr lang="vi-VN"/>
          </a:p>
        </p:txBody>
      </p:sp>
      <p:pic>
        <p:nvPicPr>
          <p:cNvPr id="9" name="Picture 8" descr="A round pink label with white text and a black background&#10;&#10;Description automatically generated">
            <a:extLst>
              <a:ext uri="{FF2B5EF4-FFF2-40B4-BE49-F238E27FC236}">
                <a16:creationId xmlns:a16="http://schemas.microsoft.com/office/drawing/2014/main" id="{73B2A240-46C5-3FAC-201D-C118BAC79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7544" y="-4183172"/>
            <a:ext cx="1629585" cy="1629585"/>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36CA9E6C-645C-2C0C-F58C-4D9CB70634E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0634" y="91605"/>
            <a:ext cx="1456041" cy="1456041"/>
          </a:xfrm>
          <a:prstGeom prst="rect">
            <a:avLst/>
          </a:prstGeom>
        </p:spPr>
      </p:pic>
    </p:spTree>
    <p:extLst>
      <p:ext uri="{BB962C8B-B14F-4D97-AF65-F5344CB8AC3E}">
        <p14:creationId xmlns:p14="http://schemas.microsoft.com/office/powerpoint/2010/main" val="38405120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3448545" y="2597522"/>
            <a:ext cx="5733621" cy="1504130"/>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HOẠT ĐỘNG TRẢI NGHIỆM</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10: SỬ DỤNG ĐỒ DÙNG AN TOÀN TRONG</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GIA ĐÌNH</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ổi sớm mai, ông mặt trời nhô lên từ biển. Mặt biển nhuộm màu xanh biếc. Đàn hải âu sải cánh bay liệng trên bầu trời. Xa xa là những cánh buồm căng gió. Phía bến cảng, những chiếc tàu cá nối đuôi">
            <a:hlinkClick r:id="" action="ppaction://media"/>
            <a:extLst>
              <a:ext uri="{FF2B5EF4-FFF2-40B4-BE49-F238E27FC236}">
                <a16:creationId xmlns:a16="http://schemas.microsoft.com/office/drawing/2014/main" id="{2590EC60-D330-22FF-0C4E-79D43C04B9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922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8B47E-0467-1759-19D4-3A675F7353E9}"/>
              </a:ext>
            </a:extLst>
          </p:cNvPr>
          <p:cNvSpPr txBox="1"/>
          <p:nvPr/>
        </p:nvSpPr>
        <p:spPr>
          <a:xfrm>
            <a:off x="896352" y="463717"/>
            <a:ext cx="1062990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b.  </a:t>
            </a:r>
            <a:r>
              <a:rPr lang="en-US" sz="4000" b="1" dirty="0" err="1">
                <a:solidFill>
                  <a:srgbClr val="002060"/>
                </a:solidFill>
                <a:latin typeface="Cambria" panose="02040503050406030204" pitchFamily="18" charset="0"/>
                <a:ea typeface="Cambria" panose="02040503050406030204" pitchFamily="18" charset="0"/>
              </a:rPr>
              <a:t>Xác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định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an </a:t>
            </a:r>
            <a:r>
              <a:rPr lang="en-US" sz="4000" b="1" dirty="0" err="1">
                <a:solidFill>
                  <a:srgbClr val="002060"/>
                </a:solidFill>
                <a:latin typeface="Cambria" panose="02040503050406030204" pitchFamily="18" charset="0"/>
                <a:ea typeface="Cambria" panose="02040503050406030204" pitchFamily="18" charset="0"/>
              </a:rPr>
              <a:t>toàn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an </a:t>
            </a:r>
            <a:r>
              <a:rPr lang="en-US" sz="4000" b="1" dirty="0" err="1">
                <a:solidFill>
                  <a:srgbClr val="002060"/>
                </a:solidFill>
                <a:latin typeface="Cambria" panose="02040503050406030204" pitchFamily="18" charset="0"/>
                <a:ea typeface="Cambria" panose="02040503050406030204" pitchFamily="18" charset="0"/>
              </a:rPr>
              <a:t>toàn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886F5F0-DB7A-8698-1AC7-C03F9E05C1CA}"/>
              </a:ext>
            </a:extLst>
          </p:cNvPr>
          <p:cNvPicPr>
            <a:picLocks noChangeAspect="1"/>
          </p:cNvPicPr>
          <p:nvPr/>
        </p:nvPicPr>
        <p:blipFill>
          <a:blip r:embed="rId2"/>
          <a:stretch>
            <a:fillRect/>
          </a:stretch>
        </p:blipFill>
        <p:spPr>
          <a:xfrm>
            <a:off x="1238249" y="2195512"/>
            <a:ext cx="9686925" cy="3080007"/>
          </a:xfrm>
          <a:prstGeom prst="rect">
            <a:avLst/>
          </a:prstGeom>
        </p:spPr>
      </p:pic>
    </p:spTree>
    <p:extLst>
      <p:ext uri="{BB962C8B-B14F-4D97-AF65-F5344CB8AC3E}">
        <p14:creationId xmlns:p14="http://schemas.microsoft.com/office/powerpoint/2010/main" val="335852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147776" y="1217048"/>
            <a:ext cx="4797830" cy="1643420"/>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dirty="0" err="1">
                <a:solidFill>
                  <a:prstClr val="black"/>
                </a:solidFill>
              </a:rPr>
              <a:t>Bạn</a:t>
            </a:r>
            <a:r>
              <a:rPr lang="en-US" sz="4000" b="1" dirty="0">
                <a:solidFill>
                  <a:prstClr val="black"/>
                </a:solidFill>
              </a:rPr>
              <a:t> </a:t>
            </a:r>
            <a:r>
              <a:rPr lang="en-US" sz="4000" b="1" dirty="0" err="1">
                <a:solidFill>
                  <a:prstClr val="black"/>
                </a:solidFill>
              </a:rPr>
              <a:t>nhỏ</a:t>
            </a:r>
            <a:r>
              <a:rPr lang="en-US" sz="4000" b="1" dirty="0">
                <a:solidFill>
                  <a:prstClr val="black"/>
                </a:solidFill>
              </a:rPr>
              <a:t> </a:t>
            </a:r>
            <a:r>
              <a:rPr lang="en-US" sz="4000" b="1" dirty="0" err="1">
                <a:solidFill>
                  <a:prstClr val="black"/>
                </a:solidFill>
              </a:rPr>
              <a:t>dùng</a:t>
            </a:r>
            <a:r>
              <a:rPr lang="en-US" sz="4000" b="1" dirty="0">
                <a:solidFill>
                  <a:prstClr val="black"/>
                </a:solidFill>
              </a:rPr>
              <a:t> </a:t>
            </a:r>
            <a:r>
              <a:rPr lang="en-US" sz="4000" b="1" dirty="0" err="1">
                <a:solidFill>
                  <a:prstClr val="black"/>
                </a:solidFill>
              </a:rPr>
              <a:t>điều</a:t>
            </a:r>
            <a:r>
              <a:rPr lang="en-US" sz="4000" b="1" dirty="0">
                <a:solidFill>
                  <a:prstClr val="black"/>
                </a:solidFill>
              </a:rPr>
              <a:t> </a:t>
            </a:r>
            <a:r>
              <a:rPr lang="en-US" sz="4000" b="1" dirty="0" err="1">
                <a:solidFill>
                  <a:prstClr val="black"/>
                </a:solidFill>
              </a:rPr>
              <a:t>khiển</a:t>
            </a:r>
            <a:r>
              <a:rPr lang="en-US" sz="4000" b="1" dirty="0">
                <a:solidFill>
                  <a:prstClr val="black"/>
                </a:solidFill>
              </a:rPr>
              <a:t> </a:t>
            </a:r>
            <a:r>
              <a:rPr lang="en-US" sz="4000" b="1" dirty="0" err="1">
                <a:solidFill>
                  <a:prstClr val="black"/>
                </a:solidFill>
              </a:rPr>
              <a:t>bật</a:t>
            </a:r>
            <a:r>
              <a:rPr lang="en-US" sz="4000" b="1" dirty="0">
                <a:solidFill>
                  <a:prstClr val="black"/>
                </a:solidFill>
              </a:rPr>
              <a:t> </a:t>
            </a:r>
            <a:r>
              <a:rPr lang="en-US" sz="4000" b="1" dirty="0" err="1">
                <a:solidFill>
                  <a:prstClr val="black"/>
                </a:solidFill>
              </a:rPr>
              <a:t>ti</a:t>
            </a:r>
            <a:r>
              <a:rPr lang="en-US" sz="4000" b="1" dirty="0">
                <a:solidFill>
                  <a:prstClr val="black"/>
                </a:solidFill>
              </a:rPr>
              <a:t> vi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485021" y="-276225"/>
            <a:ext cx="5240253" cy="4989402"/>
            <a:chOff x="9924855" y="982364"/>
            <a:chExt cx="6237635"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855" y="982364"/>
              <a:ext cx="6237635"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0941687" y="3060874"/>
              <a:ext cx="4050772" cy="161696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Đây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hành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động</a:t>
              </a:r>
              <a:r>
                <a:rPr lang="en-US" sz="4000" b="1" dirty="0">
                  <a:solidFill>
                    <a:srgbClr val="FF0000"/>
                  </a:solidFill>
                  <a:latin typeface="Cambria" panose="02040503050406030204" pitchFamily="18" charset="0"/>
                  <a:ea typeface="Cambria" panose="02040503050406030204" pitchFamily="18" charset="0"/>
                </a:rPr>
                <a:t> an </a:t>
              </a:r>
              <a:r>
                <a:rPr lang="en-US" sz="4000" b="1" dirty="0" err="1">
                  <a:solidFill>
                    <a:srgbClr val="FF0000"/>
                  </a:solidFill>
                  <a:latin typeface="Cambria" panose="02040503050406030204" pitchFamily="18" charset="0"/>
                  <a:ea typeface="Cambria" panose="02040503050406030204" pitchFamily="18" charset="0"/>
                </a:rPr>
                <a:t>toàn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2E91611A-B370-E5A7-9363-E18F3BBA8CF5}"/>
              </a:ext>
            </a:extLst>
          </p:cNvPr>
          <p:cNvPicPr>
            <a:picLocks noChangeAspect="1"/>
          </p:cNvPicPr>
          <p:nvPr/>
        </p:nvPicPr>
        <p:blipFill>
          <a:blip r:embed="rId5"/>
          <a:stretch>
            <a:fillRect/>
          </a:stretch>
        </p:blipFill>
        <p:spPr>
          <a:xfrm>
            <a:off x="1190123" y="3533774"/>
            <a:ext cx="3762375" cy="2888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green tick mark on a black background&#10;&#10;Description automatically generated">
            <a:extLst>
              <a:ext uri="{FF2B5EF4-FFF2-40B4-BE49-F238E27FC236}">
                <a16:creationId xmlns:a16="http://schemas.microsoft.com/office/drawing/2014/main" id="{8E224A75-ABAC-8765-8813-9C8EDD3B0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2299" y="3145336"/>
            <a:ext cx="1621063" cy="1372521"/>
          </a:xfrm>
          <a:prstGeom prst="rect">
            <a:avLst/>
          </a:prstGeom>
        </p:spPr>
      </p:pic>
    </p:spTree>
    <p:extLst>
      <p:ext uri="{BB962C8B-B14F-4D97-AF65-F5344CB8AC3E}">
        <p14:creationId xmlns:p14="http://schemas.microsoft.com/office/powerpoint/2010/main" val="6498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745845" y="71153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vi-VN" sz="4000" b="1">
                <a:solidFill>
                  <a:prstClr val="black"/>
                </a:solidFill>
                <a:latin typeface="Calibri"/>
              </a:rPr>
              <a:t>Rót nước sôi từ ấm đun nước to, nặng quá sức vào phích.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214342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Đây</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an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toàn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4E8A681-A009-CA54-CC78-9DE64A99D374}"/>
              </a:ext>
            </a:extLst>
          </p:cNvPr>
          <p:cNvPicPr>
            <a:picLocks noChangeAspect="1"/>
          </p:cNvPicPr>
          <p:nvPr/>
        </p:nvPicPr>
        <p:blipFill>
          <a:blip r:embed="rId5"/>
          <a:stretch>
            <a:fillRect/>
          </a:stretch>
        </p:blipFill>
        <p:spPr>
          <a:xfrm>
            <a:off x="2952749" y="3457575"/>
            <a:ext cx="2733675" cy="3154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A867AB25-981E-8D6A-790A-D415353AA6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83185" y="3160915"/>
            <a:ext cx="1189040" cy="1211059"/>
          </a:xfrm>
          <a:prstGeom prst="rect">
            <a:avLst/>
          </a:prstGeom>
        </p:spPr>
      </p:pic>
    </p:spTree>
    <p:extLst>
      <p:ext uri="{BB962C8B-B14F-4D97-AF65-F5344CB8AC3E}">
        <p14:creationId xmlns:p14="http://schemas.microsoft.com/office/powerpoint/2010/main" val="37602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69670" y="1493774"/>
            <a:ext cx="4797830" cy="1643420"/>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a:rPr>
              <a:t>Đeo</a:t>
            </a:r>
            <a:r>
              <a:rPr lang="en-US" sz="4000" b="1" dirty="0">
                <a:solidFill>
                  <a:prstClr val="black"/>
                </a:solidFill>
                <a:latin typeface="Calibri"/>
              </a:rPr>
              <a:t> </a:t>
            </a:r>
            <a:r>
              <a:rPr lang="en-US" sz="4000" b="1" dirty="0" err="1">
                <a:solidFill>
                  <a:prstClr val="black"/>
                </a:solidFill>
                <a:latin typeface="Calibri"/>
              </a:rPr>
              <a:t>khẩu</a:t>
            </a:r>
            <a:r>
              <a:rPr lang="en-US" sz="4000" b="1" dirty="0">
                <a:solidFill>
                  <a:prstClr val="black"/>
                </a:solidFill>
                <a:latin typeface="Calibri"/>
              </a:rPr>
              <a:t> </a:t>
            </a:r>
            <a:r>
              <a:rPr lang="en-US" sz="4000" b="1" dirty="0" err="1">
                <a:solidFill>
                  <a:prstClr val="black"/>
                </a:solidFill>
                <a:latin typeface="Calibri"/>
              </a:rPr>
              <a:t>trang</a:t>
            </a:r>
            <a:r>
              <a:rPr lang="en-US" sz="4000" b="1" dirty="0">
                <a:solidFill>
                  <a:prstClr val="black"/>
                </a:solidFill>
                <a:latin typeface="Calibri"/>
              </a:rPr>
              <a:t> </a:t>
            </a:r>
            <a:r>
              <a:rPr lang="en-US" sz="4000" b="1" dirty="0" err="1">
                <a:solidFill>
                  <a:prstClr val="black"/>
                </a:solidFill>
                <a:latin typeface="Calibri"/>
              </a:rPr>
              <a:t>và</a:t>
            </a:r>
            <a:r>
              <a:rPr lang="en-US" sz="4000" b="1" dirty="0">
                <a:solidFill>
                  <a:prstClr val="black"/>
                </a:solidFill>
                <a:latin typeface="Calibri"/>
              </a:rPr>
              <a:t> </a:t>
            </a:r>
            <a:r>
              <a:rPr lang="en-US" sz="4000" b="1" dirty="0" err="1">
                <a:solidFill>
                  <a:prstClr val="black"/>
                </a:solidFill>
                <a:latin typeface="Calibri"/>
              </a:rPr>
              <a:t>dùng</a:t>
            </a:r>
            <a:r>
              <a:rPr lang="en-US" sz="4000" b="1" dirty="0">
                <a:solidFill>
                  <a:prstClr val="black"/>
                </a:solidFill>
                <a:latin typeface="Calibri"/>
              </a:rPr>
              <a:t> </a:t>
            </a:r>
            <a:r>
              <a:rPr lang="en-US" sz="4000" b="1" dirty="0" err="1">
                <a:solidFill>
                  <a:prstClr val="black"/>
                </a:solidFill>
                <a:latin typeface="Calibri"/>
              </a:rPr>
              <a:t>chổi</a:t>
            </a:r>
            <a:r>
              <a:rPr lang="en-US" sz="4000" b="1" dirty="0">
                <a:solidFill>
                  <a:prstClr val="black"/>
                </a:solidFill>
                <a:latin typeface="Calibri"/>
              </a:rPr>
              <a:t> </a:t>
            </a:r>
            <a:r>
              <a:rPr lang="en-US" sz="4000" b="1" dirty="0" err="1">
                <a:solidFill>
                  <a:prstClr val="black"/>
                </a:solidFill>
                <a:latin typeface="Calibri"/>
              </a:rPr>
              <a:t>quét</a:t>
            </a:r>
            <a:r>
              <a:rPr lang="en-US" sz="4000" b="1" dirty="0">
                <a:solidFill>
                  <a:prstClr val="black"/>
                </a:solidFill>
                <a:latin typeface="Calibri"/>
              </a:rPr>
              <a:t> </a:t>
            </a:r>
            <a:r>
              <a:rPr lang="en-US" sz="4000" b="1" dirty="0" err="1">
                <a:solidFill>
                  <a:prstClr val="black"/>
                </a:solidFill>
                <a:latin typeface="Calibri"/>
              </a:rPr>
              <a:t>sân</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46655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Đây</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là</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hành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động</a:t>
              </a:r>
              <a:r>
                <a:rPr kumimoji="0" lang="en-US" sz="3600" b="1" i="0" u="none" strike="noStrike" kern="1200" cap="none" spc="0" normalizeH="0" baseline="0" noProof="0" dirty="0">
                  <a:ln>
                    <a:noFill/>
                  </a:ln>
                  <a:solidFill>
                    <a:srgbClr val="FF0000"/>
                  </a:solidFill>
                  <a:effectLst/>
                  <a:uLnTx/>
                  <a:uFillTx/>
                  <a:latin typeface="Calibri"/>
                  <a:ea typeface="+mn-ea"/>
                  <a:cs typeface="+mn-cs"/>
                </a:rPr>
                <a:t> 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toàn</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9857C7F2-9A9B-61E7-D76C-1BDBAEAB2606}"/>
              </a:ext>
            </a:extLst>
          </p:cNvPr>
          <p:cNvPicPr>
            <a:picLocks noChangeAspect="1"/>
          </p:cNvPicPr>
          <p:nvPr/>
        </p:nvPicPr>
        <p:blipFill>
          <a:blip r:embed="rId5"/>
          <a:stretch>
            <a:fillRect/>
          </a:stretch>
        </p:blipFill>
        <p:spPr>
          <a:xfrm>
            <a:off x="2581274" y="3590925"/>
            <a:ext cx="3115733"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green tick mark on a black background&#10;&#10;Description automatically generated">
            <a:extLst>
              <a:ext uri="{FF2B5EF4-FFF2-40B4-BE49-F238E27FC236}">
                <a16:creationId xmlns:a16="http://schemas.microsoft.com/office/drawing/2014/main" id="{A5F1DA1F-E1EB-70F8-3387-0D3FC41C6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462" y="3008978"/>
            <a:ext cx="1621063" cy="1372521"/>
          </a:xfrm>
          <a:prstGeom prst="rect">
            <a:avLst/>
          </a:prstGeom>
        </p:spPr>
      </p:pic>
    </p:spTree>
    <p:extLst>
      <p:ext uri="{BB962C8B-B14F-4D97-AF65-F5344CB8AC3E}">
        <p14:creationId xmlns:p14="http://schemas.microsoft.com/office/powerpoint/2010/main" val="145140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81B6EE38-7DBF-6158-F5D5-1A8597A454B1}"/>
              </a:ext>
            </a:extLst>
          </p:cNvPr>
          <p:cNvGraphicFramePr>
            <a:graphicFrameLocks noGrp="1"/>
          </p:cNvGraphicFramePr>
          <p:nvPr>
            <p:extLst>
              <p:ext uri="{D42A27DB-BD31-4B8C-83A1-F6EECF244321}">
                <p14:modId xmlns:p14="http://schemas.microsoft.com/office/powerpoint/2010/main" val="2729325612"/>
              </p:ext>
            </p:extLst>
          </p:nvPr>
        </p:nvGraphicFramePr>
        <p:xfrm>
          <a:off x="885826" y="609600"/>
          <a:ext cx="10525124" cy="5715000"/>
        </p:xfrm>
        <a:graphic>
          <a:graphicData uri="http://schemas.openxmlformats.org/drawingml/2006/table">
            <a:tbl>
              <a:tblPr>
                <a:tableStyleId>{F5AB1C69-6EDB-4FF4-983F-18BD219EF322}</a:tableStyleId>
              </a:tblPr>
              <a:tblGrid>
                <a:gridCol w="5261431">
                  <a:extLst>
                    <a:ext uri="{9D8B030D-6E8A-4147-A177-3AD203B41FA5}">
                      <a16:colId xmlns:a16="http://schemas.microsoft.com/office/drawing/2014/main" val="2486668857"/>
                    </a:ext>
                  </a:extLst>
                </a:gridCol>
                <a:gridCol w="5263693">
                  <a:extLst>
                    <a:ext uri="{9D8B030D-6E8A-4147-A177-3AD203B41FA5}">
                      <a16:colId xmlns:a16="http://schemas.microsoft.com/office/drawing/2014/main" val="1182360092"/>
                    </a:ext>
                  </a:extLst>
                </a:gridCol>
              </a:tblGrid>
              <a:tr h="1303009">
                <a:tc>
                  <a:txBody>
                    <a:bodyPr/>
                    <a:lstStyle/>
                    <a:p>
                      <a:pPr marL="0" marR="0" algn="ctr">
                        <a:lnSpc>
                          <a:spcPct val="115000"/>
                        </a:lnSpc>
                        <a:spcBef>
                          <a:spcPts val="0"/>
                        </a:spcBef>
                        <a:spcAft>
                          <a:spcPts val="1000"/>
                        </a:spcAft>
                      </a:pPr>
                      <a:r>
                        <a:rPr lang="en-US" sz="2800" b="1" dirty="0" err="1">
                          <a:effectLst/>
                        </a:rPr>
                        <a:t>Những</a:t>
                      </a:r>
                      <a:r>
                        <a:rPr lang="en-US" sz="2800" b="1" dirty="0">
                          <a:effectLst/>
                        </a:rPr>
                        <a:t> </a:t>
                      </a:r>
                      <a:r>
                        <a:rPr lang="en-US" sz="2800" b="1" dirty="0" err="1">
                          <a:effectLst/>
                        </a:rPr>
                        <a:t>hành</a:t>
                      </a:r>
                      <a:r>
                        <a:rPr lang="en-US" sz="2800" b="1" dirty="0">
                          <a:effectLst/>
                        </a:rPr>
                        <a:t> </a:t>
                      </a:r>
                      <a:r>
                        <a:rPr lang="en-US" sz="2800" b="1" dirty="0" err="1">
                          <a:effectLst/>
                        </a:rPr>
                        <a:t>động</a:t>
                      </a:r>
                      <a:r>
                        <a:rPr lang="en-US" sz="2800" b="1" dirty="0">
                          <a:effectLst/>
                        </a:rPr>
                        <a:t> </a:t>
                      </a:r>
                      <a:r>
                        <a:rPr lang="en-US" sz="2800" b="1" dirty="0" err="1">
                          <a:effectLst/>
                        </a:rPr>
                        <a:t>sử</a:t>
                      </a:r>
                      <a:r>
                        <a:rPr lang="en-US" sz="2800" b="1" dirty="0">
                          <a:effectLst/>
                        </a:rPr>
                        <a:t> </a:t>
                      </a:r>
                      <a:r>
                        <a:rPr lang="en-US" sz="2800" b="1" dirty="0" err="1">
                          <a:effectLst/>
                        </a:rPr>
                        <a:t>dụng</a:t>
                      </a:r>
                      <a:r>
                        <a:rPr lang="en-US" sz="2800" b="1" dirty="0">
                          <a:effectLst/>
                        </a:rPr>
                        <a:t> </a:t>
                      </a:r>
                      <a:r>
                        <a:rPr lang="en-US" sz="2800" b="1" dirty="0" err="1">
                          <a:effectLst/>
                        </a:rPr>
                        <a:t>đồ</a:t>
                      </a:r>
                      <a:r>
                        <a:rPr lang="en-US" sz="2800" b="1" dirty="0">
                          <a:effectLst/>
                        </a:rPr>
                        <a:t> </a:t>
                      </a:r>
                      <a:r>
                        <a:rPr lang="en-US" sz="2800" b="1" dirty="0" err="1">
                          <a:effectLst/>
                        </a:rPr>
                        <a:t>dùng</a:t>
                      </a:r>
                      <a:r>
                        <a:rPr lang="en-US" sz="2800" b="1" dirty="0">
                          <a:effectLst/>
                        </a:rPr>
                        <a:t> </a:t>
                      </a:r>
                      <a:r>
                        <a:rPr lang="en-US" sz="2800" b="1" dirty="0" err="1">
                          <a:effectLst/>
                        </a:rPr>
                        <a:t>gia</a:t>
                      </a:r>
                      <a:r>
                        <a:rPr lang="en-US" sz="2800" b="1" dirty="0">
                          <a:effectLst/>
                        </a:rPr>
                        <a:t> </a:t>
                      </a:r>
                      <a:r>
                        <a:rPr lang="en-US" sz="2800" b="1" dirty="0" err="1">
                          <a:effectLst/>
                        </a:rPr>
                        <a:t>đình</a:t>
                      </a:r>
                      <a:r>
                        <a:rPr lang="en-US" sz="2800" b="1" dirty="0">
                          <a:effectLst/>
                        </a:rPr>
                        <a:t> </a:t>
                      </a:r>
                      <a:r>
                        <a:rPr lang="en-US" sz="2800" b="1" dirty="0" err="1">
                          <a:effectLst/>
                        </a:rPr>
                        <a:t>không</a:t>
                      </a:r>
                      <a:r>
                        <a:rPr lang="en-US" sz="2800" b="1" dirty="0">
                          <a:effectLst/>
                        </a:rPr>
                        <a:t> an </a:t>
                      </a:r>
                      <a:r>
                        <a:rPr lang="en-US" sz="2800" b="1" dirty="0" err="1">
                          <a:effectLst/>
                        </a:rPr>
                        <a:t>toàn</a:t>
                      </a:r>
                      <a:r>
                        <a:rPr lang="en-US" sz="2800" b="1" dirty="0">
                          <a:effectLst/>
                        </a:rPr>
                        <a:t>.</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15000"/>
                        </a:lnSpc>
                        <a:spcBef>
                          <a:spcPts val="0"/>
                        </a:spcBef>
                        <a:spcAft>
                          <a:spcPts val="1000"/>
                        </a:spcAft>
                      </a:pPr>
                      <a:r>
                        <a:rPr lang="en-US" sz="2800" b="1" dirty="0" err="1">
                          <a:effectLst/>
                        </a:rPr>
                        <a:t>Những</a:t>
                      </a:r>
                      <a:r>
                        <a:rPr lang="en-US" sz="2800" b="1" dirty="0">
                          <a:effectLst/>
                        </a:rPr>
                        <a:t> </a:t>
                      </a:r>
                      <a:r>
                        <a:rPr lang="en-US" sz="2800" b="1" dirty="0" err="1">
                          <a:effectLst/>
                        </a:rPr>
                        <a:t>hành</a:t>
                      </a:r>
                      <a:r>
                        <a:rPr lang="en-US" sz="2800" b="1" dirty="0">
                          <a:effectLst/>
                        </a:rPr>
                        <a:t> </a:t>
                      </a:r>
                      <a:r>
                        <a:rPr lang="en-US" sz="2800" b="1" dirty="0" err="1">
                          <a:effectLst/>
                        </a:rPr>
                        <a:t>động</a:t>
                      </a:r>
                      <a:r>
                        <a:rPr lang="en-US" sz="2800" b="1" dirty="0">
                          <a:effectLst/>
                        </a:rPr>
                        <a:t> </a:t>
                      </a:r>
                      <a:r>
                        <a:rPr lang="en-US" sz="2800" b="1" dirty="0" err="1">
                          <a:effectLst/>
                        </a:rPr>
                        <a:t>sử</a:t>
                      </a:r>
                      <a:r>
                        <a:rPr lang="en-US" sz="2800" b="1" dirty="0">
                          <a:effectLst/>
                        </a:rPr>
                        <a:t> </a:t>
                      </a:r>
                      <a:r>
                        <a:rPr lang="en-US" sz="2800" b="1" dirty="0" err="1">
                          <a:effectLst/>
                        </a:rPr>
                        <a:t>dụng</a:t>
                      </a:r>
                      <a:r>
                        <a:rPr lang="en-US" sz="2800" b="1" dirty="0">
                          <a:effectLst/>
                        </a:rPr>
                        <a:t> </a:t>
                      </a:r>
                      <a:r>
                        <a:rPr lang="en-US" sz="2800" b="1" dirty="0" err="1">
                          <a:effectLst/>
                        </a:rPr>
                        <a:t>đồ</a:t>
                      </a:r>
                      <a:r>
                        <a:rPr lang="en-US" sz="2800" b="1" dirty="0">
                          <a:effectLst/>
                        </a:rPr>
                        <a:t> </a:t>
                      </a:r>
                      <a:r>
                        <a:rPr lang="en-US" sz="2800" b="1" dirty="0" err="1">
                          <a:effectLst/>
                        </a:rPr>
                        <a:t>dùng</a:t>
                      </a:r>
                      <a:r>
                        <a:rPr lang="en-US" sz="2800" b="1" dirty="0">
                          <a:effectLst/>
                        </a:rPr>
                        <a:t> </a:t>
                      </a:r>
                      <a:r>
                        <a:rPr lang="en-US" sz="2800" b="1" dirty="0" err="1">
                          <a:effectLst/>
                        </a:rPr>
                        <a:t>gia</a:t>
                      </a:r>
                      <a:r>
                        <a:rPr lang="en-US" sz="2800" b="1" dirty="0">
                          <a:effectLst/>
                        </a:rPr>
                        <a:t> </a:t>
                      </a:r>
                      <a:r>
                        <a:rPr lang="en-US" sz="2800" b="1" dirty="0" err="1">
                          <a:effectLst/>
                        </a:rPr>
                        <a:t>đình</a:t>
                      </a:r>
                      <a:r>
                        <a:rPr lang="en-US" sz="2800" b="1" dirty="0">
                          <a:effectLst/>
                        </a:rPr>
                        <a:t> an </a:t>
                      </a:r>
                      <a:r>
                        <a:rPr lang="en-US" sz="2800" b="1" dirty="0" err="1">
                          <a:effectLst/>
                        </a:rPr>
                        <a:t>toàn</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20503221"/>
                  </a:ext>
                </a:extLst>
              </a:tr>
              <a:tr h="4411991">
                <a:tc>
                  <a:txBody>
                    <a:bodyPr/>
                    <a:lstStyle/>
                    <a:p>
                      <a:pPr marL="0" marR="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127657"/>
                  </a:ext>
                </a:extLst>
              </a:tr>
            </a:tbl>
          </a:graphicData>
        </a:graphic>
      </p:graphicFrame>
      <p:sp>
        <p:nvSpPr>
          <p:cNvPr id="5" name="TextBox 4">
            <a:extLst>
              <a:ext uri="{FF2B5EF4-FFF2-40B4-BE49-F238E27FC236}">
                <a16:creationId xmlns:a16="http://schemas.microsoft.com/office/drawing/2014/main" id="{51B46AE3-21EE-B310-94FC-E4BFECCE8749}"/>
              </a:ext>
            </a:extLst>
          </p:cNvPr>
          <p:cNvSpPr txBox="1"/>
          <p:nvPr/>
        </p:nvSpPr>
        <p:spPr>
          <a:xfrm>
            <a:off x="1038225" y="2181225"/>
            <a:ext cx="4838700" cy="954107"/>
          </a:xfrm>
          <a:prstGeom prst="rect">
            <a:avLst/>
          </a:prstGeom>
          <a:noFill/>
        </p:spPr>
        <p:txBody>
          <a:bodyPr wrap="square" rtlCol="0">
            <a:spAutoFit/>
          </a:bodyPr>
          <a:lstStyle/>
          <a:p>
            <a:pPr algn="just"/>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Rót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nước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sôi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từ</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ấm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đun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nước</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nặng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sức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vào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phích</a:t>
            </a:r>
            <a:r>
              <a:rPr lang="en-US" sz="2800" dirty="0">
                <a:solidFill>
                  <a:srgbClr val="002060"/>
                </a:solidFill>
                <a:effectLst/>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DC6764D8-85BD-CF5E-F9D1-45B00E08C3CE}"/>
              </a:ext>
            </a:extLst>
          </p:cNvPr>
          <p:cNvSpPr txBox="1"/>
          <p:nvPr/>
        </p:nvSpPr>
        <p:spPr>
          <a:xfrm>
            <a:off x="1076325" y="3219450"/>
            <a:ext cx="4838700" cy="954107"/>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tay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cắm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điện</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83FE7929-8398-D5CB-D6E6-D996296AE89D}"/>
              </a:ext>
            </a:extLst>
          </p:cNvPr>
          <p:cNvSpPr txBox="1"/>
          <p:nvPr/>
        </p:nvSpPr>
        <p:spPr>
          <a:xfrm>
            <a:off x="1047750" y="4191000"/>
            <a:ext cx="4838700"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Dùng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chặt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cứng</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12AA57-B793-5111-4595-1CC147718141}"/>
              </a:ext>
            </a:extLst>
          </p:cNvPr>
          <p:cNvSpPr txBox="1"/>
          <p:nvPr/>
        </p:nvSpPr>
        <p:spPr>
          <a:xfrm>
            <a:off x="1038225" y="4752975"/>
            <a:ext cx="4838700"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Đùa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nghịch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giấy</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7E071EE-DCEA-160B-FBD7-691507739837}"/>
              </a:ext>
            </a:extLst>
          </p:cNvPr>
          <p:cNvSpPr txBox="1"/>
          <p:nvPr/>
        </p:nvSpPr>
        <p:spPr>
          <a:xfrm>
            <a:off x="1028699" y="5524500"/>
            <a:ext cx="5324475"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Chạm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tay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đun</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FF21944-D8A6-FA7B-9D0E-119EF0E5386C}"/>
              </a:ext>
            </a:extLst>
          </p:cNvPr>
          <p:cNvSpPr txBox="1"/>
          <p:nvPr/>
        </p:nvSpPr>
        <p:spPr>
          <a:xfrm>
            <a:off x="6457950" y="2095500"/>
            <a:ext cx="4838700"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Dùng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chổi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quét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quét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sân</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8A2EDED-B225-E5BD-5538-D735E76F8B1D}"/>
              </a:ext>
            </a:extLst>
          </p:cNvPr>
          <p:cNvSpPr txBox="1"/>
          <p:nvPr/>
        </p:nvSpPr>
        <p:spPr>
          <a:xfrm>
            <a:off x="6477000" y="2638425"/>
            <a:ext cx="4838700"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Dùng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a:t>
            </a:r>
            <a:r>
              <a:rPr lang="en-US" sz="2800" dirty="0">
                <a:solidFill>
                  <a:srgbClr val="002060"/>
                </a:solidFill>
                <a:latin typeface="Cambria" panose="02040503050406030204" pitchFamily="18" charset="0"/>
                <a:ea typeface="Cambria" panose="02040503050406030204" pitchFamily="18" charset="0"/>
              </a:rPr>
              <a:t> vi.</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D894E03-17C6-7FDA-9991-C9907B6C22D3}"/>
              </a:ext>
            </a:extLst>
          </p:cNvPr>
          <p:cNvSpPr txBox="1"/>
          <p:nvPr/>
        </p:nvSpPr>
        <p:spPr>
          <a:xfrm>
            <a:off x="6524625" y="3114675"/>
            <a:ext cx="4838700" cy="954107"/>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Dùng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rổ</a:t>
            </a:r>
            <a:r>
              <a:rPr lang="en-US" sz="2800" dirty="0">
                <a:solidFill>
                  <a:srgbClr val="002060"/>
                </a:solidFill>
                <a:latin typeface="Cambria" panose="02040503050406030204" pitchFamily="18" charset="0"/>
                <a:ea typeface="Cambria" panose="02040503050406030204" pitchFamily="18" charset="0"/>
              </a:rPr>
              <a:t> , </a:t>
            </a:r>
            <a:r>
              <a:rPr lang="en-US" sz="2800" dirty="0" err="1">
                <a:solidFill>
                  <a:srgbClr val="002060"/>
                </a:solidFill>
                <a:latin typeface="Cambria" panose="02040503050406030204" pitchFamily="18" charset="0"/>
                <a:ea typeface="Cambria" panose="02040503050406030204" pitchFamily="18" charset="0"/>
              </a:rPr>
              <a:t>rá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rau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gạo</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C9E8A59-5791-DB94-747D-E91EFB23461D}"/>
              </a:ext>
            </a:extLst>
          </p:cNvPr>
          <p:cNvSpPr txBox="1"/>
          <p:nvPr/>
        </p:nvSpPr>
        <p:spPr>
          <a:xfrm>
            <a:off x="6410325" y="4029075"/>
            <a:ext cx="4838700" cy="954107"/>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Dùng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cụ</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205C24B-EA61-1A87-CEE4-C6B91152E50C}"/>
              </a:ext>
            </a:extLst>
          </p:cNvPr>
          <p:cNvSpPr txBox="1"/>
          <p:nvPr/>
        </p:nvSpPr>
        <p:spPr>
          <a:xfrm>
            <a:off x="6410325" y="4924425"/>
            <a:ext cx="4838700"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điện</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25ED7B4-A95F-C2C3-470C-8E4B6178A23D}"/>
              </a:ext>
            </a:extLst>
          </p:cNvPr>
          <p:cNvSpPr txBox="1"/>
          <p:nvPr/>
        </p:nvSpPr>
        <p:spPr>
          <a:xfrm>
            <a:off x="6410325" y="5495925"/>
            <a:ext cx="4838700" cy="523220"/>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Dùng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kéo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công</a:t>
            </a:r>
            <a:r>
              <a:rPr lang="en-US" sz="2800" dirty="0">
                <a:solidFill>
                  <a:srgbClr val="002060"/>
                </a:solidFill>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586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inVertical)">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arn(inVertical)">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arn(inVertical)">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barn(inVertical)">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animEffect transition="in" filter="barn(inVertical)">
                                      <p:cBhvr>
                                        <p:cTn id="57" dur="500"/>
                                        <p:tgtEl>
                                          <p:spTgt spid="1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barn(inVertical)">
                                      <p:cBhvr>
                                        <p:cTn id="6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587500" y="366217"/>
            <a:ext cx="9099550" cy="3416320"/>
          </a:xfrm>
          <a:prstGeom prst="rect">
            <a:avLst/>
          </a:prstGeom>
          <a:solidFill>
            <a:srgbClr val="CCFFFF"/>
          </a:solidFill>
          <a:ln w="76200">
            <a:solidFill>
              <a:schemeClr val="accent1"/>
            </a:solidFill>
            <a:prstDash val="dash"/>
          </a:ln>
        </p:spPr>
        <p:txBody>
          <a:bodyPr wrap="square">
            <a:spAutoFit/>
          </a:bodyPr>
          <a:lstStyle/>
          <a:p>
            <a:pPr algn="just" defTabSz="609630"/>
            <a:r>
              <a:rPr lang="vi-VN" sz="3600" b="1" dirty="0">
                <a:solidFill>
                  <a:prstClr val="black"/>
                </a:solidFill>
                <a:latin typeface="Calibri"/>
              </a:rPr>
              <a:t>Khi làm việc nhà, các em chú ý thực hiện những hành động sử dụng đồ dùng gia đình an toàn, phù hợp với sức của mình; tuyệt đối không thực hiện những hành động sử dụng đồ dùng trong  gia đình không an toàn, tránh tai nạn thương tích có thể xảy ra.</a:t>
            </a:r>
            <a:endParaRPr lang="en-US" sz="3600" b="1" dirty="0">
              <a:solidFill>
                <a:prstClr val="black"/>
              </a:solidFill>
              <a:latin typeface="Calibri"/>
            </a:endParaRPr>
          </a:p>
        </p:txBody>
      </p:sp>
      <p:pic>
        <p:nvPicPr>
          <p:cNvPr id="11" name="Picture 10" descr="A picture containing vector graphics&#10;&#10;Description automatically generated">
            <a:extLst>
              <a:ext uri="{FF2B5EF4-FFF2-40B4-BE49-F238E27FC236}">
                <a16:creationId xmlns:a16="http://schemas.microsoft.com/office/drawing/2014/main" id="{00D5237B-1866-4F5D-3148-7C555B2BD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3600" y="3718622"/>
            <a:ext cx="3387997" cy="2817131"/>
          </a:xfrm>
          <a:prstGeom prst="rect">
            <a:avLst/>
          </a:prstGeom>
          <a:effectLst>
            <a:outerShdw blurRad="76200" dir="13500000" sy="23000" kx="1200000" algn="br" rotWithShape="0">
              <a:prstClr val="black">
                <a:alpha val="20000"/>
              </a:prstClr>
            </a:outerShdw>
          </a:effectLst>
        </p:spPr>
      </p:pic>
      <p:pic>
        <p:nvPicPr>
          <p:cNvPr id="2" name="Picture 2" descr="Cute cartoon thai student namaste greeting in the school uniform. Free Vector">
            <a:extLst>
              <a:ext uri="{FF2B5EF4-FFF2-40B4-BE49-F238E27FC236}">
                <a16:creationId xmlns:a16="http://schemas.microsoft.com/office/drawing/2014/main" id="{2CAFB048-1268-BF86-92B5-DE23C515FD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522277" y="3076574"/>
            <a:ext cx="2592176" cy="396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0707D91C-5E1A-4813-A50F-5F58AD0F9834}"/>
              </a:ext>
            </a:extLst>
          </p:cNvPr>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pic>
        <p:nvPicPr>
          <p:cNvPr id="3" name="Hình ảnh 2">
            <a:extLst>
              <a:ext uri="{FF2B5EF4-FFF2-40B4-BE49-F238E27FC236}">
                <a16:creationId xmlns:a16="http://schemas.microsoft.com/office/drawing/2014/main" id="{EA2501A1-08DA-487D-BBAD-7B6A84A67364}"/>
              </a:ext>
            </a:extLst>
          </p:cNvPr>
          <p:cNvPicPr>
            <a:picLocks noChangeAspect="1"/>
          </p:cNvPicPr>
          <p:nvPr/>
        </p:nvPicPr>
        <p:blipFill rotWithShape="1">
          <a:blip r:embed="rId3"/>
          <a:srcRect t="7967" r="39107" b="26001"/>
          <a:stretch/>
        </p:blipFill>
        <p:spPr>
          <a:xfrm>
            <a:off x="0" y="-127000"/>
            <a:ext cx="11913508" cy="7609473"/>
          </a:xfrm>
          <a:prstGeom prst="rect">
            <a:avLst/>
          </a:prstGeom>
        </p:spPr>
      </p:pic>
      <p:sp>
        <p:nvSpPr>
          <p:cNvPr id="10" name="Bong bóng Ý nghĩ: Hình đám mây 9">
            <a:extLst>
              <a:ext uri="{FF2B5EF4-FFF2-40B4-BE49-F238E27FC236}">
                <a16:creationId xmlns:a16="http://schemas.microsoft.com/office/drawing/2014/main" id="{F724BF1B-61F4-4BD4-82C7-AB682EDDB270}"/>
              </a:ext>
            </a:extLst>
          </p:cNvPr>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1" name="Bong bóng Ý nghĩ: Hình đám mây 10">
            <a:extLst>
              <a:ext uri="{FF2B5EF4-FFF2-40B4-BE49-F238E27FC236}">
                <a16:creationId xmlns:a16="http://schemas.microsoft.com/office/drawing/2014/main" id="{DA12184F-917E-41E8-A89B-C30EB6D0F235}"/>
              </a:ext>
            </a:extLst>
          </p:cNvPr>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2" name="Bong bóng Ý nghĩ: Hình đám mây 11">
            <a:extLst>
              <a:ext uri="{FF2B5EF4-FFF2-40B4-BE49-F238E27FC236}">
                <a16:creationId xmlns:a16="http://schemas.microsoft.com/office/drawing/2014/main" id="{1E1F2BB1-55D4-4052-BA16-292981D40218}"/>
              </a:ext>
            </a:extLst>
          </p:cNvPr>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3" name="Bong bóng Ý nghĩ: Hình đám mây 12">
            <a:extLst>
              <a:ext uri="{FF2B5EF4-FFF2-40B4-BE49-F238E27FC236}">
                <a16:creationId xmlns:a16="http://schemas.microsoft.com/office/drawing/2014/main" id="{790CAFA4-8826-48C5-9F33-23C9E1959D5F}"/>
              </a:ext>
            </a:extLst>
          </p:cNvPr>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pic>
        <p:nvPicPr>
          <p:cNvPr id="20" name="Hình ảnh 19">
            <a:extLst>
              <a:ext uri="{FF2B5EF4-FFF2-40B4-BE49-F238E27FC236}">
                <a16:creationId xmlns:a16="http://schemas.microsoft.com/office/drawing/2014/main" id="{3CE3C18B-B138-4D36-9935-B5193616FA62}"/>
              </a:ext>
            </a:extLst>
          </p:cNvPr>
          <p:cNvPicPr>
            <a:picLocks noChangeAspect="1"/>
          </p:cNvPicPr>
          <p:nvPr/>
        </p:nvPicPr>
        <p:blipFill rotWithShape="1">
          <a:blip r:embed="rId3"/>
          <a:srcRect l="58028" t="48134" r="-322" b="-3105"/>
          <a:stretch/>
        </p:blipFill>
        <p:spPr>
          <a:xfrm rot="900067">
            <a:off x="4574339" y="3940628"/>
            <a:ext cx="3510547" cy="2566513"/>
          </a:xfrm>
          <a:prstGeom prst="rect">
            <a:avLst/>
          </a:prstGeom>
        </p:spPr>
      </p:pic>
      <p:pic>
        <p:nvPicPr>
          <p:cNvPr id="6" name="Picture 5" descr="A red and green text&#10;&#10;AI-generated content may be incorrect.">
            <a:extLst>
              <a:ext uri="{FF2B5EF4-FFF2-40B4-BE49-F238E27FC236}">
                <a16:creationId xmlns:a16="http://schemas.microsoft.com/office/drawing/2014/main" id="{54AC0C2B-5D75-4D3F-C7C8-FF7F6B93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157" y="1299749"/>
            <a:ext cx="5648061" cy="4630441"/>
          </a:xfrm>
          <a:prstGeom prst="rect">
            <a:avLst/>
          </a:prstGeom>
        </p:spPr>
      </p:pic>
    </p:spTree>
    <p:extLst>
      <p:ext uri="{BB962C8B-B14F-4D97-AF65-F5344CB8AC3E}">
        <p14:creationId xmlns:p14="http://schemas.microsoft.com/office/powerpoint/2010/main" val="13509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8B47E-0467-1759-19D4-3A675F7353E9}"/>
              </a:ext>
            </a:extLst>
          </p:cNvPr>
          <p:cNvSpPr txBox="1"/>
          <p:nvPr/>
        </p:nvSpPr>
        <p:spPr>
          <a:xfrm>
            <a:off x="1200150" y="495300"/>
            <a:ext cx="96202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mn-cs"/>
              </a:rPr>
              <a:t>Nhận</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xét</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hành</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vi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dưới</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đây</a:t>
            </a:r>
            <a:endParaRPr kumimoji="0" lang="en-US" sz="4000" b="0"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E6E9CE0F-A4DA-A6E1-81DE-CF1A4889B794}"/>
              </a:ext>
            </a:extLst>
          </p:cNvPr>
          <p:cNvPicPr>
            <a:picLocks noChangeAspect="1"/>
          </p:cNvPicPr>
          <p:nvPr/>
        </p:nvPicPr>
        <p:blipFill>
          <a:blip r:embed="rId2"/>
          <a:stretch>
            <a:fillRect/>
          </a:stretch>
        </p:blipFill>
        <p:spPr>
          <a:xfrm>
            <a:off x="1023937" y="1362075"/>
            <a:ext cx="9425797" cy="3790950"/>
          </a:xfrm>
          <a:prstGeom prst="rect">
            <a:avLst/>
          </a:prstGeom>
        </p:spPr>
      </p:pic>
      <p:sp>
        <p:nvSpPr>
          <p:cNvPr id="7" name="TextBox 6">
            <a:extLst>
              <a:ext uri="{FF2B5EF4-FFF2-40B4-BE49-F238E27FC236}">
                <a16:creationId xmlns:a16="http://schemas.microsoft.com/office/drawing/2014/main" id="{B9E31B3F-A0C8-A9DB-6073-2517AD17A850}"/>
              </a:ext>
            </a:extLst>
          </p:cNvPr>
          <p:cNvSpPr txBox="1"/>
          <p:nvPr/>
        </p:nvSpPr>
        <p:spPr>
          <a:xfrm>
            <a:off x="445169" y="5337766"/>
            <a:ext cx="11466094" cy="1107996"/>
          </a:xfrm>
          <a:prstGeom prst="rect">
            <a:avLst/>
          </a:prstGeom>
          <a:solidFill>
            <a:srgbClr val="CCFFFF"/>
          </a:solidFill>
          <a:ln w="76200">
            <a:solidFill>
              <a:schemeClr val="accent1"/>
            </a:solidFill>
            <a:prstDash val="dash"/>
          </a:ln>
        </p:spPr>
        <p:txBody>
          <a:bodyPr wrap="square">
            <a:spAutoFit/>
          </a:bodyPr>
          <a:lstStyle/>
          <a:p>
            <a:pPr algn="ctr" defTabSz="609630"/>
            <a:r>
              <a:rPr lang="en-US" sz="3300" b="1" dirty="0">
                <a:solidFill>
                  <a:prstClr val="black"/>
                </a:solidFill>
                <a:latin typeface="Cambria" panose="02040503050406030204" pitchFamily="18" charset="0"/>
                <a:ea typeface="Cambria" panose="02040503050406030204" pitchFamily="18" charset="0"/>
              </a:rPr>
              <a:t>   </a:t>
            </a:r>
            <a:r>
              <a:rPr lang="vi-VN" sz="3300" b="1" dirty="0">
                <a:solidFill>
                  <a:prstClr val="black"/>
                </a:solidFill>
                <a:latin typeface="Cambria" panose="02040503050406030204" pitchFamily="18" charset="0"/>
                <a:ea typeface="Cambria" panose="02040503050406030204" pitchFamily="18" charset="0"/>
              </a:rPr>
              <a:t>Hành vi sử dụng đồ dùng gia đình của các bạn trong tranh có an toàn không? Có thể gây tai nạn, thương tích gì?</a:t>
            </a:r>
            <a:r>
              <a:rPr lang="en-US" sz="3300" b="1" dirty="0">
                <a:solidFill>
                  <a:prstClr val="black"/>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3859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464451" y="1735333"/>
            <a:ext cx="5962649" cy="2800767"/>
          </a:xfrm>
          <a:prstGeom prst="rect">
            <a:avLst/>
          </a:prstGeom>
          <a:solidFill>
            <a:srgbClr val="CCFFFF"/>
          </a:solidFill>
          <a:ln w="76200">
            <a:solidFill>
              <a:schemeClr val="accent1"/>
            </a:solidFill>
            <a:prstDash val="dash"/>
          </a:ln>
        </p:spPr>
        <p:txBody>
          <a:bodyPr wrap="square">
            <a:spAutoFit/>
          </a:bodyPr>
          <a:lstStyle/>
          <a:p>
            <a:pPr marL="571500" indent="-571500" algn="just" defTabSz="609630">
              <a:buFont typeface="Arial" panose="020B0604020202020204" pitchFamily="34" charset="0"/>
              <a:buChar char="•"/>
            </a:pPr>
            <a:r>
              <a:rPr lang="en-US" sz="4400" b="1" dirty="0" err="1">
                <a:solidFill>
                  <a:prstClr val="black"/>
                </a:solidFill>
              </a:rPr>
              <a:t>Đây</a:t>
            </a:r>
            <a:r>
              <a:rPr lang="en-US" sz="4400" b="1" dirty="0">
                <a:solidFill>
                  <a:prstClr val="black"/>
                </a:solidFill>
              </a:rPr>
              <a:t> </a:t>
            </a:r>
            <a:r>
              <a:rPr lang="en-US" sz="4400" b="1" dirty="0" err="1">
                <a:solidFill>
                  <a:prstClr val="black"/>
                </a:solidFill>
              </a:rPr>
              <a:t>là</a:t>
            </a:r>
            <a:r>
              <a:rPr lang="en-US" sz="4400" b="1" dirty="0">
                <a:solidFill>
                  <a:prstClr val="black"/>
                </a:solidFill>
              </a:rPr>
              <a:t> </a:t>
            </a:r>
            <a:r>
              <a:rPr lang="en-US" sz="4400" b="1" dirty="0" err="1">
                <a:solidFill>
                  <a:prstClr val="black"/>
                </a:solidFill>
              </a:rPr>
              <a:t>hành</a:t>
            </a:r>
            <a:r>
              <a:rPr lang="en-US" sz="4400" b="1" dirty="0">
                <a:solidFill>
                  <a:prstClr val="black"/>
                </a:solidFill>
              </a:rPr>
              <a:t> vi </a:t>
            </a:r>
            <a:r>
              <a:rPr lang="en-US" sz="4400" b="1" dirty="0" err="1">
                <a:solidFill>
                  <a:prstClr val="black"/>
                </a:solidFill>
              </a:rPr>
              <a:t>không</a:t>
            </a:r>
            <a:r>
              <a:rPr lang="en-US" sz="4400" b="1" dirty="0">
                <a:solidFill>
                  <a:prstClr val="black"/>
                </a:solidFill>
              </a:rPr>
              <a:t> an </a:t>
            </a:r>
            <a:r>
              <a:rPr lang="en-US" sz="4400" b="1" dirty="0" err="1">
                <a:solidFill>
                  <a:prstClr val="black"/>
                </a:solidFill>
              </a:rPr>
              <a:t>toàn</a:t>
            </a:r>
            <a:r>
              <a:rPr lang="en-US" sz="4400" b="1" dirty="0">
                <a:solidFill>
                  <a:prstClr val="black"/>
                </a:solidFill>
              </a:rPr>
              <a:t> </a:t>
            </a:r>
            <a:r>
              <a:rPr lang="en-US" sz="4400" b="1" dirty="0" err="1"/>
              <a:t>vì</a:t>
            </a:r>
            <a:r>
              <a:rPr lang="en-US" sz="4400" b="1" dirty="0"/>
              <a:t> </a:t>
            </a:r>
            <a:r>
              <a:rPr lang="en-US" sz="4400" b="1" dirty="0" err="1"/>
              <a:t>nếu</a:t>
            </a:r>
            <a:r>
              <a:rPr lang="en-US" sz="4400" b="1" dirty="0"/>
              <a:t> </a:t>
            </a:r>
            <a:r>
              <a:rPr lang="en-US" sz="4400" b="1" dirty="0" err="1"/>
              <a:t>sờ</a:t>
            </a:r>
            <a:r>
              <a:rPr lang="en-US" sz="4400" b="1" dirty="0"/>
              <a:t> </a:t>
            </a:r>
            <a:r>
              <a:rPr lang="en-US" sz="4400" b="1" dirty="0" err="1"/>
              <a:t>tay</a:t>
            </a:r>
            <a:r>
              <a:rPr lang="en-US" sz="4400" b="1" dirty="0"/>
              <a:t> </a:t>
            </a:r>
            <a:r>
              <a:rPr lang="en-US" sz="4400" b="1" dirty="0" err="1"/>
              <a:t>vào</a:t>
            </a:r>
            <a:r>
              <a:rPr lang="en-US" sz="4400" b="1" dirty="0"/>
              <a:t> </a:t>
            </a:r>
            <a:r>
              <a:rPr lang="en-US" sz="4400" b="1" dirty="0" err="1"/>
              <a:t>ấm</a:t>
            </a:r>
            <a:r>
              <a:rPr lang="en-US" sz="4400" b="1" dirty="0"/>
              <a:t> </a:t>
            </a:r>
            <a:r>
              <a:rPr lang="en-US" sz="4400" b="1" dirty="0" err="1"/>
              <a:t>điện</a:t>
            </a:r>
            <a:r>
              <a:rPr lang="en-US" sz="4400" b="1" dirty="0"/>
              <a:t> </a:t>
            </a:r>
            <a:r>
              <a:rPr lang="en-US" sz="4400" b="1" dirty="0" err="1"/>
              <a:t>đang</a:t>
            </a:r>
            <a:r>
              <a:rPr lang="en-US" sz="4400" b="1" dirty="0"/>
              <a:t> </a:t>
            </a:r>
            <a:r>
              <a:rPr lang="en-US" sz="4400" b="1" dirty="0" err="1"/>
              <a:t>đun</a:t>
            </a:r>
            <a:r>
              <a:rPr lang="en-US" sz="4400" b="1" dirty="0"/>
              <a:t> </a:t>
            </a:r>
            <a:r>
              <a:rPr lang="en-US" sz="4400" b="1" dirty="0" err="1"/>
              <a:t>có</a:t>
            </a:r>
            <a:r>
              <a:rPr lang="en-US" sz="4400" b="1" dirty="0"/>
              <a:t> </a:t>
            </a:r>
            <a:r>
              <a:rPr lang="en-US" sz="4400" b="1" dirty="0" err="1"/>
              <a:t>thể</a:t>
            </a:r>
            <a:r>
              <a:rPr lang="en-US" sz="4400" b="1" dirty="0"/>
              <a:t> </a:t>
            </a:r>
            <a:r>
              <a:rPr lang="en-US" sz="4400" b="1" dirty="0" err="1"/>
              <a:t>sẽ</a:t>
            </a:r>
            <a:r>
              <a:rPr lang="en-US" sz="4400" b="1" dirty="0"/>
              <a:t> </a:t>
            </a:r>
            <a:r>
              <a:rPr lang="en-US" sz="4400" b="1" dirty="0" err="1"/>
              <a:t>bị</a:t>
            </a:r>
            <a:r>
              <a:rPr lang="en-US" sz="4400" b="1" dirty="0"/>
              <a:t> </a:t>
            </a:r>
            <a:r>
              <a:rPr lang="en-US" sz="4400" b="1" dirty="0" err="1"/>
              <a:t>phỏng</a:t>
            </a:r>
            <a:r>
              <a:rPr lang="en-US" sz="4400" b="1" dirty="0"/>
              <a:t> </a:t>
            </a:r>
            <a:r>
              <a:rPr lang="en-US" sz="4400" b="1" dirty="0" err="1"/>
              <a:t>tay</a:t>
            </a:r>
            <a:r>
              <a:rPr lang="en-US" sz="4400" b="1" dirty="0"/>
              <a:t>. </a:t>
            </a:r>
            <a:endParaRPr lang="en-US" sz="4400" b="1" dirty="0">
              <a:solidFill>
                <a:prstClr val="black"/>
              </a:solidFill>
            </a:endParaRPr>
          </a:p>
        </p:txBody>
      </p:sp>
      <p:pic>
        <p:nvPicPr>
          <p:cNvPr id="3" name="Picture 2">
            <a:extLst>
              <a:ext uri="{FF2B5EF4-FFF2-40B4-BE49-F238E27FC236}">
                <a16:creationId xmlns:a16="http://schemas.microsoft.com/office/drawing/2014/main" id="{793D69A4-EC7C-FF66-D10F-A8EBC66ABAF4}"/>
              </a:ext>
            </a:extLst>
          </p:cNvPr>
          <p:cNvPicPr>
            <a:picLocks noChangeAspect="1"/>
          </p:cNvPicPr>
          <p:nvPr/>
        </p:nvPicPr>
        <p:blipFill>
          <a:blip r:embed="rId4"/>
          <a:stretch>
            <a:fillRect/>
          </a:stretch>
        </p:blipFill>
        <p:spPr>
          <a:xfrm>
            <a:off x="338137" y="914400"/>
            <a:ext cx="4783657" cy="422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red x on a black background&#10;&#10;Description automatically generated">
            <a:extLst>
              <a:ext uri="{FF2B5EF4-FFF2-40B4-BE49-F238E27FC236}">
                <a16:creationId xmlns:a16="http://schemas.microsoft.com/office/drawing/2014/main" id="{45B6D185-208A-E558-24BD-CF760EB93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5213" y="752473"/>
            <a:ext cx="1645923" cy="1676403"/>
          </a:xfrm>
          <a:prstGeom prst="rect">
            <a:avLst/>
          </a:prstGeom>
        </p:spPr>
      </p:pic>
    </p:spTree>
    <p:extLst>
      <p:ext uri="{BB962C8B-B14F-4D97-AF65-F5344CB8AC3E}">
        <p14:creationId xmlns:p14="http://schemas.microsoft.com/office/powerpoint/2010/main" val="2898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BE20-7C2F-2A4A-F29B-ED17050FAB2A}"/>
            </a:ext>
          </a:extLst>
        </p:cNvPr>
        <p:cNvGrpSpPr/>
        <p:nvPr/>
      </p:nvGrpSpPr>
      <p:grpSpPr>
        <a:xfrm>
          <a:off x="0" y="0"/>
          <a:ext cx="0" cy="0"/>
          <a:chOff x="0" y="0"/>
          <a:chExt cx="0" cy="0"/>
        </a:xfrm>
      </p:grpSpPr>
      <p:sp>
        <p:nvSpPr>
          <p:cNvPr id="2" name="Hình Bầu dục 1">
            <a:extLst>
              <a:ext uri="{FF2B5EF4-FFF2-40B4-BE49-F238E27FC236}">
                <a16:creationId xmlns:a16="http://schemas.microsoft.com/office/drawing/2014/main" id="{3FC69C32-559B-E8DF-FF7C-F164427CF865}"/>
              </a:ext>
            </a:extLst>
          </p:cNvPr>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Hình ảnh 2">
            <a:extLst>
              <a:ext uri="{FF2B5EF4-FFF2-40B4-BE49-F238E27FC236}">
                <a16:creationId xmlns:a16="http://schemas.microsoft.com/office/drawing/2014/main" id="{8625B7D1-4AC0-A5AA-768A-E014D05AAB53}"/>
              </a:ext>
            </a:extLst>
          </p:cNvPr>
          <p:cNvPicPr>
            <a:picLocks noChangeAspect="1"/>
          </p:cNvPicPr>
          <p:nvPr/>
        </p:nvPicPr>
        <p:blipFill rotWithShape="1">
          <a:blip r:embed="rId3"/>
          <a:srcRect t="7967" r="39107" b="26001"/>
          <a:stretch/>
        </p:blipFill>
        <p:spPr>
          <a:xfrm>
            <a:off x="0" y="-127000"/>
            <a:ext cx="11913508" cy="7609473"/>
          </a:xfrm>
          <a:prstGeom prst="rect">
            <a:avLst/>
          </a:prstGeom>
        </p:spPr>
      </p:pic>
      <p:sp>
        <p:nvSpPr>
          <p:cNvPr id="10" name="Bong bóng Ý nghĩ: Hình đám mây 9">
            <a:extLst>
              <a:ext uri="{FF2B5EF4-FFF2-40B4-BE49-F238E27FC236}">
                <a16:creationId xmlns:a16="http://schemas.microsoft.com/office/drawing/2014/main" id="{494F0DBE-1EF3-318E-ECE2-9E2B2B076944}"/>
              </a:ext>
            </a:extLst>
          </p:cNvPr>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Bong bóng Ý nghĩ: Hình đám mây 10">
            <a:extLst>
              <a:ext uri="{FF2B5EF4-FFF2-40B4-BE49-F238E27FC236}">
                <a16:creationId xmlns:a16="http://schemas.microsoft.com/office/drawing/2014/main" id="{DC788862-30DC-DEA4-C93A-9EAF3AE794E9}"/>
              </a:ext>
            </a:extLst>
          </p:cNvPr>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Bong bóng Ý nghĩ: Hình đám mây 11">
            <a:extLst>
              <a:ext uri="{FF2B5EF4-FFF2-40B4-BE49-F238E27FC236}">
                <a16:creationId xmlns:a16="http://schemas.microsoft.com/office/drawing/2014/main" id="{2B123BC1-8B70-B5D3-2ADB-0AF12AF7F577}"/>
              </a:ext>
            </a:extLst>
          </p:cNvPr>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Bong bóng Ý nghĩ: Hình đám mây 12">
            <a:extLst>
              <a:ext uri="{FF2B5EF4-FFF2-40B4-BE49-F238E27FC236}">
                <a16:creationId xmlns:a16="http://schemas.microsoft.com/office/drawing/2014/main" id="{626ED612-874A-6BAC-F1FD-7CE672B3C591}"/>
              </a:ext>
            </a:extLst>
          </p:cNvPr>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Hình ảnh 19">
            <a:extLst>
              <a:ext uri="{FF2B5EF4-FFF2-40B4-BE49-F238E27FC236}">
                <a16:creationId xmlns:a16="http://schemas.microsoft.com/office/drawing/2014/main" id="{75736FA4-2F4D-F736-04C1-C3AB8BD9F24E}"/>
              </a:ext>
            </a:extLst>
          </p:cNvPr>
          <p:cNvPicPr>
            <a:picLocks noChangeAspect="1"/>
          </p:cNvPicPr>
          <p:nvPr/>
        </p:nvPicPr>
        <p:blipFill rotWithShape="1">
          <a:blip r:embed="rId3"/>
          <a:srcRect l="58028" t="48134" r="-322" b="-3105"/>
          <a:stretch/>
        </p:blipFill>
        <p:spPr>
          <a:xfrm rot="900067">
            <a:off x="4574339" y="3940628"/>
            <a:ext cx="3510547" cy="2566513"/>
          </a:xfrm>
          <a:prstGeom prst="rect">
            <a:avLst/>
          </a:prstGeom>
        </p:spPr>
      </p:pic>
      <p:pic>
        <p:nvPicPr>
          <p:cNvPr id="6" name="Picture 5" descr="A red and green text on a black background&#10;&#10;AI-generated content may be incorrect.">
            <a:extLst>
              <a:ext uri="{FF2B5EF4-FFF2-40B4-BE49-F238E27FC236}">
                <a16:creationId xmlns:a16="http://schemas.microsoft.com/office/drawing/2014/main" id="{953D99F2-6D4B-6649-2829-DC8DFC837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52" y="1273580"/>
            <a:ext cx="7456054" cy="5584420"/>
          </a:xfrm>
          <a:prstGeom prst="rect">
            <a:avLst/>
          </a:prstGeom>
        </p:spPr>
      </p:pic>
    </p:spTree>
    <p:extLst>
      <p:ext uri="{BB962C8B-B14F-4D97-AF65-F5344CB8AC3E}">
        <p14:creationId xmlns:p14="http://schemas.microsoft.com/office/powerpoint/2010/main" val="28162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464451" y="1735333"/>
            <a:ext cx="5962649" cy="3477875"/>
          </a:xfrm>
          <a:prstGeom prst="rect">
            <a:avLst/>
          </a:prstGeom>
          <a:solidFill>
            <a:srgbClr val="CCFFFF"/>
          </a:solidFill>
          <a:ln w="76200">
            <a:solidFill>
              <a:schemeClr val="accent1"/>
            </a:solidFill>
            <a:prstDash val="dash"/>
          </a:ln>
        </p:spPr>
        <p:txBody>
          <a:bodyPr wrap="square">
            <a:spAutoFit/>
          </a:bodyPr>
          <a:lstStyle/>
          <a:p>
            <a:pPr marL="571500" lvl="0" indent="-571500" algn="just" defTabSz="609630">
              <a:buFont typeface="Arial" panose="020B0604020202020204" pitchFamily="34" charset="0"/>
              <a:buChar char="•"/>
            </a:pPr>
            <a:r>
              <a:rPr lang="en-US" sz="4400" b="1" dirty="0" err="1">
                <a:solidFill>
                  <a:prstClr val="black"/>
                </a:solidFill>
                <a:latin typeface="Calibri"/>
              </a:rPr>
              <a:t>Đây</a:t>
            </a:r>
            <a:r>
              <a:rPr lang="en-US" sz="4400" b="1" dirty="0">
                <a:solidFill>
                  <a:prstClr val="black"/>
                </a:solidFill>
                <a:latin typeface="Calibri"/>
              </a:rPr>
              <a:t> </a:t>
            </a:r>
            <a:r>
              <a:rPr lang="en-US" sz="4400" b="1" dirty="0" err="1">
                <a:solidFill>
                  <a:prstClr val="black"/>
                </a:solidFill>
                <a:latin typeface="Calibri"/>
              </a:rPr>
              <a:t>là</a:t>
            </a:r>
            <a:r>
              <a:rPr lang="en-US" sz="4400" b="1" dirty="0">
                <a:solidFill>
                  <a:prstClr val="black"/>
                </a:solidFill>
                <a:latin typeface="Calibri"/>
              </a:rPr>
              <a:t> </a:t>
            </a:r>
            <a:r>
              <a:rPr lang="en-US" sz="4400" b="1" dirty="0" err="1">
                <a:solidFill>
                  <a:prstClr val="black"/>
                </a:solidFill>
                <a:latin typeface="Calibri"/>
              </a:rPr>
              <a:t>hành</a:t>
            </a:r>
            <a:r>
              <a:rPr lang="en-US" sz="4400" b="1" dirty="0">
                <a:solidFill>
                  <a:prstClr val="black"/>
                </a:solidFill>
                <a:latin typeface="Calibri"/>
              </a:rPr>
              <a:t> vi </a:t>
            </a:r>
            <a:r>
              <a:rPr lang="en-US" sz="4400" b="1" dirty="0" err="1">
                <a:solidFill>
                  <a:prstClr val="black"/>
                </a:solidFill>
                <a:latin typeface="Calibri"/>
              </a:rPr>
              <a:t>không</a:t>
            </a:r>
            <a:r>
              <a:rPr lang="en-US" sz="4400" b="1" dirty="0">
                <a:solidFill>
                  <a:prstClr val="black"/>
                </a:solidFill>
                <a:latin typeface="Calibri"/>
              </a:rPr>
              <a:t> an </a:t>
            </a:r>
            <a:r>
              <a:rPr lang="en-US" sz="4400" b="1" dirty="0" err="1">
                <a:solidFill>
                  <a:prstClr val="black"/>
                </a:solidFill>
                <a:latin typeface="Calibri"/>
              </a:rPr>
              <a:t>toàn</a:t>
            </a:r>
            <a:r>
              <a:rPr lang="en-US" sz="4400" b="1" dirty="0">
                <a:solidFill>
                  <a:prstClr val="black"/>
                </a:solidFill>
                <a:latin typeface="Calibri"/>
              </a:rPr>
              <a:t> </a:t>
            </a:r>
            <a:r>
              <a:rPr lang="en-US" sz="4400" b="1" dirty="0" err="1">
                <a:solidFill>
                  <a:prstClr val="black"/>
                </a:solidFill>
                <a:latin typeface="Calibri"/>
              </a:rPr>
              <a:t>vì</a:t>
            </a:r>
            <a:r>
              <a:rPr lang="en-US" sz="4400" b="1" dirty="0">
                <a:solidFill>
                  <a:prstClr val="black"/>
                </a:solidFill>
                <a:latin typeface="Calibri"/>
              </a:rPr>
              <a:t> n</a:t>
            </a:r>
            <a:r>
              <a:rPr lang="vi-VN" sz="4400" b="1" dirty="0">
                <a:solidFill>
                  <a:prstClr val="black"/>
                </a:solidFill>
                <a:latin typeface="Calibri"/>
              </a:rPr>
              <a:t>ếu cầm kéo mà đùa nghịch có thể sẽ bị đứt tay hoặc làm bị thương bạn...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AD11B7F-B9E9-A082-3F34-1EC7233FE562}"/>
              </a:ext>
            </a:extLst>
          </p:cNvPr>
          <p:cNvPicPr>
            <a:picLocks noChangeAspect="1"/>
          </p:cNvPicPr>
          <p:nvPr/>
        </p:nvPicPr>
        <p:blipFill>
          <a:blip r:embed="rId4"/>
          <a:stretch>
            <a:fillRect/>
          </a:stretch>
        </p:blipFill>
        <p:spPr>
          <a:xfrm>
            <a:off x="657224" y="1933575"/>
            <a:ext cx="4472159" cy="3324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red x on a black background&#10;&#10;Description automatically generated">
            <a:extLst>
              <a:ext uri="{FF2B5EF4-FFF2-40B4-BE49-F238E27FC236}">
                <a16:creationId xmlns:a16="http://schemas.microsoft.com/office/drawing/2014/main" id="{0BBF2040-F0F1-426B-023F-1F69F6C43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5213" y="752473"/>
            <a:ext cx="1645923" cy="1676403"/>
          </a:xfrm>
          <a:prstGeom prst="rect">
            <a:avLst/>
          </a:prstGeom>
        </p:spPr>
      </p:pic>
    </p:spTree>
    <p:extLst>
      <p:ext uri="{BB962C8B-B14F-4D97-AF65-F5344CB8AC3E}">
        <p14:creationId xmlns:p14="http://schemas.microsoft.com/office/powerpoint/2010/main" val="273337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0054" y="3457464"/>
            <a:ext cx="3860521" cy="3210036"/>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981076" y="-314325"/>
            <a:ext cx="9648824"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152264" y="2769935"/>
              <a:ext cx="3755945" cy="236904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mn-ea"/>
                  <a:cs typeface="+mn-cs"/>
                </a:rPr>
                <a:t>Nếu em là bạn của những người trong tranh thì em sẽ khuyên bạn những gì?</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165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521601" y="1001908"/>
            <a:ext cx="5962649" cy="2123658"/>
          </a:xfrm>
          <a:prstGeom prst="rect">
            <a:avLst/>
          </a:prstGeom>
          <a:solidFill>
            <a:srgbClr val="CCFFFF"/>
          </a:solidFill>
          <a:ln w="76200">
            <a:solidFill>
              <a:schemeClr val="accent1"/>
            </a:solidFill>
            <a:prstDash val="dash"/>
          </a:ln>
        </p:spPr>
        <p:txBody>
          <a:bodyPr wrap="square">
            <a:spAutoFit/>
          </a:bodyPr>
          <a:lstStyle/>
          <a:p>
            <a:pPr lvl="0" algn="just" defTabSz="609630"/>
            <a:r>
              <a:rPr lang="vi-VN" sz="4400" b="1">
                <a:solidFill>
                  <a:prstClr val="black"/>
                </a:solidFill>
                <a:latin typeface="Calibri"/>
              </a:rPr>
              <a:t>Bạn ơi không nên sờ tay vào ấm điện đang nấu nguy hiểm lắm.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93D69A4-EC7C-FF66-D10F-A8EBC66ABAF4}"/>
              </a:ext>
            </a:extLst>
          </p:cNvPr>
          <p:cNvPicPr>
            <a:picLocks noChangeAspect="1"/>
          </p:cNvPicPr>
          <p:nvPr/>
        </p:nvPicPr>
        <p:blipFill>
          <a:blip r:embed="rId3"/>
          <a:stretch>
            <a:fillRect/>
          </a:stretch>
        </p:blipFill>
        <p:spPr>
          <a:xfrm>
            <a:off x="338137" y="914400"/>
            <a:ext cx="4783657" cy="422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vector graphics&#10;&#10;Description automatically generated">
            <a:extLst>
              <a:ext uri="{FF2B5EF4-FFF2-40B4-BE49-F238E27FC236}">
                <a16:creationId xmlns:a16="http://schemas.microsoft.com/office/drawing/2014/main" id="{7A3B4852-B7F6-0F43-21D8-D7B953A3C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179" y="3647964"/>
            <a:ext cx="3860521" cy="32100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0717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340626" y="2383033"/>
            <a:ext cx="6394174" cy="2123658"/>
          </a:xfrm>
          <a:prstGeom prst="rect">
            <a:avLst/>
          </a:prstGeom>
          <a:solidFill>
            <a:srgbClr val="CCFFFF"/>
          </a:solidFill>
          <a:ln w="76200">
            <a:solidFill>
              <a:schemeClr val="accent1"/>
            </a:solidFill>
            <a:prstDash val="dash"/>
          </a:ln>
        </p:spPr>
        <p:txBody>
          <a:bodyPr wrap="square">
            <a:spAutoFit/>
          </a:bodyPr>
          <a:lstStyle/>
          <a:p>
            <a:pPr lvl="0" algn="just" defTabSz="609630"/>
            <a:r>
              <a:rPr lang="vi-VN" sz="4400" b="1" dirty="0">
                <a:solidFill>
                  <a:prstClr val="black"/>
                </a:solidFill>
                <a:latin typeface="Calibri"/>
              </a:rPr>
              <a:t>Bạn ơi không nên cầm kéo mà đùa nghịch vì nó sẽ làm bạn bị thương đó...</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AD11B7F-B9E9-A082-3F34-1EC7233FE562}"/>
              </a:ext>
            </a:extLst>
          </p:cNvPr>
          <p:cNvPicPr>
            <a:picLocks noChangeAspect="1"/>
          </p:cNvPicPr>
          <p:nvPr/>
        </p:nvPicPr>
        <p:blipFill>
          <a:blip r:embed="rId3"/>
          <a:stretch>
            <a:fillRect/>
          </a:stretch>
        </p:blipFill>
        <p:spPr>
          <a:xfrm>
            <a:off x="628649" y="1924050"/>
            <a:ext cx="4472159" cy="3324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4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219200" y="971549"/>
            <a:ext cx="9191625" cy="1711325"/>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4800" b="1">
                <a:solidFill>
                  <a:prstClr val="black"/>
                </a:solidFill>
              </a:rPr>
              <a:t>Hoạt động 3: Thực hành ở gia đình</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2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358900" y="498565"/>
            <a:ext cx="9613900" cy="954107"/>
          </a:xfrm>
          <a:prstGeom prst="rect">
            <a:avLst/>
          </a:prstGeom>
          <a:ln w="57150">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457200" lvl="0" indent="-457200" algn="just" defTabSz="609630">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Chia sẻ với bố mẹ, người thân những điều đã học hỏi được về việc sử dụng dụng cụ gia đình an toàn.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2" descr="Cute cartoon thai student namaste greeting in the school uniform. Free Vector">
            <a:extLst>
              <a:ext uri="{FF2B5EF4-FFF2-40B4-BE49-F238E27FC236}">
                <a16:creationId xmlns:a16="http://schemas.microsoft.com/office/drawing/2014/main" id="{2CAFB048-1268-BF86-92B5-DE23C515FD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702751" y="3232985"/>
            <a:ext cx="2592176" cy="3968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616F52-9388-F882-0E93-169E23EDD165}"/>
              </a:ext>
            </a:extLst>
          </p:cNvPr>
          <p:cNvSpPr txBox="1"/>
          <p:nvPr/>
        </p:nvSpPr>
        <p:spPr>
          <a:xfrm>
            <a:off x="1591163" y="1715323"/>
            <a:ext cx="9099550" cy="954107"/>
          </a:xfrm>
          <a:prstGeom prst="rect">
            <a:avLst/>
          </a:prstGeom>
          <a:ln w="57150">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457200" lvl="0" indent="-457200" algn="just" defTabSz="609630">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Nhờ bố mẹ người thân hướng dẫn cách sử dụng một số đồ dùng gia đình đảm bảo an toàn.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C458AA-307A-DD5B-6AFC-7EC93B5C4561}"/>
              </a:ext>
            </a:extLst>
          </p:cNvPr>
          <p:cNvSpPr txBox="1"/>
          <p:nvPr/>
        </p:nvSpPr>
        <p:spPr>
          <a:xfrm>
            <a:off x="1696831" y="3139233"/>
            <a:ext cx="9099550" cy="1384995"/>
          </a:xfrm>
          <a:prstGeom prst="rect">
            <a:avLst/>
          </a:prstGeom>
          <a:ln w="57150">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457200" lvl="0" indent="-457200" algn="just" defTabSz="609630">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Thực hành sử dụng một số đồ dùng vào việc giúp đỡ gia đình những việc vừa sức: </a:t>
            </a:r>
            <a:r>
              <a:rPr lang="vi-VN" sz="2800" b="1" i="1" dirty="0">
                <a:solidFill>
                  <a:prstClr val="black"/>
                </a:solidFill>
                <a:latin typeface="Cambria" panose="02040503050406030204" pitchFamily="18" charset="0"/>
                <a:ea typeface="Cambria" panose="02040503050406030204" pitchFamily="18" charset="0"/>
              </a:rPr>
              <a:t>quét nhà, lau bàn ghế, rửa rau, chăm sóc cây,…</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descr="A picture containing vector graphics&#10;&#10;Description automatically generated">
            <a:extLst>
              <a:ext uri="{FF2B5EF4-FFF2-40B4-BE49-F238E27FC236}">
                <a16:creationId xmlns:a16="http://schemas.microsoft.com/office/drawing/2014/main" id="{D04B2FFE-880A-F6B1-CC2A-8BC8F7BB2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0203" y="4176345"/>
            <a:ext cx="3387997" cy="2817131"/>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262DF29E-CB82-28D4-4871-4D7FB513440F}"/>
              </a:ext>
            </a:extLst>
          </p:cNvPr>
          <p:cNvSpPr txBox="1"/>
          <p:nvPr/>
        </p:nvSpPr>
        <p:spPr>
          <a:xfrm>
            <a:off x="1826563" y="5159492"/>
            <a:ext cx="7228508" cy="954107"/>
          </a:xfrm>
          <a:prstGeom prst="rect">
            <a:avLst/>
          </a:prstGeom>
          <a:ln w="57150">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457200" lvl="0" indent="-457200" algn="just" defTabSz="609630">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Nghe bố mẹ, người thân nhận xét việc sử dụng đồ dùng gia đình của em.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31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A560-DD0F-9DEB-EA5C-08185E09882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5CAEA999-74D4-7CD6-D39E-47ADBE560B7D}"/>
              </a:ext>
            </a:extLst>
          </p:cNvPr>
          <p:cNvSpPr>
            <a:spLocks noGrp="1"/>
          </p:cNvSpPr>
          <p:nvPr>
            <p:ph idx="1"/>
          </p:nvPr>
        </p:nvSpPr>
        <p:spPr/>
        <p:txBody>
          <a:bodyPr/>
          <a:lstStyle/>
          <a:p>
            <a:endParaRPr lang="vi-VN"/>
          </a:p>
        </p:txBody>
      </p:sp>
      <p:pic>
        <p:nvPicPr>
          <p:cNvPr id="4" name="Content Placeholder 4" descr="A grass and wheat in a field&#10;&#10;Description automatically generated with medium confidence">
            <a:extLst>
              <a:ext uri="{FF2B5EF4-FFF2-40B4-BE49-F238E27FC236}">
                <a16:creationId xmlns:a16="http://schemas.microsoft.com/office/drawing/2014/main" id="{653DA107-57E9-DD03-688E-69CF81C405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5" name="Freeform 18">
            <a:extLst>
              <a:ext uri="{FF2B5EF4-FFF2-40B4-BE49-F238E27FC236}">
                <a16:creationId xmlns:a16="http://schemas.microsoft.com/office/drawing/2014/main" id="{CCDF935E-B7C4-BB86-7A07-869FE6212FCC}"/>
              </a:ext>
            </a:extLst>
          </p:cNvPr>
          <p:cNvSpPr/>
          <p:nvPr/>
        </p:nvSpPr>
        <p:spPr>
          <a:xfrm>
            <a:off x="1444752" y="218158"/>
            <a:ext cx="8219563" cy="4747033"/>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9">
            <a:extLst>
              <a:ext uri="{FF2B5EF4-FFF2-40B4-BE49-F238E27FC236}">
                <a16:creationId xmlns:a16="http://schemas.microsoft.com/office/drawing/2014/main" id="{B4620AA7-EF9B-1721-63B1-0404DF10F061}"/>
              </a:ext>
            </a:extLst>
          </p:cNvPr>
          <p:cNvSpPr/>
          <p:nvPr/>
        </p:nvSpPr>
        <p:spPr>
          <a:xfrm>
            <a:off x="6990840" y="2459736"/>
            <a:ext cx="5207748" cy="4616412"/>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188CC51-327F-99D8-C597-4297F65C3CAD}"/>
              </a:ext>
            </a:extLst>
          </p:cNvPr>
          <p:cNvPicPr>
            <a:picLocks noChangeAspect="1"/>
          </p:cNvPicPr>
          <p:nvPr/>
        </p:nvPicPr>
        <p:blipFill>
          <a:blip r:embed="rId6"/>
          <a:stretch>
            <a:fillRect/>
          </a:stretch>
        </p:blipFill>
        <p:spPr>
          <a:xfrm>
            <a:off x="2867025" y="999331"/>
            <a:ext cx="5882788" cy="3285466"/>
          </a:xfrm>
          <a:prstGeom prst="rect">
            <a:avLst/>
          </a:prstGeom>
        </p:spPr>
      </p:pic>
    </p:spTree>
    <p:extLst>
      <p:ext uri="{BB962C8B-B14F-4D97-AF65-F5344CB8AC3E}">
        <p14:creationId xmlns:p14="http://schemas.microsoft.com/office/powerpoint/2010/main" val="188319810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219200" y="372979"/>
            <a:ext cx="9191625" cy="2309896"/>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4400" b="1" dirty="0" err="1">
                <a:solidFill>
                  <a:prstClr val="black"/>
                </a:solidFill>
                <a:latin typeface="Cambria" panose="02040503050406030204" pitchFamily="18" charset="0"/>
                <a:ea typeface="Cambria" panose="02040503050406030204" pitchFamily="18" charset="0"/>
              </a:rPr>
              <a:t>Hoạt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động</a:t>
            </a:r>
            <a:r>
              <a:rPr lang="en-US" sz="4400" b="1" dirty="0">
                <a:solidFill>
                  <a:prstClr val="black"/>
                </a:solidFill>
                <a:latin typeface="Cambria" panose="02040503050406030204" pitchFamily="18" charset="0"/>
                <a:ea typeface="Cambria" panose="02040503050406030204" pitchFamily="18" charset="0"/>
              </a:rPr>
              <a:t> 1: </a:t>
            </a:r>
            <a:r>
              <a:rPr lang="en-US" sz="4400" b="1" dirty="0" err="1">
                <a:solidFill>
                  <a:prstClr val="black"/>
                </a:solidFill>
                <a:latin typeface="Cambria" panose="02040503050406030204" pitchFamily="18" charset="0"/>
                <a:ea typeface="Cambria" panose="02040503050406030204" pitchFamily="18" charset="0"/>
              </a:rPr>
              <a:t>Xác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định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những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hành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động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sử</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dụng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đồ</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dùng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nhà</a:t>
            </a:r>
            <a:r>
              <a:rPr lang="en-US" sz="4400" b="1" dirty="0">
                <a:solidFill>
                  <a:prstClr val="black"/>
                </a:solidFill>
                <a:latin typeface="Cambria" panose="02040503050406030204" pitchFamily="18" charset="0"/>
                <a:ea typeface="Cambria" panose="02040503050406030204" pitchFamily="18" charset="0"/>
              </a:rPr>
              <a:t> an </a:t>
            </a:r>
            <a:r>
              <a:rPr lang="en-US" sz="4400" b="1" dirty="0" err="1">
                <a:solidFill>
                  <a:prstClr val="black"/>
                </a:solidFill>
                <a:latin typeface="Cambria" panose="02040503050406030204" pitchFamily="18" charset="0"/>
                <a:ea typeface="Cambria" panose="02040503050406030204" pitchFamily="18" charset="0"/>
              </a:rPr>
              <a:t>toàn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không</a:t>
            </a:r>
            <a:r>
              <a:rPr lang="en-US" sz="4400" b="1" dirty="0">
                <a:solidFill>
                  <a:prstClr val="black"/>
                </a:solidFill>
                <a:latin typeface="Cambria" panose="02040503050406030204" pitchFamily="18" charset="0"/>
                <a:ea typeface="Cambria" panose="02040503050406030204" pitchFamily="18" charset="0"/>
              </a:rPr>
              <a:t> an </a:t>
            </a:r>
            <a:r>
              <a:rPr lang="en-US" sz="4400" b="1" dirty="0" err="1">
                <a:solidFill>
                  <a:prstClr val="black"/>
                </a:solidFill>
                <a:latin typeface="Cambria" panose="02040503050406030204" pitchFamily="18" charset="0"/>
                <a:ea typeface="Cambria" panose="02040503050406030204" pitchFamily="18" charset="0"/>
              </a:rPr>
              <a:t>toàn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49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4E8B47E-0467-1759-19D4-3A675F7353E9}"/>
              </a:ext>
            </a:extLst>
          </p:cNvPr>
          <p:cNvSpPr txBox="1"/>
          <p:nvPr/>
        </p:nvSpPr>
        <p:spPr>
          <a:xfrm>
            <a:off x="1200149" y="495300"/>
            <a:ext cx="10326103" cy="707886"/>
          </a:xfrm>
          <a:prstGeom prst="rect">
            <a:avLst/>
          </a:prstGeom>
          <a:noFill/>
        </p:spPr>
        <p:txBody>
          <a:bodyPr wrap="square" rtlCol="0">
            <a:spAutoFit/>
          </a:bodyPr>
          <a:lstStyle/>
          <a:p>
            <a:r>
              <a:rPr lang="en-US" sz="4000" b="1" dirty="0">
                <a:solidFill>
                  <a:srgbClr val="FF0000"/>
                </a:solidFill>
                <a:effectLst/>
                <a:latin typeface="Cambria" panose="02040503050406030204" pitchFamily="18" charset="0"/>
                <a:ea typeface="Cambria" panose="02040503050406030204" pitchFamily="18" charset="0"/>
              </a:rPr>
              <a:t>a. </a:t>
            </a:r>
            <a:r>
              <a:rPr lang="en-US" sz="4000" b="1" dirty="0" err="1">
                <a:solidFill>
                  <a:srgbClr val="FF0000"/>
                </a:solidFill>
                <a:effectLst/>
                <a:latin typeface="Cambria" panose="02040503050406030204" pitchFamily="18" charset="0"/>
                <a:ea typeface="Cambria" panose="02040503050406030204" pitchFamily="18" charset="0"/>
              </a:rPr>
              <a:t>Trò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chơi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Kể</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chuyện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về</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đồ</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dùng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đình</a:t>
            </a:r>
            <a:r>
              <a:rPr lang="en-US" sz="4000" b="1"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effectLst/>
              <a:latin typeface="Cambria" panose="02040503050406030204" pitchFamily="18" charset="0"/>
              <a:ea typeface="Cambria" panose="02040503050406030204" pitchFamily="18" charset="0"/>
            </a:endParaRPr>
          </a:p>
        </p:txBody>
      </p:sp>
      <p:pic>
        <p:nvPicPr>
          <p:cNvPr id="5" name="Picture 4" descr="A picture containing vector graphics&#10;&#10;Description automatically generated">
            <a:extLst>
              <a:ext uri="{FF2B5EF4-FFF2-40B4-BE49-F238E27FC236}">
                <a16:creationId xmlns:a16="http://schemas.microsoft.com/office/drawing/2014/main" id="{116A8395-B9F5-64AB-9A85-D056839F1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4" y="3581289"/>
            <a:ext cx="3387997" cy="2817131"/>
          </a:xfrm>
          <a:prstGeom prst="rect">
            <a:avLst/>
          </a:prstGeom>
          <a:effectLst>
            <a:outerShdw blurRad="76200" dir="13500000" sy="23000" kx="1200000" algn="br" rotWithShape="0">
              <a:prstClr val="black">
                <a:alpha val="20000"/>
              </a:prstClr>
            </a:outerShdw>
          </a:effectLst>
        </p:spPr>
      </p:pic>
      <p:sp>
        <p:nvSpPr>
          <p:cNvPr id="15" name="TextBox 14">
            <a:extLst>
              <a:ext uri="{FF2B5EF4-FFF2-40B4-BE49-F238E27FC236}">
                <a16:creationId xmlns:a16="http://schemas.microsoft.com/office/drawing/2014/main" id="{C6CB2F7E-5439-98C4-6239-D6444CCF41F6}"/>
              </a:ext>
            </a:extLst>
          </p:cNvPr>
          <p:cNvSpPr txBox="1"/>
          <p:nvPr/>
        </p:nvSpPr>
        <p:spPr>
          <a:xfrm>
            <a:off x="3841345" y="1578726"/>
            <a:ext cx="7998230" cy="4616768"/>
          </a:xfrm>
          <a:prstGeom prst="roundRect">
            <a:avLst>
              <a:gd name="adj" fmla="val 22956"/>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marL="457200" indent="-457200" algn="just" defTabSz="609630">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Mỗi em lấy một tờ giấy, vẽ một đồ dùng gia đình mà em thích và thể hiện tác dụng, cách sử dụng của đồ dùng đó.</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defTabSz="609630">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Thời gian vẽ là 3 phút.</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defTabSz="609630">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Nếu bạn nào không vẽ được thì có thể ghi tên và tác dụng, cách sử dụng đồ dùng đó. </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990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22228" y="20940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06126" y="1932108"/>
            <a:ext cx="2985874" cy="4680108"/>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a:hlinkClick r:id="" action="ppaction://media"/>
            <a:extLst>
              <a:ext uri="{FF2B5EF4-FFF2-40B4-BE49-F238E27FC236}">
                <a16:creationId xmlns:a16="http://schemas.microsoft.com/office/drawing/2014/main" id="{8512A25E-F6B1-FF26-B533-C0A4C10DEB2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48050" y="837802"/>
            <a:ext cx="4730750" cy="2661047"/>
          </a:xfrm>
          <a:prstGeom prst="rect">
            <a:avLst/>
          </a:prstGeom>
        </p:spPr>
      </p:pic>
    </p:spTree>
    <p:extLst>
      <p:ext uri="{BB962C8B-B14F-4D97-AF65-F5344CB8AC3E}">
        <p14:creationId xmlns:p14="http://schemas.microsoft.com/office/powerpoint/2010/main" val="37956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6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0054" y="3457464"/>
            <a:ext cx="3860521" cy="3210036"/>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981076" y="-314325"/>
            <a:ext cx="9648824"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152264" y="2769935"/>
              <a:ext cx="3755945" cy="2594669"/>
            </a:xfrm>
            <a:prstGeom prst="rect">
              <a:avLst/>
            </a:prstGeom>
            <a:noFill/>
          </p:spPr>
          <p:txBody>
            <a:bodyPr wrap="square" rtlCol="0">
              <a:spAutoFit/>
            </a:bodyPr>
            <a:lstStyle/>
            <a:p>
              <a:pPr algn="ctr" defTabSz="609630"/>
              <a:r>
                <a:rPr lang="en-US" sz="4400" b="1" dirty="0">
                  <a:solidFill>
                    <a:prstClr val="black"/>
                  </a:solidFill>
                  <a:latin typeface="Calibri"/>
                </a:rPr>
                <a:t>T</a:t>
              </a:r>
              <a:r>
                <a:rPr lang="vi-VN" sz="4400" b="1" dirty="0">
                  <a:solidFill>
                    <a:prstClr val="black"/>
                  </a:solidFill>
                  <a:latin typeface="Calibri"/>
                </a:rPr>
                <a:t>rình bày trước lớp những hiểu biết của mình về đồ dùng đó. </a:t>
              </a:r>
              <a:endParaRPr lang="en-US" sz="4400" b="1" dirty="0">
                <a:solidFill>
                  <a:prstClr val="black"/>
                </a:solidFill>
                <a:latin typeface="Calibri"/>
              </a:endParaRPr>
            </a:p>
          </p:txBody>
        </p:sp>
      </p:grpSp>
    </p:spTree>
    <p:extLst>
      <p:ext uri="{BB962C8B-B14F-4D97-AF65-F5344CB8AC3E}">
        <p14:creationId xmlns:p14="http://schemas.microsoft.com/office/powerpoint/2010/main" val="282415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Ố BÉ NÈ- LÝ ĐỒ DÙNG GIA ĐÌNH -- LÝ EM BÉ - Lý Kéo Chài - Ca Nhạc Thiếu Nhi Vui Nhộn - YouTube">
            <a:hlinkClick r:id="" action="ppaction://media"/>
            <a:extLst>
              <a:ext uri="{FF2B5EF4-FFF2-40B4-BE49-F238E27FC236}">
                <a16:creationId xmlns:a16="http://schemas.microsoft.com/office/drawing/2014/main" id="{8B10070D-C676-C6CF-885C-24B0F2421D93}"/>
              </a:ext>
            </a:extLst>
          </p:cNvPr>
          <p:cNvPicPr>
            <a:picLocks noChangeAspect="1"/>
          </p:cNvPicPr>
          <p:nvPr>
            <a:videoFile r:link="rId1"/>
            <p:extLst>
              <p:ext uri="{DAA4B4D4-6D71-4841-9C94-3DE7FCFB9230}">
                <p14:media xmlns:p14="http://schemas.microsoft.com/office/powerpoint/2010/main" r:embed="rId2">
                  <p14:trim st="953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643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76365" y="1680534"/>
            <a:ext cx="8890000" cy="4392692"/>
          </a:xfrm>
          <a:prstGeom prst="roundRect">
            <a:avLst/>
          </a:prstGeom>
          <a:solidFill>
            <a:schemeClr val="bg1"/>
          </a:solidFill>
        </p:spPr>
        <p:txBody>
          <a:bodyPr wrap="square" rtlCol="0">
            <a:spAutoFit/>
          </a:bodyPr>
          <a:lstStyle/>
          <a:p>
            <a:pPr algn="just" defTabSz="609630"/>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Có rất nhiều đồ dùng gia đình. Mỗi loại đồ dùng đều có đặc điểm, tác dụng và cách sử dụng riêng. Có những đồ dùng đơn giản, dễ sử dụng, không gây nguy hiểm nhưng cũng có những đồ dùng có thể gây tai nạn thương tích nếu không biết sử dụng đúng cách, an toàn. </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descr="A blue and orange text&#10;&#10;AI-generated content may be incorrect.">
            <a:extLst>
              <a:ext uri="{FF2B5EF4-FFF2-40B4-BE49-F238E27FC236}">
                <a16:creationId xmlns:a16="http://schemas.microsoft.com/office/drawing/2014/main" id="{6BA52179-F6E3-51C5-468F-2B0A6EF22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902" y="351581"/>
            <a:ext cx="4109060" cy="1414395"/>
          </a:xfrm>
          <a:prstGeom prst="rect">
            <a:avLst/>
          </a:prstGeom>
        </p:spPr>
      </p:pic>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219200" y="971549"/>
            <a:ext cx="9191625" cy="1711325"/>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a:ea typeface="+mn-ea"/>
                <a:cs typeface="+mn-cs"/>
              </a:rPr>
              <a:t>Hoạt</a:t>
            </a:r>
            <a:r>
              <a:rPr kumimoji="0" lang="en-US" sz="4800" b="1" i="0" u="none" strike="noStrike" kern="1200" cap="none" spc="0" normalizeH="0" baseline="0" noProof="0" dirty="0">
                <a:ln>
                  <a:noFill/>
                </a:ln>
                <a:solidFill>
                  <a:prstClr val="black"/>
                </a:solidFill>
                <a:effectLst/>
                <a:uLnTx/>
                <a:uFillTx/>
                <a:latin typeface="Calibri"/>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a:ea typeface="+mn-ea"/>
                <a:cs typeface="+mn-cs"/>
              </a:rPr>
              <a:t>động</a:t>
            </a:r>
            <a:r>
              <a:rPr kumimoji="0" lang="en-US" sz="4800" b="1" i="0" u="none" strike="noStrike" kern="1200" cap="none" spc="0" normalizeH="0" baseline="0" noProof="0" dirty="0">
                <a:ln>
                  <a:noFill/>
                </a:ln>
                <a:solidFill>
                  <a:prstClr val="black"/>
                </a:solidFill>
                <a:effectLst/>
                <a:uLnTx/>
                <a:uFillTx/>
                <a:latin typeface="Calibri"/>
                <a:ea typeface="+mn-ea"/>
                <a:cs typeface="+mn-cs"/>
              </a:rPr>
              <a:t> 2: </a:t>
            </a:r>
            <a:r>
              <a:rPr kumimoji="0" lang="en-US" sz="4800" b="1" i="0" u="none" strike="noStrike" kern="1200" cap="none" spc="0" normalizeH="0" baseline="0" noProof="0" dirty="0" err="1">
                <a:ln>
                  <a:noFill/>
                </a:ln>
                <a:solidFill>
                  <a:prstClr val="black"/>
                </a:solidFill>
                <a:effectLst/>
                <a:uLnTx/>
                <a:uFillTx/>
                <a:latin typeface="Calibri"/>
                <a:ea typeface="+mn-ea"/>
                <a:cs typeface="+mn-cs"/>
              </a:rPr>
              <a:t>Nhận</a:t>
            </a:r>
            <a:r>
              <a:rPr kumimoji="0" lang="en-US" sz="4800" b="1" i="0" u="none" strike="noStrike" kern="1200" cap="none" spc="0" normalizeH="0" noProof="0" dirty="0">
                <a:ln>
                  <a:noFill/>
                </a:ln>
                <a:solidFill>
                  <a:prstClr val="black"/>
                </a:solidFill>
                <a:effectLst/>
                <a:uLnTx/>
                <a:uFillTx/>
                <a:latin typeface="Calibri"/>
                <a:ea typeface="+mn-ea"/>
                <a:cs typeface="+mn-cs"/>
              </a:rPr>
              <a:t> </a:t>
            </a:r>
            <a:r>
              <a:rPr kumimoji="0" lang="en-US" sz="4800" b="1" i="0" u="none" strike="noStrike" kern="1200" cap="none" spc="0" normalizeH="0" noProof="0" dirty="0" err="1">
                <a:ln>
                  <a:noFill/>
                </a:ln>
                <a:solidFill>
                  <a:prstClr val="black"/>
                </a:solidFill>
                <a:effectLst/>
                <a:uLnTx/>
                <a:uFillTx/>
                <a:latin typeface="Calibri"/>
                <a:ea typeface="+mn-ea"/>
                <a:cs typeface="+mn-cs"/>
              </a:rPr>
              <a:t>xét</a:t>
            </a:r>
            <a:r>
              <a:rPr kumimoji="0" lang="en-US" sz="4800" b="1" i="0" u="none" strike="noStrike" kern="1200" cap="none" spc="0" normalizeH="0" noProof="0" dirty="0">
                <a:ln>
                  <a:noFill/>
                </a:ln>
                <a:solidFill>
                  <a:prstClr val="black"/>
                </a:solidFill>
                <a:effectLst/>
                <a:uLnTx/>
                <a:uFillTx/>
                <a:latin typeface="Calibri"/>
                <a:ea typeface="+mn-ea"/>
                <a:cs typeface="+mn-cs"/>
              </a:rPr>
              <a:t> </a:t>
            </a:r>
            <a:r>
              <a:rPr kumimoji="0" lang="en-US" sz="4800" b="1" i="0" u="none" strike="noStrike" kern="1200" cap="none" spc="0" normalizeH="0" noProof="0" dirty="0" err="1">
                <a:ln>
                  <a:noFill/>
                </a:ln>
                <a:solidFill>
                  <a:prstClr val="black"/>
                </a:solidFill>
                <a:effectLst/>
                <a:uLnTx/>
                <a:uFillTx/>
                <a:latin typeface="Calibri"/>
                <a:ea typeface="+mn-ea"/>
                <a:cs typeface="+mn-cs"/>
              </a:rPr>
              <a:t>hành</a:t>
            </a:r>
            <a:r>
              <a:rPr kumimoji="0" lang="en-US" sz="4800" b="1" i="0" u="none" strike="noStrike" kern="1200" cap="none" spc="0" normalizeH="0" noProof="0" dirty="0">
                <a:ln>
                  <a:noFill/>
                </a:ln>
                <a:solidFill>
                  <a:prstClr val="black"/>
                </a:solidFill>
                <a:effectLst/>
                <a:uLnTx/>
                <a:uFillTx/>
                <a:latin typeface="Calibri"/>
                <a:ea typeface="+mn-ea"/>
                <a:cs typeface="+mn-cs"/>
              </a:rPr>
              <a:t> vi</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05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719</Words>
  <Application>Microsoft Macintosh PowerPoint</Application>
  <PresentationFormat>Widescreen</PresentationFormat>
  <Paragraphs>57</Paragraphs>
  <Slides>26</Slides>
  <Notes>12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Aptos</vt:lpstr>
      <vt:lpstr>Aptos Display</vt:lpstr>
      <vt:lpstr>Arial</vt:lpstr>
      <vt:lpstr>Calibri</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88</cp:revision>
  <dcterms:created xsi:type="dcterms:W3CDTF">2023-01-14T08:58:25Z</dcterms:created>
  <dcterms:modified xsi:type="dcterms:W3CDTF">2025-12-21T15:46:39Z</dcterms:modified>
</cp:coreProperties>
</file>