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3.wav" ContentType="audio/wav"/>
  <Override PartName="/ppt/media/audio4.wav" ContentType="audio/wav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3"/>
  </p:notesMasterIdLst>
  <p:sldIdLst>
    <p:sldId id="365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53" r:id="rId10"/>
    <p:sldId id="354" r:id="rId11"/>
    <p:sldId id="355" r:id="rId12"/>
    <p:sldId id="356" r:id="rId13"/>
    <p:sldId id="357" r:id="rId14"/>
    <p:sldId id="358" r:id="rId15"/>
    <p:sldId id="362" r:id="rId16"/>
    <p:sldId id="363" r:id="rId17"/>
    <p:sldId id="359" r:id="rId18"/>
    <p:sldId id="360" r:id="rId19"/>
    <p:sldId id="364" r:id="rId20"/>
    <p:sldId id="329" r:id="rId21"/>
    <p:sldId id="312" r:id="rId22"/>
  </p:sldIdLst>
  <p:sldSz cx="12161838" cy="6858000"/>
  <p:notesSz cx="6858000" cy="9144000"/>
  <p:embeddedFontLst>
    <p:embeddedFont>
      <p:font typeface="Fira Sans Extra Condensed Medium" charset="0"/>
      <p:regular r:id="rId24"/>
      <p:bold r:id="rId25"/>
      <p:italic r:id="rId26"/>
      <p:boldItalic r:id="rId27"/>
    </p:embeddedFont>
    <p:embeddedFont>
      <p:font typeface="Nunito" charset="0"/>
      <p:regular r:id="rId28"/>
      <p:bold r:id="rId29"/>
      <p:italic r:id="rId30"/>
      <p:boldItalic r:id="rId31"/>
    </p:embeddedFont>
    <p:embeddedFont>
      <p:font typeface="Quicksand Light" charset="0"/>
      <p:regular r:id="rId32"/>
      <p:bold r:id="rId33"/>
    </p:embeddedFont>
    <p:embeddedFont>
      <p:font typeface="Nunito Sans" charset="0"/>
      <p:regular r:id="rId34"/>
      <p:bold r:id="rId35"/>
      <p:italic r:id="rId36"/>
      <p:boldItalic r:id="rId37"/>
    </p:embeddedFont>
    <p:embeddedFont>
      <p:font typeface="Quicksand" charset="0"/>
      <p:regular r:id="rId38"/>
      <p:bold r:id="rId39"/>
    </p:embeddedFont>
    <p:embeddedFont>
      <p:font typeface="Lato" pitchFamily="34" charset="0"/>
      <p:regular r:id="rId40"/>
      <p:bold r:id="rId41"/>
      <p:italic r:id="rId42"/>
    </p:embeddedFont>
    <p:embeddedFont>
      <p:font typeface="Arial-Rounded" charset="0"/>
      <p:regular r:id="rId43"/>
    </p:embeddedFont>
    <p:embeddedFont>
      <p:font typeface="Fira Sans Condensed Medium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1FD"/>
    <a:srgbClr val="CC0066"/>
    <a:srgbClr val="D2D9FE"/>
    <a:srgbClr val="FF6699"/>
    <a:srgbClr val="6DC0FF"/>
    <a:srgbClr val="FFFF66"/>
    <a:srgbClr val="9FFF9F"/>
    <a:srgbClr val="B4C0FE"/>
    <a:srgbClr val="778DFD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87" autoAdjust="0"/>
  </p:normalViewPr>
  <p:slideViewPr>
    <p:cSldViewPr>
      <p:cViewPr>
        <p:scale>
          <a:sx n="65" d="100"/>
          <a:sy n="65" d="100"/>
        </p:scale>
        <p:origin x="-924" y="-3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số để đi đến câu hỏi</a:t>
            </a:r>
          </a:p>
          <a:p>
            <a:r>
              <a:rPr lang="en-US" baseline="0" smtClean="0"/>
              <a:t>Tại slide câu hỏi, click vào ngôi nhà để quay về lật mảnh ghép</a:t>
            </a:r>
          </a:p>
          <a:p>
            <a:r>
              <a:rPr lang="en-US" baseline="0" smtClean="0"/>
              <a:t>Khi lật hết mảnh ghép, enter để ra từ khoá, click vào ngôi nhà để đi đến bài học.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9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A B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 nhớ</a:t>
            </a:r>
            <a:r>
              <a:rPr lang="en-US" baseline="0" smtClean="0"/>
              <a:t> hỏi HS tên các đồ vật trước rồi mới nêu câu hỏi sau</a:t>
            </a:r>
          </a:p>
          <a:p>
            <a:pPr marL="158750" indent="0">
              <a:buNone/>
            </a:pPr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79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88381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4996144" y="2408971"/>
            <a:ext cx="2319049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4704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23069" y="368751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13569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789825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14612" y="10110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64160" y="13780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25608" y="6666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2872" y="62612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-178890" y="57204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2535" y="51983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956793" y="61379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5748" y="13175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772" y="918913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10465263" y="572046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7" r:id="rId8"/>
    <p:sldLayoutId id="2147483675" r:id="rId9"/>
    <p:sldLayoutId id="2147483676" r:id="rId10"/>
    <p:sldLayoutId id="2147483677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slide" Target="slide4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697" y="685802"/>
            <a:ext cx="11351049" cy="3062363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 chung 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</a:p>
        </p:txBody>
      </p:sp>
    </p:spTree>
    <p:extLst>
      <p:ext uri="{BB962C8B-B14F-4D97-AF65-F5344CB8AC3E}">
        <p14:creationId xmlns:p14="http://schemas.microsoft.com/office/powerpoint/2010/main" val="19398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180110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Liên hệ xung quanh mình và quanh lớp học, bạn Việt đã nêu được tên một số đồ vật có dạng các hình đã học như sau: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239119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018" y="3429000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đồ vật trên có dạng hình gì?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594156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3636" y="522963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50" y="277090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6747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7291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2" y="3127764"/>
            <a:ext cx="1972825" cy="20382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70" y="3405836"/>
            <a:ext cx="1792141" cy="15707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62" y="3548635"/>
            <a:ext cx="1425854" cy="14279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8742" y="5310436"/>
            <a:ext cx="1784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err="1" smtClean="0"/>
              <a:t>Khung</a:t>
            </a:r>
            <a:r>
              <a:rPr lang="en-GB" sz="2400" smtClean="0"/>
              <a:t> </a:t>
            </a:r>
          </a:p>
          <a:p>
            <a:pPr algn="ctr"/>
            <a:r>
              <a:rPr lang="en-GB" sz="2400" smtClean="0"/>
              <a:t>cửa </a:t>
            </a:r>
            <a:r>
              <a:rPr lang="en-GB" sz="2400" dirty="0" err="1" smtClean="0"/>
              <a:t>sổ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07197" y="5310435"/>
            <a:ext cx="276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Biển</a:t>
            </a:r>
            <a:r>
              <a:rPr lang="en-GB" sz="2400" dirty="0" smtClean="0"/>
              <a:t> </a:t>
            </a:r>
            <a:r>
              <a:rPr lang="en-GB" sz="2400" err="1" smtClean="0"/>
              <a:t>báo</a:t>
            </a:r>
            <a:r>
              <a:rPr lang="en-GB" sz="2400" smtClean="0"/>
              <a:t> </a:t>
            </a:r>
            <a:endParaRPr lang="en-GB" sz="2400"/>
          </a:p>
          <a:p>
            <a:pPr algn="ctr"/>
            <a:r>
              <a:rPr lang="en-GB" sz="2400" smtClean="0"/>
              <a:t>giao </a:t>
            </a:r>
            <a:r>
              <a:rPr lang="en-GB" sz="2400" dirty="0" err="1" smtClean="0"/>
              <a:t>thông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9877785" y="5310436"/>
            <a:ext cx="1156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Đĩa</a:t>
            </a:r>
            <a:r>
              <a:rPr lang="en-GB" sz="2400" dirty="0" smtClean="0"/>
              <a:t> DVD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592932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1983" y="1018041"/>
            <a:ext cx="23016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75778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5523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6067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2412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3" y="3238779"/>
            <a:ext cx="1572015" cy="1566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25" y="3202707"/>
            <a:ext cx="2487706" cy="15002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46" y="3387585"/>
            <a:ext cx="1507282" cy="14939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9049" y="5171775"/>
            <a:ext cx="299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Bánh</a:t>
            </a:r>
            <a:r>
              <a:rPr lang="en-GB" sz="3200" dirty="0" smtClean="0"/>
              <a:t> </a:t>
            </a:r>
            <a:r>
              <a:rPr lang="en-GB" sz="3200" dirty="0" err="1" smtClean="0"/>
              <a:t>xe</a:t>
            </a:r>
            <a:endParaRPr lang="en-GB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044833" y="5171775"/>
            <a:ext cx="225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Bảng</a:t>
            </a:r>
            <a:r>
              <a:rPr lang="en-GB" sz="3200" dirty="0" smtClean="0"/>
              <a:t> </a:t>
            </a:r>
            <a:r>
              <a:rPr lang="en-GB" sz="3200" dirty="0" err="1" smtClean="0"/>
              <a:t>lớp</a:t>
            </a:r>
            <a:endParaRPr lang="en-GB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9245642" y="5171775"/>
            <a:ext cx="225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Cái</a:t>
            </a:r>
            <a:r>
              <a:rPr lang="en-GB" sz="3200" dirty="0" smtClean="0"/>
              <a:t> </a:t>
            </a:r>
            <a:r>
              <a:rPr lang="en-GB" sz="3200" dirty="0" err="1" smtClean="0"/>
              <a:t>bánh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94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483316" y="2725288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2796" y="368878"/>
            <a:ext cx="1463040" cy="1997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725288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49" y="449876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936638" y="2696638"/>
            <a:ext cx="762001" cy="384066"/>
            <a:chOff x="1025023" y="1615381"/>
            <a:chExt cx="2023040" cy="1102597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86119" y="897035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" y="3536699"/>
            <a:ext cx="2118536" cy="21185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3638847"/>
            <a:ext cx="1926728" cy="19223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60" y="3710674"/>
            <a:ext cx="1961472" cy="19445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0719" y="5943600"/>
            <a:ext cx="231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Bìa</a:t>
            </a:r>
            <a:r>
              <a:rPr lang="en-GB" sz="2800" dirty="0" smtClean="0"/>
              <a:t> </a:t>
            </a:r>
            <a:r>
              <a:rPr lang="en-GB" sz="2800" dirty="0" err="1" smtClean="0"/>
              <a:t>sách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158691" y="5878877"/>
            <a:ext cx="169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Ê-</a:t>
            </a:r>
            <a:r>
              <a:rPr lang="en-GB" sz="2800" dirty="0" err="1" smtClean="0"/>
              <a:t>kê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9331652" y="5943600"/>
            <a:ext cx="204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Con tem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1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3566319" y="1676400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83218"/>
            <a:ext cx="11430000" cy="1323439"/>
            <a:chOff x="597668" y="433944"/>
            <a:chExt cx="11430000" cy="1323439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106918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Em hãy xếp các que tính để được hình bên dưới.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 txBox="1">
            <a:spLocks/>
          </p:cNvSpPr>
          <p:nvPr/>
        </p:nvSpPr>
        <p:spPr>
          <a:xfrm>
            <a:off x="217307" y="1864927"/>
            <a:ext cx="2082674" cy="430534"/>
          </a:xfrm>
          <a:prstGeom prst="rect">
            <a:avLst/>
          </a:prstGeom>
        </p:spPr>
        <p:txBody>
          <a:bodyPr vert="horz" lIns="121679" tIns="60840" rIns="121679" bIns="60840" rtlCol="0" anchor="b">
            <a:normAutofit fontScale="97500" lnSpcReduction="10000"/>
          </a:bodyPr>
          <a:lstStyle/>
          <a:p>
            <a:pPr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900" b="1" dirty="0">
                <a:solidFill>
                  <a:schemeClr val="bg1"/>
                </a:solidFill>
                <a:latin typeface="Lato"/>
                <a:ea typeface="+mj-ea"/>
                <a:cs typeface="+mj-cs"/>
              </a:rPr>
              <a:t>Cho 5 que </a:t>
            </a:r>
            <a:r>
              <a:rPr lang="en-US" sz="1900" b="1" dirty="0" err="1">
                <a:solidFill>
                  <a:schemeClr val="bg1"/>
                </a:solidFill>
                <a:latin typeface="Lato"/>
                <a:ea typeface="+mj-ea"/>
                <a:cs typeface="+mj-cs"/>
              </a:rPr>
              <a:t>tính</a:t>
            </a:r>
            <a:endParaRPr lang="en-US" sz="1900" b="1" dirty="0">
              <a:solidFill>
                <a:schemeClr val="bg1"/>
              </a:solidFill>
              <a:latin typeface="Lato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107">
            <a:off x="480520" y="3018103"/>
            <a:ext cx="1755871" cy="200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2171" y="4374756"/>
            <a:ext cx="1760294" cy="199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588">
            <a:off x="1060435" y="3494359"/>
            <a:ext cx="1755871" cy="200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386">
            <a:off x="473498" y="5431993"/>
            <a:ext cx="1755871" cy="200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729">
            <a:off x="1707570" y="5462770"/>
            <a:ext cx="1755871" cy="2000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3519" y="268308"/>
            <a:ext cx="11506200" cy="1413367"/>
            <a:chOff x="597668" y="519034"/>
            <a:chExt cx="11506200" cy="1413367"/>
          </a:xfrm>
        </p:grpSpPr>
        <p:sp>
          <p:nvSpPr>
            <p:cNvPr id="14" name="Oval 1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5820" y="608962"/>
              <a:ext cx="1076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Em </a:t>
              </a:r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hãy xếp 5 que tính thành một hình có 2 hình tam giác.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0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234E-6 6.44863E-7 L 0.52447 0.073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3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334E-7 -2.37272E-6 L 0.61576 0.152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8" y="7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426E-6 -1.19099E-6 L 0.66488 -0.274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35" y="-13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261E-7 6.07837E-7 L 0.42607 -0.140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95" y="-7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376E-6 2.18143E-6 L 0.44741 -0.051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1" y="-2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3519" y="268308"/>
            <a:ext cx="11506200" cy="1413367"/>
            <a:chOff x="597668" y="519034"/>
            <a:chExt cx="11506200" cy="1413367"/>
          </a:xfrm>
        </p:grpSpPr>
        <p:sp>
          <p:nvSpPr>
            <p:cNvPr id="14" name="Oval 1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5820" y="608962"/>
              <a:ext cx="1076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Em </a:t>
              </a:r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hãy xếp 5 que tính thành một hình có 2 hình tam giác.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28519" y="1723752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099719" y="1749152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99719" y="4020638"/>
            <a:ext cx="3657600" cy="2835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28519" y="4000528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9719" y="404899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đặt vào dấu “?” là hình nào?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4676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919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9325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903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2873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28440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8145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27850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2726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5104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20080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742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589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0436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8860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64411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29014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20470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6522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0765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7850436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013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3912554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78138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64411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65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74734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20130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51671" y="5410200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 bạn Mai đã dùng bao nhiêu miếng bìa hình tam giác để ghép được hình trên?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6"/>
          <p:cNvSpPr txBox="1">
            <a:spLocks/>
          </p:cNvSpPr>
          <p:nvPr/>
        </p:nvSpPr>
        <p:spPr>
          <a:xfrm>
            <a:off x="1650810" y="5834649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algn="just"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chemeClr val="tx1"/>
                </a:solidFill>
                <a:latin typeface="Lato"/>
                <a:ea typeface="+mj-ea"/>
                <a:cs typeface="+mj-cs"/>
              </a:rPr>
              <a:t>A. 4 </a:t>
            </a:r>
          </a:p>
        </p:txBody>
      </p:sp>
      <p:sp>
        <p:nvSpPr>
          <p:cNvPr id="15" name="Title 16"/>
          <p:cNvSpPr txBox="1">
            <a:spLocks/>
          </p:cNvSpPr>
          <p:nvPr/>
        </p:nvSpPr>
        <p:spPr>
          <a:xfrm>
            <a:off x="4068933" y="5834649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algn="just"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chemeClr val="tx1"/>
                </a:solidFill>
                <a:latin typeface="Lato"/>
                <a:ea typeface="+mj-ea"/>
                <a:cs typeface="+mj-cs"/>
              </a:rPr>
              <a:t>B. 5 </a:t>
            </a:r>
          </a:p>
        </p:txBody>
      </p:sp>
      <p:sp>
        <p:nvSpPr>
          <p:cNvPr id="16" name="Title 16"/>
          <p:cNvSpPr txBox="1">
            <a:spLocks/>
          </p:cNvSpPr>
          <p:nvPr/>
        </p:nvSpPr>
        <p:spPr>
          <a:xfrm>
            <a:off x="6692020" y="5833961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algn="just"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chemeClr val="tx1"/>
                </a:solidFill>
                <a:latin typeface="Lato"/>
                <a:ea typeface="+mj-ea"/>
                <a:cs typeface="+mj-cs"/>
              </a:rPr>
              <a:t>C. 6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73112" y="5608171"/>
            <a:ext cx="1585047" cy="1225392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endParaRPr lang="en-GB" sz="540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endCxn id="5" idx="2"/>
          </p:cNvCxnSpPr>
          <p:nvPr/>
        </p:nvCxnSpPr>
        <p:spPr>
          <a:xfrm>
            <a:off x="2651919" y="2700695"/>
            <a:ext cx="1828800" cy="1828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80719" y="2700695"/>
            <a:ext cx="1828800" cy="1828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83552" y="3562757"/>
            <a:ext cx="1828800" cy="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3919" r="10035" b="8731"/>
          <a:stretch/>
        </p:blipFill>
        <p:spPr>
          <a:xfrm>
            <a:off x="6398009" y="1594451"/>
            <a:ext cx="4144298" cy="4664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333" r="8847" b="8731"/>
          <a:stretch/>
        </p:blipFill>
        <p:spPr>
          <a:xfrm>
            <a:off x="1625646" y="1594452"/>
            <a:ext cx="4742534" cy="467706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35" y="5660443"/>
            <a:ext cx="1390376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95" y="228600"/>
            <a:ext cx="926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LẬT MẢNH GHÉP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  <p:pic>
        <p:nvPicPr>
          <p:cNvPr id="2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270653" y="920294"/>
            <a:ext cx="3567112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283516" y="912398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347348" y="905141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270653" y="3786415"/>
            <a:ext cx="3567112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14939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50410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13171" y="250374"/>
            <a:ext cx="100196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Ngày nhà giáo việt nam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017" y="3505200"/>
            <a:ext cx="8801009" cy="1484800"/>
          </a:xfrm>
        </p:spPr>
        <p:txBody>
          <a:bodyPr/>
          <a:lstStyle/>
          <a:p>
            <a:pPr marL="152157" indent="0">
              <a:buNone/>
            </a:pPr>
            <a:r>
              <a:rPr lang="en-US" sz="6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lang="en-US" sz="6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6" b="56882"/>
          <a:stretch/>
        </p:blipFill>
        <p:spPr>
          <a:xfrm>
            <a:off x="3032919" y="203200"/>
            <a:ext cx="2720707" cy="284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5456" b="6882"/>
          <a:stretch/>
        </p:blipFill>
        <p:spPr>
          <a:xfrm>
            <a:off x="7528719" y="1066800"/>
            <a:ext cx="2720707" cy="2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85181" y="2363725"/>
            <a:ext cx="2767935" cy="2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0" name="Google Shape;1040;p90"/>
          <p:cNvSpPr/>
          <p:nvPr/>
        </p:nvSpPr>
        <p:spPr>
          <a:xfrm>
            <a:off x="8096330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1" name="Google Shape;1041;p90"/>
          <p:cNvSpPr/>
          <p:nvPr/>
        </p:nvSpPr>
        <p:spPr>
          <a:xfrm>
            <a:off x="1465676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90"/>
          <p:cNvSpPr/>
          <p:nvPr/>
        </p:nvSpPr>
        <p:spPr>
          <a:xfrm>
            <a:off x="1080686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3" name="Google Shape;1043;p90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4896055" y="3048000"/>
            <a:ext cx="2617401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 thành bài … vào vở</a:t>
            </a:r>
            <a:endParaRPr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00191" y="1998900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6" name="Google Shape;1046;p90"/>
          <p:cNvSpPr/>
          <p:nvPr/>
        </p:nvSpPr>
        <p:spPr>
          <a:xfrm>
            <a:off x="7711341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616857" y="4592200"/>
            <a:ext cx="23794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40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7948178" y="4191000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44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1112830" y="2863755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</a:rPr>
              <a:t>1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7789825" y="2751461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3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4423069" y="4221673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2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362649" y="5037219"/>
            <a:ext cx="2881849" cy="1873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7158645" y="1524000"/>
            <a:ext cx="1559141" cy="1379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612226" y="5579470"/>
            <a:ext cx="3099115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585119" y="927228"/>
            <a:ext cx="2191829" cy="1193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8077238" y="5037218"/>
            <a:ext cx="2881849" cy="18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0749" y="533400"/>
            <a:ext cx="10123170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Đâu là đồ vật có dạng hình tam giác?</a:t>
            </a:r>
            <a:endParaRPr lang="en-US" sz="4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90" y="5881563"/>
            <a:ext cx="1149071" cy="989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1387167" y="3048525"/>
            <a:ext cx="871239" cy="958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452937" y="3071585"/>
            <a:ext cx="818982" cy="970693"/>
          </a:xfrm>
          <a:prstGeom prst="rect">
            <a:avLst/>
          </a:prstGeom>
        </p:spPr>
      </p:pic>
      <p:pic>
        <p:nvPicPr>
          <p:cNvPr id="1026" name="Picture 2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30" y="2231818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9346" r="10820" b="12258"/>
          <a:stretch/>
        </p:blipFill>
        <p:spPr>
          <a:xfrm>
            <a:off x="7166937" y="2545705"/>
            <a:ext cx="1826290" cy="1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8032" y="734049"/>
            <a:ext cx="11135487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0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Nam đang muốn mua chiếc đồng hồ có dạng hình tròn. Em hãy chọn giúp Nam nhé!</a:t>
            </a:r>
            <a:endParaRPr lang="en-US" sz="40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4445" r="12214" b="11612"/>
          <a:stretch/>
        </p:blipFill>
        <p:spPr>
          <a:xfrm>
            <a:off x="2194999" y="3098634"/>
            <a:ext cx="1390932" cy="170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3548" r="16627" b="23226"/>
          <a:stretch/>
        </p:blipFill>
        <p:spPr>
          <a:xfrm>
            <a:off x="8549123" y="2757816"/>
            <a:ext cx="1843161" cy="183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t="4444" r="16860" b="14194"/>
          <a:stretch/>
        </p:blipFill>
        <p:spPr>
          <a:xfrm>
            <a:off x="5303828" y="2757816"/>
            <a:ext cx="1543894" cy="2086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582500" y="4985163"/>
            <a:ext cx="871239" cy="95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2423319" y="4972907"/>
            <a:ext cx="818982" cy="970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003558" y="4972907"/>
            <a:ext cx="818982" cy="9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6106" y="19812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hãy tìm đồ vật trong lớp/trong nhà </a:t>
            </a:r>
          </a:p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 dạng hình chữ nhật.</a:t>
            </a:r>
            <a:endParaRPr lang="en-US" sz="48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6106" y="2286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Bộ phận nào trên chiếc xe máy có dạng hình tròn? Hình tròn đó có thuận lợi gì?</a:t>
            </a:r>
            <a:endParaRPr lang="en-US" sz="48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3606766" y="2170242"/>
            <a:ext cx="4950052" cy="42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54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482</Words>
  <Application>Microsoft Office PowerPoint</Application>
  <PresentationFormat>Custom</PresentationFormat>
  <Paragraphs>104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Fira Sans Extra Condensed Medium</vt:lpstr>
      <vt:lpstr>Nunito</vt:lpstr>
      <vt:lpstr>Quicksand Light</vt:lpstr>
      <vt:lpstr>Nunito Sans</vt:lpstr>
      <vt:lpstr>UTM Showcard</vt:lpstr>
      <vt:lpstr>Quicksand</vt:lpstr>
      <vt:lpstr>Times New Roman</vt:lpstr>
      <vt:lpstr>Lato</vt:lpstr>
      <vt:lpstr>Arial-Rounded</vt:lpstr>
      <vt:lpstr>Fira Sans Condensed Medium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Windows User</cp:lastModifiedBy>
  <cp:revision>118</cp:revision>
  <dcterms:modified xsi:type="dcterms:W3CDTF">2025-12-21T09:40:41Z</dcterms:modified>
</cp:coreProperties>
</file>