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4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362" r:id="rId4"/>
    <p:sldId id="352" r:id="rId5"/>
    <p:sldId id="280" r:id="rId6"/>
    <p:sldId id="276" r:id="rId7"/>
    <p:sldId id="320" r:id="rId8"/>
    <p:sldId id="315" r:id="rId9"/>
    <p:sldId id="321" r:id="rId10"/>
    <p:sldId id="295" r:id="rId11"/>
    <p:sldId id="316" r:id="rId12"/>
    <p:sldId id="322" r:id="rId13"/>
    <p:sldId id="323" r:id="rId14"/>
    <p:sldId id="324" r:id="rId15"/>
    <p:sldId id="360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D6FFC9"/>
    <a:srgbClr val="B3D9FF"/>
    <a:srgbClr val="E5FF9B"/>
    <a:srgbClr val="CCFFFF"/>
    <a:srgbClr val="FF93C9"/>
    <a:srgbClr val="FFCCCC"/>
    <a:srgbClr val="66FF33"/>
    <a:srgbClr val="FF3300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96" autoAdjust="0"/>
  </p:normalViewPr>
  <p:slideViewPr>
    <p:cSldViewPr>
      <p:cViewPr varScale="1">
        <p:scale>
          <a:sx n="109" d="100"/>
          <a:sy n="109" d="100"/>
        </p:scale>
        <p:origin x="-68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18C7C-5037-444A-8839-D051EFFD667C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3D926-4EDD-40EC-BA2F-F75505FD7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4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99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99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3D926-4EDD-40EC-BA2F-F75505FD72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16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5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0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91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03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530A06-5942-9C6B-12CB-CA5C949AA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3790949-150D-EB28-32CA-1E4B4CFF7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DA5446-D18C-AE31-3434-6E8E12841A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39AC39-E70E-8F17-CAA4-D4BA06C4F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E63C0A-5437-F4AF-7DC0-113235D7A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83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DD0D18-51A5-3AEC-56B4-87B92C20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7571D1-EA22-57AC-126D-2A13BC61D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53CD00-605B-24ED-CF4D-A80B58C2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E0FF54-E086-4328-F3F2-F981D558D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E799AD-4922-EE68-7D65-ED8B160B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4A81B0-9231-67F2-C610-DF436A28B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E0EDEF-DB8E-9CC6-0AA7-D9B8D60B2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9D7D62-D27C-7F9B-0354-99355C1CC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113CBF-94BE-334D-4CDA-F1BA0CA47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700214-BCBE-A821-9BC4-9023F175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01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8B6BA2-73B7-31FD-D3F2-5B7286AB3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32DD8A-5DB0-3C92-CD5B-74953B1FBA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0138706-1E5B-F8EE-1215-2F7037CB8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B6577FD-A18F-E907-A6A1-DB12ABB78A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48A3C78-EEC3-2696-CC6D-479B6B38E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4588DBF-A404-238F-9B4B-0A601565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99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1558FD-1DEE-C9C1-1923-69E650ADE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9EE71F-01ED-81F8-C67D-DFE39D074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4C269B0-18D5-060E-F297-1621BF505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5378B95-B2DA-872F-4798-E0A893E4C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F1A8147-6410-9A41-37C7-0A355693F4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A4BF60B-57E7-BEB5-DE84-1639AE01FE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6D68101-1A27-E1DB-2F8F-C8B9FB1FC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DFD931B-F2FB-8583-AAF7-F547E556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41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19F303-90BD-3347-4A5C-70EEA1407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D489E27-C0F2-D34A-D217-0C23237732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354BB85-122B-1CC5-AAAC-937E00610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77BDABC-A549-0108-5F05-8FE113B74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41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3AE69D6-7520-0926-FC55-04EC74F79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7DF066C-FFB2-BA74-75C1-A1B6003A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919244-646D-DD25-A241-2559B0E65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32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1A7A66-0880-A9FC-42E6-946174822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C2FD40-AEF0-A95F-9C11-F4BC5EE71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6D9242-CDCD-6F27-9A8D-B79130F9A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D39837E-2057-11AF-DD51-63AC65B604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B1EBA48-4765-C52F-7CB9-55F4ECFCB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76D9C02-2456-A8E7-E805-52902E451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9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540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24CAC6-01F3-035F-82AF-CD77BD3C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F926B7F-BEEF-5789-B1CC-A821FB5B7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3142FF-9280-BC5C-DCB5-775D7D8BE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BCC65E-26FF-C9D7-454A-9977598CE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EE7CDF-D200-D60B-865C-23E1B586C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95F34E-1AAB-A279-943D-68F1FB7A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36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8C7E05-7021-D73C-814E-02D480ED4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A789C79-388E-CE3A-9FA4-05B610A77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C6259D-8F06-5FC1-0254-AD5EBD6C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A2D933-8824-B1D2-2736-52960CE76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876D14-2EBA-040B-96AE-F42FD66CA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32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74CEE28-8EFF-64D4-A161-AB250C47FC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710D4EC-82EA-82FA-9818-F1CBC0491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354EDF-7164-DD23-63C4-A6D5ED51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64F041-CA66-E131-0041-213225F4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208442-C55F-C694-A4A7-E733C1A5B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73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263560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182008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928980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316882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92999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028264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70178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851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2025/12/23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45765155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171450" indent="-171450">
              <a:spcAft>
                <a:spcPts val="750"/>
              </a:spcAft>
              <a:defRPr spc="225"/>
            </a:lvl1pPr>
            <a:lvl2pPr marL="514350" indent="-171450">
              <a:defRPr spc="225"/>
            </a:lvl2pPr>
            <a:lvl3pPr marL="857250" indent="-171450">
              <a:defRPr spc="225"/>
            </a:lvl3pPr>
            <a:lvl4pPr marL="1200150" indent="-171450">
              <a:defRPr spc="225"/>
            </a:lvl4pPr>
            <a:lvl5pPr marL="1543050" indent="-171450">
              <a:defRPr spc="225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826727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09906588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15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3060001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7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9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19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54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6F4F0-4230-4AF8-9E06-94D0D814EE5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图片 6" descr="图片包含 户外&#10;&#10;描述已自动生成">
            <a:extLst>
              <a:ext uri="{FF2B5EF4-FFF2-40B4-BE49-F238E27FC236}">
                <a16:creationId xmlns:a16="http://schemas.microsoft.com/office/drawing/2014/main" xmlns="" id="{584B5E62-B83C-152B-30A7-730F95865AD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LÊ TÂM" descr="A cartoon of trees and leaves&#10;&#10;Description automatically generated">
            <a:extLst>
              <a:ext uri="{FF2B5EF4-FFF2-40B4-BE49-F238E27FC236}">
                <a16:creationId xmlns:a16="http://schemas.microsoft.com/office/drawing/2014/main" xmlns="" id="{8F8D0B22-85A7-DBAD-8954-52D7E7C6BD1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1" b="365"/>
          <a:stretch/>
        </p:blipFill>
        <p:spPr>
          <a:xfrm>
            <a:off x="15" y="961"/>
            <a:ext cx="9143985" cy="514253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1A738B6-48F9-36D2-4EC1-DA1A6C4E7168}"/>
              </a:ext>
            </a:extLst>
          </p:cNvPr>
          <p:cNvSpPr/>
          <p:nvPr userDrawn="1"/>
        </p:nvSpPr>
        <p:spPr>
          <a:xfrm>
            <a:off x="160592" y="181151"/>
            <a:ext cx="8822817" cy="4781198"/>
          </a:xfrm>
          <a:prstGeom prst="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 dirty="0"/>
          </a:p>
        </p:txBody>
      </p:sp>
      <p:pic>
        <p:nvPicPr>
          <p:cNvPr id="13" name="Picture 1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B3620B50-E20C-6D71-46A8-981F0294C3F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133350"/>
            <a:ext cx="1237953" cy="123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6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EC68731D-BAD8-D3FD-49DC-B1F3CAB53D8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133350"/>
            <a:ext cx="1237953" cy="123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7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>
            <a:extLst>
              <a:ext uri="{FF2B5EF4-FFF2-40B4-BE49-F238E27FC236}">
                <a16:creationId xmlns:a16="http://schemas.microsoft.com/office/drawing/2014/main" xmlns="" id="{84A89084-E84B-4A54-AFF8-8863B162BD99}"/>
              </a:ext>
            </a:extLst>
          </p:cNvPr>
          <p:cNvSpPr txBox="1"/>
          <p:nvPr userDrawn="1"/>
        </p:nvSpPr>
        <p:spPr>
          <a:xfrm>
            <a:off x="0" y="-1203499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B982904-CF7B-909E-DF58-41FC1BDF096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408869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●"/>
        <a:defRPr sz="135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●"/>
        <a:tabLst>
          <a:tab pos="1207294" algn="l"/>
          <a:tab pos="1207294" algn="l"/>
          <a:tab pos="1207294" algn="l"/>
          <a:tab pos="1207294" algn="l"/>
        </a:tabLst>
        <a:defRPr sz="12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●"/>
        <a:defRPr sz="12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225"/>
        </a:spcAft>
        <a:buFont typeface="Wingdings" panose="05000000000000000000" charset="0"/>
        <a:buChar char=""/>
        <a:defRPr sz="105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225"/>
        </a:spcAft>
        <a:buFont typeface="Arial" panose="020B0604020202020204" pitchFamily="34" charset="0"/>
        <a:buChar char="•"/>
        <a:defRPr sz="105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4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8" y="0"/>
            <a:ext cx="914400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514354"/>
            <a:ext cx="8534400" cy="2408342"/>
          </a:xfrm>
          <a:prstGeom prst="rect">
            <a:avLst/>
          </a:prstGeom>
        </p:spPr>
        <p:txBody>
          <a:bodyPr wrap="square" lIns="68571" tIns="34285" rIns="68571" bIns="34285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PHƯỜNG HƯNG ĐẠO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</a:t>
            </a:r>
            <a:r>
              <a:rPr lang="en-US" sz="30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82: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thực hiện: </a:t>
            </a:r>
            <a:r>
              <a:rPr lang="en-US" sz="3000" b="1" kern="10" dirty="0" err="1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endParaRPr lang="en-US" sz="3000" b="1" kern="10" dirty="0">
              <a:ln w="9525">
                <a:round/>
                <a:headEnd/>
                <a:tailEnd/>
              </a:ln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0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31845" y="349791"/>
            <a:ext cx="8735955" cy="530345"/>
            <a:chOff x="63500" y="1339190"/>
            <a:chExt cx="8735955" cy="530345"/>
          </a:xfrm>
        </p:grpSpPr>
        <p:sp>
          <p:nvSpPr>
            <p:cNvPr id="30" name="Rounded Rectangle 29"/>
            <p:cNvSpPr/>
            <p:nvPr/>
          </p:nvSpPr>
          <p:spPr>
            <a:xfrm>
              <a:off x="451033" y="1339190"/>
              <a:ext cx="8348422" cy="5303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 trong đoạn văn trên những tiếng cùng vần với nhau </a:t>
              </a:r>
              <a:endParaRPr lang="en-US" sz="24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3500" y="1366659"/>
              <a:ext cx="457200" cy="45720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bg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2684215" y="867641"/>
            <a:ext cx="3785136" cy="484909"/>
          </a:xfrm>
          <a:prstGeom prst="round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Mẫu: ngày – nảy</a:t>
            </a:r>
          </a:p>
        </p:txBody>
      </p:sp>
      <p:sp>
        <p:nvSpPr>
          <p:cNvPr id="9" name="Freeform 8"/>
          <p:cNvSpPr/>
          <p:nvPr/>
        </p:nvSpPr>
        <p:spPr>
          <a:xfrm>
            <a:off x="1493179" y="1608964"/>
            <a:ext cx="1039019" cy="1115186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15" tIns="537925" rIns="18416" bIns="537924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âm</a:t>
            </a:r>
            <a:endParaRPr lang="en-US" sz="3200" kern="12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532196" y="1626561"/>
            <a:ext cx="5056981" cy="704088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ln>
            <a:solidFill>
              <a:srgbClr val="0070C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3" numCol="1" spcCol="1270" anchor="ctr" anchorCtr="0">
            <a:noAutofit/>
          </a:bodyPr>
          <a:lstStyle/>
          <a:p>
            <a:pPr marL="0" lvl="1" algn="ctr" defTabSz="1200150">
              <a:spcBef>
                <a:spcPct val="0"/>
              </a:spcBef>
            </a:pPr>
            <a:r>
              <a:rPr lang="en-US" sz="32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đâm – trầm – ngâm</a:t>
            </a:r>
            <a:endParaRPr lang="en-US" sz="3200" kern="12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493179" y="2675764"/>
            <a:ext cx="1039018" cy="1115186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15" tIns="537924" rIns="18415" bIns="537924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</a:p>
        </p:txBody>
      </p:sp>
      <p:sp>
        <p:nvSpPr>
          <p:cNvPr id="15" name="Freeform 14"/>
          <p:cNvSpPr/>
          <p:nvPr/>
        </p:nvSpPr>
        <p:spPr>
          <a:xfrm>
            <a:off x="2532196" y="2683086"/>
            <a:ext cx="5056981" cy="704088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4" numCol="1" spcCol="1270" anchor="ctr" anchorCtr="0">
            <a:noAutofit/>
          </a:bodyPr>
          <a:lstStyle/>
          <a:p>
            <a:pPr marL="0" lvl="1" algn="ctr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 – anh – nhanh </a:t>
            </a:r>
            <a:endParaRPr lang="en-US" sz="3200" kern="120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493179" y="3784704"/>
            <a:ext cx="1039018" cy="1115186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rgbClr val="FF3399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15" tIns="537924" rIns="18415" bIns="537924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ay</a:t>
            </a:r>
            <a:endParaRPr lang="en-US" sz="3200" kern="12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532196" y="3794152"/>
            <a:ext cx="5056981" cy="704088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ln>
            <a:solidFill>
              <a:srgbClr val="FF3399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4" numCol="1" spcCol="1270" anchor="ctr" anchorCtr="0">
            <a:noAutofit/>
          </a:bodyPr>
          <a:lstStyle/>
          <a:p>
            <a:pPr marL="0" lvl="1" algn="ctr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>
                <a:solidFill>
                  <a:srgbClr val="FF3399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 – nảy – gáy</a:t>
            </a:r>
            <a:endParaRPr lang="en-US" sz="3200" kern="1200">
              <a:solidFill>
                <a:srgbClr val="FF3399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95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493179" y="129068"/>
            <a:ext cx="1039019" cy="1115186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15" tIns="537925" rIns="18416" bIns="537924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âm</a:t>
            </a:r>
            <a:endParaRPr lang="en-US" sz="3200" kern="12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532196" y="146665"/>
            <a:ext cx="5056981" cy="704088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ln>
            <a:solidFill>
              <a:srgbClr val="0070C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3" numCol="1" spcCol="1270" anchor="ctr" anchorCtr="0">
            <a:noAutofit/>
          </a:bodyPr>
          <a:lstStyle/>
          <a:p>
            <a:pPr marL="0" lvl="1" algn="ctr" defTabSz="1200150">
              <a:spcBef>
                <a:spcPct val="0"/>
              </a:spcBef>
            </a:pPr>
            <a:r>
              <a:rPr lang="en-US" sz="32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đâm – trầm – ngâm</a:t>
            </a:r>
            <a:endParaRPr lang="en-US" sz="3200" kern="12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493179" y="1072580"/>
            <a:ext cx="1039018" cy="1115186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15" tIns="537924" rIns="18415" bIns="537924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</a:p>
        </p:txBody>
      </p:sp>
      <p:sp>
        <p:nvSpPr>
          <p:cNvPr id="7" name="Freeform 6"/>
          <p:cNvSpPr/>
          <p:nvPr/>
        </p:nvSpPr>
        <p:spPr>
          <a:xfrm>
            <a:off x="2532196" y="1079902"/>
            <a:ext cx="5056981" cy="704088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4" numCol="1" spcCol="1270" anchor="ctr" anchorCtr="0">
            <a:noAutofit/>
          </a:bodyPr>
          <a:lstStyle/>
          <a:p>
            <a:pPr marL="0" lvl="1" algn="ctr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 – anh – nhanh </a:t>
            </a:r>
            <a:endParaRPr lang="en-US" sz="3200" kern="120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493179" y="1992972"/>
            <a:ext cx="1039018" cy="1115186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rgbClr val="FF3399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15" tIns="537924" rIns="18415" bIns="537924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ay</a:t>
            </a:r>
            <a:endParaRPr lang="en-US" sz="3200" kern="12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532196" y="2002420"/>
            <a:ext cx="5056981" cy="704088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ln>
            <a:solidFill>
              <a:srgbClr val="FF3399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4" numCol="1" spcCol="1270" anchor="ctr" anchorCtr="0">
            <a:noAutofit/>
          </a:bodyPr>
          <a:lstStyle/>
          <a:p>
            <a:pPr marL="0" lvl="1" algn="ctr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>
                <a:solidFill>
                  <a:srgbClr val="FF3399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 – nảy – gáy</a:t>
            </a:r>
            <a:endParaRPr lang="en-US" sz="3200" kern="1200">
              <a:solidFill>
                <a:srgbClr val="FF3399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503452" y="2941432"/>
            <a:ext cx="1039018" cy="1115186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15" tIns="537924" rIns="18415" bIns="537924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  <a:endParaRPr lang="en-US" sz="3200" kern="12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542469" y="2950880"/>
            <a:ext cx="5056981" cy="704088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ln>
            <a:solidFill>
              <a:srgbClr val="FFC0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4" numCol="1" spcCol="1270" anchor="ctr" anchorCtr="0">
            <a:noAutofit/>
          </a:bodyPr>
          <a:lstStyle/>
          <a:p>
            <a:pPr marL="0" lvl="1" algn="ctr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>
                <a:solidFill>
                  <a:srgbClr val="FFC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 – càng</a:t>
            </a:r>
            <a:endParaRPr lang="en-US" sz="3200" kern="1200">
              <a:solidFill>
                <a:srgbClr val="FFC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513726" y="3894964"/>
            <a:ext cx="1039018" cy="1115186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15" tIns="537924" rIns="18415" bIns="537924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ay</a:t>
            </a:r>
            <a:endParaRPr lang="en-US" sz="3200" kern="12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552743" y="3904412"/>
            <a:ext cx="5056981" cy="704088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4" numCol="1" spcCol="1270" anchor="ctr" anchorCtr="0">
            <a:noAutofit/>
          </a:bodyPr>
          <a:lstStyle/>
          <a:p>
            <a:pPr marL="0" lvl="1" algn="ctr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chồi – rồi</a:t>
            </a:r>
            <a:endParaRPr lang="en-US" sz="3200" kern="1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84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31845" y="349791"/>
            <a:ext cx="8735955" cy="530345"/>
            <a:chOff x="63500" y="1339190"/>
            <a:chExt cx="8735955" cy="530345"/>
          </a:xfrm>
        </p:grpSpPr>
        <p:sp>
          <p:nvSpPr>
            <p:cNvPr id="30" name="Rounded Rectangle 29"/>
            <p:cNvSpPr/>
            <p:nvPr/>
          </p:nvSpPr>
          <p:spPr>
            <a:xfrm>
              <a:off x="451033" y="1339190"/>
              <a:ext cx="8348422" cy="5303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 trong và ngoài đoạn văn trên những tiếng có vần </a:t>
              </a:r>
              <a:r>
                <a:rPr lang="en-US" sz="2400" b="1" i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anh, ang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63500" y="1366659"/>
              <a:ext cx="457200" cy="45720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bg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2684215" y="867641"/>
            <a:ext cx="3785136" cy="484909"/>
          </a:xfrm>
          <a:prstGeom prst="round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Mẫu: xanh</a:t>
            </a:r>
          </a:p>
        </p:txBody>
      </p:sp>
      <p:sp>
        <p:nvSpPr>
          <p:cNvPr id="14" name="Freeform 13"/>
          <p:cNvSpPr/>
          <p:nvPr/>
        </p:nvSpPr>
        <p:spPr>
          <a:xfrm>
            <a:off x="533400" y="1885950"/>
            <a:ext cx="1039018" cy="1115186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15" tIns="537924" rIns="18415" bIns="537924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</a:p>
        </p:txBody>
      </p:sp>
      <p:sp>
        <p:nvSpPr>
          <p:cNvPr id="15" name="Freeform 14"/>
          <p:cNvSpPr/>
          <p:nvPr/>
        </p:nvSpPr>
        <p:spPr>
          <a:xfrm>
            <a:off x="1572417" y="1893272"/>
            <a:ext cx="7038183" cy="704088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4" numCol="1" spcCol="1270" anchor="ctr" anchorCtr="0">
            <a:noAutofit/>
          </a:bodyPr>
          <a:lstStyle/>
          <a:p>
            <a:pPr marL="0" lvl="1" algn="ctr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xanh, anh, nhanh, cánh, cành, mạnh… </a:t>
            </a:r>
            <a:endParaRPr lang="en-US" sz="3200" kern="120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43673" y="3181350"/>
            <a:ext cx="1039018" cy="1115186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15" tIns="537924" rIns="18415" bIns="537924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  <a:endParaRPr lang="en-US" sz="3200" kern="12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582690" y="3190798"/>
            <a:ext cx="7038183" cy="704088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ln>
            <a:solidFill>
              <a:srgbClr val="FFC0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4" numCol="1" spcCol="1270" anchor="ctr" anchorCtr="0">
            <a:noAutofit/>
          </a:bodyPr>
          <a:lstStyle/>
          <a:p>
            <a:pPr marL="0" lvl="1" algn="ctr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>
                <a:solidFill>
                  <a:srgbClr val="FFC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vàng, càng, thang, sáng, bàng, hàng…</a:t>
            </a:r>
            <a:endParaRPr lang="en-US" sz="3200" kern="1200">
              <a:solidFill>
                <a:srgbClr val="FFC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44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blue and pink letters&#10;&#10;AI-generated content may be incorrect.">
            <a:extLst>
              <a:ext uri="{FF2B5EF4-FFF2-40B4-BE49-F238E27FC236}">
                <a16:creationId xmlns:a16="http://schemas.microsoft.com/office/drawing/2014/main" xmlns="" id="{7691C597-AE7F-D770-9E56-DEA0E944C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28750"/>
            <a:ext cx="7315200" cy="222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605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AAF3E1EC-B33F-9DBA-FC52-0C1BC52A2C85}"/>
              </a:ext>
            </a:extLst>
          </p:cNvPr>
          <p:cNvGrpSpPr/>
          <p:nvPr/>
        </p:nvGrpSpPr>
        <p:grpSpPr>
          <a:xfrm>
            <a:off x="1157619" y="245526"/>
            <a:ext cx="7164772" cy="4652449"/>
            <a:chOff x="1157618" y="245525"/>
            <a:chExt cx="7164772" cy="4652449"/>
          </a:xfrm>
        </p:grpSpPr>
        <p:pic>
          <p:nvPicPr>
            <p:cNvPr id="5" name="Hình ảnh 4" descr="Ảnh có chứa vòng tròn&#10;&#10;Mô tả được tạo tự động">
              <a:extLst>
                <a:ext uri="{FF2B5EF4-FFF2-40B4-BE49-F238E27FC236}">
                  <a16:creationId xmlns:a16="http://schemas.microsoft.com/office/drawing/2014/main" xmlns="" id="{FD8B8374-E766-5AFE-1DBF-1F450D3A1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7618" y="245525"/>
              <a:ext cx="7164772" cy="4652449"/>
            </a:xfrm>
            <a:prstGeom prst="rect">
              <a:avLst/>
            </a:prstGeom>
          </p:spPr>
        </p:pic>
        <p:sp>
          <p:nvSpPr>
            <p:cNvPr id="6" name="TextBox 9">
              <a:extLst>
                <a:ext uri="{FF2B5EF4-FFF2-40B4-BE49-F238E27FC236}">
                  <a16:creationId xmlns:a16="http://schemas.microsoft.com/office/drawing/2014/main" xmlns="" id="{CC1CBDE8-FA71-2D2F-FF35-EFA56489D861}"/>
                </a:ext>
              </a:extLst>
            </p:cNvPr>
            <p:cNvSpPr txBox="1"/>
            <p:nvPr/>
          </p:nvSpPr>
          <p:spPr>
            <a:xfrm>
              <a:off x="2134934" y="533161"/>
              <a:ext cx="4874132" cy="1858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685783">
                <a:buClrTx/>
                <a:defRPr/>
              </a:pPr>
              <a:endParaRPr lang="en-US" sz="11475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5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 Light" panose="020F0302020204030204"/>
              </a:endParaRPr>
            </a:p>
          </p:txBody>
        </p:sp>
      </p:grpSp>
      <p:pic>
        <p:nvPicPr>
          <p:cNvPr id="3" name="Picture 2" descr="A green and yellow text&#10;&#10;AI-generated content may be incorrect.">
            <a:extLst>
              <a:ext uri="{FF2B5EF4-FFF2-40B4-BE49-F238E27FC236}">
                <a16:creationId xmlns:a16="http://schemas.microsoft.com/office/drawing/2014/main" xmlns="" id="{3DB5A35A-3567-EAAD-004E-A9FA80CE62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997" y="1060603"/>
            <a:ext cx="3572540" cy="3013967"/>
          </a:xfrm>
          <a:prstGeom prst="rect">
            <a:avLst/>
          </a:prstGeom>
        </p:spPr>
      </p:pic>
      <p:pic>
        <p:nvPicPr>
          <p:cNvPr id="7" name="Hình ảnh 7" descr="Ảnh có chứa phim hoạt hình, cười, Phim hoạt hình, minh họa&#10;&#10;Mô tả được tạo tự động">
            <a:extLst>
              <a:ext uri="{FF2B5EF4-FFF2-40B4-BE49-F238E27FC236}">
                <a16:creationId xmlns:a16="http://schemas.microsoft.com/office/drawing/2014/main" xmlns="" id="{315E9592-2288-9250-5183-490505A7A2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96" y="2621176"/>
            <a:ext cx="2665864" cy="266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811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476"/>
            <a:ext cx="9242584" cy="5143976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3032284" y="70485"/>
            <a:ext cx="372904" cy="49149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430054" y="4613910"/>
            <a:ext cx="4854416" cy="52959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519589" y="659130"/>
            <a:ext cx="8203406" cy="4036219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4831557" y="91440"/>
            <a:ext cx="4312444" cy="470535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0" y="256699"/>
            <a:ext cx="2887504" cy="1531144"/>
          </a:xfrm>
          <a:prstGeom prst="rect">
            <a:avLst/>
          </a:prstGeom>
        </p:spPr>
      </p:pic>
      <p:pic>
        <p:nvPicPr>
          <p:cNvPr id="12" name="图片 11" descr="千库网_儿童节卡通植物装饰清新边框_元素编号1222813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2887504" y="3280886"/>
            <a:ext cx="3744754" cy="1863090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2926556" y="3141822"/>
            <a:ext cx="764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685800">
              <a:defRPr/>
            </a:pPr>
            <a:r>
              <a:rPr lang="en-US" altLang="zh-CN" sz="1500" b="1">
                <a:solidFill>
                  <a:prstClr val="white"/>
                </a:solidFill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QIANKU</a:t>
            </a:r>
          </a:p>
        </p:txBody>
      </p:sp>
      <p:sp>
        <p:nvSpPr>
          <p:cNvPr id="16" name="等腰三角形 15"/>
          <p:cNvSpPr/>
          <p:nvPr/>
        </p:nvSpPr>
        <p:spPr>
          <a:xfrm rot="5400000" flipH="1">
            <a:off x="8699814" y="2264208"/>
            <a:ext cx="368141" cy="26431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3034DE7-D2CC-B687-9968-62A91EFC414A}"/>
              </a:ext>
            </a:extLst>
          </p:cNvPr>
          <p:cNvSpPr txBox="1"/>
          <p:nvPr/>
        </p:nvSpPr>
        <p:spPr>
          <a:xfrm>
            <a:off x="914400" y="1809750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82: ÔN TẬP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2030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6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74" y="-12700"/>
            <a:ext cx="1656617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304800" y="361950"/>
            <a:ext cx="8735955" cy="530345"/>
            <a:chOff x="63500" y="1353959"/>
            <a:chExt cx="8735955" cy="530345"/>
          </a:xfrm>
        </p:grpSpPr>
        <p:sp>
          <p:nvSpPr>
            <p:cNvPr id="4" name="Rounded Rectangle 3"/>
            <p:cNvSpPr/>
            <p:nvPr/>
          </p:nvSpPr>
          <p:spPr>
            <a:xfrm>
              <a:off x="451033" y="1353959"/>
              <a:ext cx="8348422" cy="5303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800" b="1" dirty="0" err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  <a:r>
                <a:rPr lang="en-US" sz="2800" b="1" dirty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vào</a:t>
              </a:r>
              <a:r>
                <a:rPr lang="en-US" sz="2800" b="1" dirty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vở</a:t>
              </a:r>
              <a:r>
                <a:rPr lang="en-US" sz="2800" b="1" dirty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các</a:t>
              </a:r>
              <a:r>
                <a:rPr lang="en-US" sz="2800" b="1" dirty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chữ</a:t>
              </a:r>
              <a:r>
                <a:rPr lang="en-US" sz="2800" b="1" dirty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số</a:t>
              </a:r>
              <a:r>
                <a:rPr lang="en-US" sz="2800" b="1" dirty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và</a:t>
              </a:r>
              <a:r>
                <a:rPr lang="en-US" sz="2800" b="1" dirty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từ</a:t>
              </a:r>
              <a:r>
                <a:rPr lang="en-US" sz="2800" b="1" dirty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chỉ</a:t>
              </a:r>
              <a:r>
                <a:rPr lang="en-US" sz="2800" b="1" dirty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số</a:t>
              </a:r>
              <a:r>
                <a:rPr lang="en-US" sz="2800" b="1" dirty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(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theo</a:t>
              </a:r>
              <a:r>
                <a:rPr lang="en-US" sz="2800" b="1" dirty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mẫu</a:t>
              </a:r>
              <a:r>
                <a:rPr lang="en-US" sz="2800" b="1" dirty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)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353959"/>
              <a:ext cx="457200" cy="45720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bg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" t="20707" r="3973" b="45433"/>
          <a:stretch/>
        </p:blipFill>
        <p:spPr>
          <a:xfrm>
            <a:off x="2051791" y="1893524"/>
            <a:ext cx="4832157" cy="248933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704749" y="4471757"/>
            <a:ext cx="3886200" cy="533400"/>
          </a:xfrm>
          <a:prstGeom prst="round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Mẫu: </a:t>
            </a:r>
            <a:r>
              <a:rPr lang="en-US" sz="360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1</a:t>
            </a:r>
            <a:r>
              <a: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– một</a:t>
            </a:r>
          </a:p>
        </p:txBody>
      </p:sp>
    </p:spTree>
    <p:extLst>
      <p:ext uri="{BB962C8B-B14F-4D97-AF65-F5344CB8AC3E}">
        <p14:creationId xmlns:p14="http://schemas.microsoft.com/office/powerpoint/2010/main" val="2956904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74" y="-12700"/>
            <a:ext cx="1656617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179445" y="209550"/>
            <a:ext cx="8735955" cy="533400"/>
            <a:chOff x="63500" y="1353959"/>
            <a:chExt cx="8735955" cy="533400"/>
          </a:xfrm>
        </p:grpSpPr>
        <p:sp>
          <p:nvSpPr>
            <p:cNvPr id="4" name="Rounded Rectangle 3"/>
            <p:cNvSpPr/>
            <p:nvPr/>
          </p:nvSpPr>
          <p:spPr>
            <a:xfrm>
              <a:off x="451033" y="1357014"/>
              <a:ext cx="8348422" cy="5303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 vào vở các chữ số và từ chỉ số (theo mẫu)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353959"/>
              <a:ext cx="457200" cy="45720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bg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" t="20707" r="3973" b="45433"/>
          <a:stretch/>
        </p:blipFill>
        <p:spPr>
          <a:xfrm>
            <a:off x="598763" y="742950"/>
            <a:ext cx="3993518" cy="20573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68165" y="3129396"/>
            <a:ext cx="3211735" cy="484909"/>
          </a:xfrm>
          <a:prstGeom prst="round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Mẫu: </a:t>
            </a:r>
            <a:r>
              <a:rPr lang="en-US" sz="280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1</a:t>
            </a:r>
            <a:r>
              <a:rPr lang="en-US" sz="2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– một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68165" y="3807001"/>
            <a:ext cx="3211735" cy="484909"/>
          </a:xfrm>
          <a:prstGeom prst="round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2</a:t>
            </a:r>
            <a:r>
              <a:rPr lang="en-US" sz="2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– hai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68164" y="4500996"/>
            <a:ext cx="3211735" cy="484909"/>
          </a:xfrm>
          <a:prstGeom prst="round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2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– ba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556922" y="1664237"/>
            <a:ext cx="3211735" cy="484909"/>
          </a:xfrm>
          <a:prstGeom prst="round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5</a:t>
            </a:r>
            <a:r>
              <a:rPr lang="en-US" sz="2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– năm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556922" y="1095669"/>
            <a:ext cx="3211735" cy="484909"/>
          </a:xfrm>
          <a:prstGeom prst="round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4</a:t>
            </a:r>
            <a:r>
              <a:rPr lang="en-US" sz="2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– bốn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556922" y="2239191"/>
            <a:ext cx="3211735" cy="484909"/>
          </a:xfrm>
          <a:prstGeom prst="round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6</a:t>
            </a:r>
            <a:r>
              <a:rPr lang="en-US" sz="2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– sáu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556922" y="2806649"/>
            <a:ext cx="3211735" cy="484909"/>
          </a:xfrm>
          <a:prstGeom prst="round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7</a:t>
            </a:r>
            <a:r>
              <a:rPr lang="en-US" sz="2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– bảy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556922" y="3378249"/>
            <a:ext cx="3211735" cy="484909"/>
          </a:xfrm>
          <a:prstGeom prst="round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8</a:t>
            </a:r>
            <a:r>
              <a:rPr lang="en-US" sz="2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– tám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556922" y="3947391"/>
            <a:ext cx="3211735" cy="484909"/>
          </a:xfrm>
          <a:prstGeom prst="round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9</a:t>
            </a:r>
            <a:r>
              <a:rPr lang="en-US" sz="2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– chín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556922" y="4512541"/>
            <a:ext cx="3211735" cy="484909"/>
          </a:xfrm>
          <a:prstGeom prst="round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10</a:t>
            </a:r>
            <a:r>
              <a:rPr lang="en-US" sz="2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– mười</a:t>
            </a:r>
          </a:p>
        </p:txBody>
      </p:sp>
    </p:spTree>
    <p:extLst>
      <p:ext uri="{BB962C8B-B14F-4D97-AF65-F5344CB8AC3E}">
        <p14:creationId xmlns:p14="http://schemas.microsoft.com/office/powerpoint/2010/main" val="267534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5643598" y="1761975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21" name="Freeform 20"/>
          <p:cNvSpPr/>
          <p:nvPr/>
        </p:nvSpPr>
        <p:spPr>
          <a:xfrm>
            <a:off x="5650074" y="2600175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28" name="Freeform 27"/>
          <p:cNvSpPr/>
          <p:nvPr/>
        </p:nvSpPr>
        <p:spPr>
          <a:xfrm>
            <a:off x="5656550" y="3438375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35" name="Freeform 34"/>
          <p:cNvSpPr/>
          <p:nvPr/>
        </p:nvSpPr>
        <p:spPr>
          <a:xfrm>
            <a:off x="5663026" y="4276575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11" name="Freeform 10"/>
          <p:cNvSpPr/>
          <p:nvPr/>
        </p:nvSpPr>
        <p:spPr>
          <a:xfrm>
            <a:off x="4400621" y="1770377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18" name="Freeform 17"/>
          <p:cNvSpPr/>
          <p:nvPr/>
        </p:nvSpPr>
        <p:spPr>
          <a:xfrm>
            <a:off x="4407097" y="2608577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25" name="Freeform 24"/>
          <p:cNvSpPr/>
          <p:nvPr/>
        </p:nvSpPr>
        <p:spPr>
          <a:xfrm>
            <a:off x="4413573" y="3446777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32" name="Freeform 31"/>
          <p:cNvSpPr/>
          <p:nvPr/>
        </p:nvSpPr>
        <p:spPr>
          <a:xfrm>
            <a:off x="4420049" y="4284977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8" name="Freeform 7"/>
          <p:cNvSpPr/>
          <p:nvPr/>
        </p:nvSpPr>
        <p:spPr>
          <a:xfrm>
            <a:off x="3167090" y="1770377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16" name="Freeform 15"/>
          <p:cNvSpPr/>
          <p:nvPr/>
        </p:nvSpPr>
        <p:spPr>
          <a:xfrm>
            <a:off x="3173566" y="2608577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23" name="Freeform 22"/>
          <p:cNvSpPr/>
          <p:nvPr/>
        </p:nvSpPr>
        <p:spPr>
          <a:xfrm>
            <a:off x="3180042" y="3446777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30" name="Freeform 29"/>
          <p:cNvSpPr/>
          <p:nvPr/>
        </p:nvSpPr>
        <p:spPr>
          <a:xfrm>
            <a:off x="3186518" y="4284977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grpSp>
        <p:nvGrpSpPr>
          <p:cNvPr id="4" name="Group 3"/>
          <p:cNvGrpSpPr/>
          <p:nvPr/>
        </p:nvGrpSpPr>
        <p:grpSpPr>
          <a:xfrm>
            <a:off x="148272" y="97799"/>
            <a:ext cx="8735955" cy="530345"/>
            <a:chOff x="63500" y="1339190"/>
            <a:chExt cx="8735955" cy="530345"/>
          </a:xfrm>
        </p:grpSpPr>
        <p:sp>
          <p:nvSpPr>
            <p:cNvPr id="5" name="Rounded Rectangle 4"/>
            <p:cNvSpPr/>
            <p:nvPr/>
          </p:nvSpPr>
          <p:spPr>
            <a:xfrm>
              <a:off x="451033" y="1339190"/>
              <a:ext cx="8348422" cy="5303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 từ cùng vần với mỗi từ chỉ số (theo mẫu)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63500" y="1353959"/>
              <a:ext cx="457200" cy="45720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bg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2684215" y="867641"/>
            <a:ext cx="3785136" cy="484909"/>
          </a:xfrm>
          <a:prstGeom prst="round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Mẫu: một – bột – hột – sốt – tốt</a:t>
            </a:r>
          </a:p>
        </p:txBody>
      </p:sp>
      <p:sp>
        <p:nvSpPr>
          <p:cNvPr id="7" name="Freeform 6"/>
          <p:cNvSpPr/>
          <p:nvPr/>
        </p:nvSpPr>
        <p:spPr>
          <a:xfrm>
            <a:off x="2221377" y="1639984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</a:p>
        </p:txBody>
      </p:sp>
      <p:sp>
        <p:nvSpPr>
          <p:cNvPr id="9" name="Freeform 8"/>
          <p:cNvSpPr/>
          <p:nvPr/>
        </p:nvSpPr>
        <p:spPr>
          <a:xfrm>
            <a:off x="3455051" y="1639984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tai</a:t>
            </a:r>
          </a:p>
        </p:txBody>
      </p:sp>
      <p:sp>
        <p:nvSpPr>
          <p:cNvPr id="12" name="Freeform 11"/>
          <p:cNvSpPr/>
          <p:nvPr/>
        </p:nvSpPr>
        <p:spPr>
          <a:xfrm>
            <a:off x="4686059" y="1648385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</p:txBody>
      </p:sp>
      <p:sp>
        <p:nvSpPr>
          <p:cNvPr id="13" name="Freeform 12"/>
          <p:cNvSpPr/>
          <p:nvPr/>
        </p:nvSpPr>
        <p:spPr>
          <a:xfrm>
            <a:off x="5934629" y="1639983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lái</a:t>
            </a:r>
          </a:p>
        </p:txBody>
      </p:sp>
      <p:sp>
        <p:nvSpPr>
          <p:cNvPr id="15" name="Freeform 14"/>
          <p:cNvSpPr/>
          <p:nvPr/>
        </p:nvSpPr>
        <p:spPr>
          <a:xfrm>
            <a:off x="2227853" y="2478184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</a:t>
            </a:r>
          </a:p>
        </p:txBody>
      </p:sp>
      <p:sp>
        <p:nvSpPr>
          <p:cNvPr id="17" name="Freeform 16"/>
          <p:cNvSpPr/>
          <p:nvPr/>
        </p:nvSpPr>
        <p:spPr>
          <a:xfrm>
            <a:off x="3461527" y="2478184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</a:p>
        </p:txBody>
      </p:sp>
      <p:sp>
        <p:nvSpPr>
          <p:cNvPr id="19" name="Freeform 18"/>
          <p:cNvSpPr/>
          <p:nvPr/>
        </p:nvSpPr>
        <p:spPr>
          <a:xfrm>
            <a:off x="4692535" y="2486585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</a:t>
            </a:r>
          </a:p>
        </p:txBody>
      </p:sp>
      <p:sp>
        <p:nvSpPr>
          <p:cNvPr id="20" name="Freeform 19"/>
          <p:cNvSpPr/>
          <p:nvPr/>
        </p:nvSpPr>
        <p:spPr>
          <a:xfrm>
            <a:off x="5941105" y="2478183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</a:t>
            </a:r>
          </a:p>
        </p:txBody>
      </p:sp>
      <p:sp>
        <p:nvSpPr>
          <p:cNvPr id="22" name="Freeform 21"/>
          <p:cNvSpPr/>
          <p:nvPr/>
        </p:nvSpPr>
        <p:spPr>
          <a:xfrm>
            <a:off x="2234329" y="3316384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FF93C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bốn</a:t>
            </a:r>
          </a:p>
        </p:txBody>
      </p:sp>
      <p:sp>
        <p:nvSpPr>
          <p:cNvPr id="24" name="Freeform 23"/>
          <p:cNvSpPr/>
          <p:nvPr/>
        </p:nvSpPr>
        <p:spPr>
          <a:xfrm>
            <a:off x="3468003" y="3316384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FF93C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môn</a:t>
            </a:r>
          </a:p>
        </p:txBody>
      </p:sp>
      <p:sp>
        <p:nvSpPr>
          <p:cNvPr id="26" name="Freeform 25"/>
          <p:cNvSpPr/>
          <p:nvPr/>
        </p:nvSpPr>
        <p:spPr>
          <a:xfrm>
            <a:off x="4699011" y="3324785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FF93C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hôn</a:t>
            </a:r>
          </a:p>
        </p:txBody>
      </p:sp>
      <p:sp>
        <p:nvSpPr>
          <p:cNvPr id="27" name="Freeform 26"/>
          <p:cNvSpPr/>
          <p:nvPr/>
        </p:nvSpPr>
        <p:spPr>
          <a:xfrm>
            <a:off x="5947581" y="3316383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FF93C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cồn</a:t>
            </a:r>
            <a:endParaRPr lang="en-US" sz="2000" kern="1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2240805" y="4154584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66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năm</a:t>
            </a:r>
          </a:p>
        </p:txBody>
      </p:sp>
      <p:sp>
        <p:nvSpPr>
          <p:cNvPr id="31" name="Freeform 30"/>
          <p:cNvSpPr/>
          <p:nvPr/>
        </p:nvSpPr>
        <p:spPr>
          <a:xfrm>
            <a:off x="3474479" y="4154584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66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tắm</a:t>
            </a:r>
          </a:p>
        </p:txBody>
      </p:sp>
      <p:sp>
        <p:nvSpPr>
          <p:cNvPr id="33" name="Freeform 32"/>
          <p:cNvSpPr/>
          <p:nvPr/>
        </p:nvSpPr>
        <p:spPr>
          <a:xfrm>
            <a:off x="4705487" y="4162985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66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cằm</a:t>
            </a:r>
            <a:endParaRPr lang="en-US" sz="2000" kern="1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5954057" y="4154583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66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tăm</a:t>
            </a:r>
          </a:p>
        </p:txBody>
      </p:sp>
    </p:spTree>
    <p:extLst>
      <p:ext uri="{BB962C8B-B14F-4D97-AF65-F5344CB8AC3E}">
        <p14:creationId xmlns:p14="http://schemas.microsoft.com/office/powerpoint/2010/main" val="313174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8" grpId="0" animBg="1"/>
      <p:bldP spid="35" grpId="0" animBg="1"/>
      <p:bldP spid="11" grpId="0" animBg="1"/>
      <p:bldP spid="18" grpId="0" animBg="1"/>
      <p:bldP spid="25" grpId="0" animBg="1"/>
      <p:bldP spid="32" grpId="0" animBg="1"/>
      <p:bldP spid="8" grpId="0" animBg="1"/>
      <p:bldP spid="16" grpId="0" animBg="1"/>
      <p:bldP spid="23" grpId="0" animBg="1"/>
      <p:bldP spid="30" grpId="0" animBg="1"/>
      <p:bldP spid="9" grpId="0" animBg="1"/>
      <p:bldP spid="12" grpId="0" animBg="1"/>
      <p:bldP spid="13" grpId="0" animBg="1"/>
      <p:bldP spid="17" grpId="0" animBg="1"/>
      <p:bldP spid="19" grpId="0" animBg="1"/>
      <p:bldP spid="20" grpId="0" animBg="1"/>
      <p:bldP spid="24" grpId="0" animBg="1"/>
      <p:bldP spid="26" grpId="0" animBg="1"/>
      <p:bldP spid="27" grpId="0" animBg="1"/>
      <p:bldP spid="31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5491198" y="1648381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3" name="Freeform 2"/>
          <p:cNvSpPr/>
          <p:nvPr/>
        </p:nvSpPr>
        <p:spPr>
          <a:xfrm>
            <a:off x="5497674" y="2486581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4" name="Freeform 3"/>
          <p:cNvSpPr/>
          <p:nvPr/>
        </p:nvSpPr>
        <p:spPr>
          <a:xfrm>
            <a:off x="5504150" y="3324781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5" name="Freeform 4"/>
          <p:cNvSpPr/>
          <p:nvPr/>
        </p:nvSpPr>
        <p:spPr>
          <a:xfrm>
            <a:off x="5510626" y="4162981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6" name="Freeform 5"/>
          <p:cNvSpPr/>
          <p:nvPr/>
        </p:nvSpPr>
        <p:spPr>
          <a:xfrm>
            <a:off x="4261208" y="1656783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7" name="Freeform 6"/>
          <p:cNvSpPr/>
          <p:nvPr/>
        </p:nvSpPr>
        <p:spPr>
          <a:xfrm>
            <a:off x="4267684" y="2494983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8" name="Freeform 7"/>
          <p:cNvSpPr/>
          <p:nvPr/>
        </p:nvSpPr>
        <p:spPr>
          <a:xfrm>
            <a:off x="4274160" y="3333183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9" name="Freeform 8"/>
          <p:cNvSpPr/>
          <p:nvPr/>
        </p:nvSpPr>
        <p:spPr>
          <a:xfrm>
            <a:off x="4280636" y="4171383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10" name="Freeform 9"/>
          <p:cNvSpPr/>
          <p:nvPr/>
        </p:nvSpPr>
        <p:spPr>
          <a:xfrm>
            <a:off x="3037951" y="1656783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11" name="Freeform 10"/>
          <p:cNvSpPr/>
          <p:nvPr/>
        </p:nvSpPr>
        <p:spPr>
          <a:xfrm>
            <a:off x="3044427" y="2494983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12" name="Freeform 11"/>
          <p:cNvSpPr/>
          <p:nvPr/>
        </p:nvSpPr>
        <p:spPr>
          <a:xfrm>
            <a:off x="3050903" y="3333183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13" name="Freeform 12"/>
          <p:cNvSpPr/>
          <p:nvPr/>
        </p:nvSpPr>
        <p:spPr>
          <a:xfrm>
            <a:off x="3057379" y="4171383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14" name="Freeform 13"/>
          <p:cNvSpPr/>
          <p:nvPr/>
        </p:nvSpPr>
        <p:spPr>
          <a:xfrm>
            <a:off x="2093507" y="1526390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bảy</a:t>
            </a:r>
          </a:p>
        </p:txBody>
      </p:sp>
      <p:sp>
        <p:nvSpPr>
          <p:cNvPr id="15" name="Freeform 14"/>
          <p:cNvSpPr/>
          <p:nvPr/>
        </p:nvSpPr>
        <p:spPr>
          <a:xfrm>
            <a:off x="3325912" y="1526390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nảy</a:t>
            </a:r>
          </a:p>
        </p:txBody>
      </p:sp>
      <p:sp>
        <p:nvSpPr>
          <p:cNvPr id="16" name="Freeform 15"/>
          <p:cNvSpPr/>
          <p:nvPr/>
        </p:nvSpPr>
        <p:spPr>
          <a:xfrm>
            <a:off x="4546646" y="1534791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</a:p>
        </p:txBody>
      </p:sp>
      <p:sp>
        <p:nvSpPr>
          <p:cNvPr id="17" name="Freeform 16"/>
          <p:cNvSpPr/>
          <p:nvPr/>
        </p:nvSpPr>
        <p:spPr>
          <a:xfrm>
            <a:off x="5782229" y="1526389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máy</a:t>
            </a:r>
          </a:p>
        </p:txBody>
      </p:sp>
      <p:sp>
        <p:nvSpPr>
          <p:cNvPr id="18" name="Freeform 17"/>
          <p:cNvSpPr/>
          <p:nvPr/>
        </p:nvSpPr>
        <p:spPr>
          <a:xfrm>
            <a:off x="2099983" y="2364590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E5FF9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tám</a:t>
            </a:r>
          </a:p>
        </p:txBody>
      </p:sp>
      <p:sp>
        <p:nvSpPr>
          <p:cNvPr id="19" name="Freeform 18"/>
          <p:cNvSpPr/>
          <p:nvPr/>
        </p:nvSpPr>
        <p:spPr>
          <a:xfrm>
            <a:off x="3332388" y="2364590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E5FF9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xám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53122" y="2372991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E5FF9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</a:p>
        </p:txBody>
      </p:sp>
      <p:sp>
        <p:nvSpPr>
          <p:cNvPr id="21" name="Freeform 20"/>
          <p:cNvSpPr/>
          <p:nvPr/>
        </p:nvSpPr>
        <p:spPr>
          <a:xfrm>
            <a:off x="5788705" y="2364589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E5FF9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cam</a:t>
            </a:r>
          </a:p>
        </p:txBody>
      </p:sp>
      <p:sp>
        <p:nvSpPr>
          <p:cNvPr id="22" name="Freeform 21"/>
          <p:cNvSpPr/>
          <p:nvPr/>
        </p:nvSpPr>
        <p:spPr>
          <a:xfrm>
            <a:off x="2106459" y="3202790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B3D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chín</a:t>
            </a:r>
          </a:p>
        </p:txBody>
      </p:sp>
      <p:sp>
        <p:nvSpPr>
          <p:cNvPr id="23" name="Freeform 22"/>
          <p:cNvSpPr/>
          <p:nvPr/>
        </p:nvSpPr>
        <p:spPr>
          <a:xfrm>
            <a:off x="3338864" y="3202790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B3D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tin</a:t>
            </a:r>
          </a:p>
        </p:txBody>
      </p:sp>
      <p:sp>
        <p:nvSpPr>
          <p:cNvPr id="24" name="Freeform 23"/>
          <p:cNvSpPr/>
          <p:nvPr/>
        </p:nvSpPr>
        <p:spPr>
          <a:xfrm>
            <a:off x="4559598" y="3211191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B3D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</a:t>
            </a:r>
          </a:p>
        </p:txBody>
      </p:sp>
      <p:sp>
        <p:nvSpPr>
          <p:cNvPr id="25" name="Freeform 24"/>
          <p:cNvSpPr/>
          <p:nvPr/>
        </p:nvSpPr>
        <p:spPr>
          <a:xfrm>
            <a:off x="5795181" y="3202789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B3D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kín</a:t>
            </a:r>
            <a:endParaRPr lang="en-US" sz="2000" kern="1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2112935" y="4040990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D6FFC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mười</a:t>
            </a:r>
          </a:p>
        </p:txBody>
      </p:sp>
      <p:sp>
        <p:nvSpPr>
          <p:cNvPr id="27" name="Freeform 26"/>
          <p:cNvSpPr/>
          <p:nvPr/>
        </p:nvSpPr>
        <p:spPr>
          <a:xfrm>
            <a:off x="3345340" y="4040990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D6FFC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lưỡi</a:t>
            </a:r>
          </a:p>
        </p:txBody>
      </p:sp>
      <p:sp>
        <p:nvSpPr>
          <p:cNvPr id="28" name="Freeform 27"/>
          <p:cNvSpPr/>
          <p:nvPr/>
        </p:nvSpPr>
        <p:spPr>
          <a:xfrm>
            <a:off x="4566074" y="4049391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D6FFC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cười</a:t>
            </a:r>
            <a:endParaRPr lang="en-US" sz="1900" kern="1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801657" y="4040989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D6FFC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lười</a:t>
            </a:r>
          </a:p>
        </p:txBody>
      </p:sp>
      <p:sp>
        <p:nvSpPr>
          <p:cNvPr id="30" name="Freeform 29"/>
          <p:cNvSpPr/>
          <p:nvPr/>
        </p:nvSpPr>
        <p:spPr>
          <a:xfrm>
            <a:off x="5480026" y="817202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31" name="Freeform 30"/>
          <p:cNvSpPr/>
          <p:nvPr/>
        </p:nvSpPr>
        <p:spPr>
          <a:xfrm>
            <a:off x="4250036" y="825604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32" name="Freeform 31"/>
          <p:cNvSpPr/>
          <p:nvPr/>
        </p:nvSpPr>
        <p:spPr>
          <a:xfrm>
            <a:off x="3026779" y="825604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33" name="Freeform 32"/>
          <p:cNvSpPr/>
          <p:nvPr/>
        </p:nvSpPr>
        <p:spPr>
          <a:xfrm>
            <a:off x="2082335" y="695211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sáu</a:t>
            </a:r>
          </a:p>
        </p:txBody>
      </p:sp>
      <p:sp>
        <p:nvSpPr>
          <p:cNvPr id="34" name="Freeform 33"/>
          <p:cNvSpPr/>
          <p:nvPr/>
        </p:nvSpPr>
        <p:spPr>
          <a:xfrm>
            <a:off x="3314740" y="695211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cau</a:t>
            </a:r>
          </a:p>
        </p:txBody>
      </p:sp>
      <p:sp>
        <p:nvSpPr>
          <p:cNvPr id="35" name="Freeform 34"/>
          <p:cNvSpPr/>
          <p:nvPr/>
        </p:nvSpPr>
        <p:spPr>
          <a:xfrm>
            <a:off x="4535474" y="703612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mau</a:t>
            </a:r>
          </a:p>
        </p:txBody>
      </p:sp>
      <p:sp>
        <p:nvSpPr>
          <p:cNvPr id="36" name="Freeform 35"/>
          <p:cNvSpPr/>
          <p:nvPr/>
        </p:nvSpPr>
        <p:spPr>
          <a:xfrm>
            <a:off x="5771057" y="695210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đau</a:t>
            </a:r>
            <a:endParaRPr lang="en-US" sz="2000" kern="1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27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31845" y="349791"/>
            <a:ext cx="8735955" cy="530345"/>
            <a:chOff x="63500" y="1339190"/>
            <a:chExt cx="8735955" cy="530345"/>
          </a:xfrm>
        </p:grpSpPr>
        <p:sp>
          <p:nvSpPr>
            <p:cNvPr id="30" name="Rounded Rectangle 29"/>
            <p:cNvSpPr/>
            <p:nvPr/>
          </p:nvSpPr>
          <p:spPr>
            <a:xfrm>
              <a:off x="451033" y="1339190"/>
              <a:ext cx="8348422" cy="5303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8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Luyện chính tả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3500" y="1366659"/>
              <a:ext cx="457200" cy="45720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>
                  <a:solidFill>
                    <a:schemeClr val="bg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320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680850" y="1044695"/>
            <a:ext cx="8348422" cy="5303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a) Viết 2 tiếng bắt đầu bằng c, k.</a:t>
            </a:r>
            <a:endParaRPr lang="en-US" sz="2800" b="1" i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0850" y="1657350"/>
            <a:ext cx="8348422" cy="5303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b) Viết 2 tiếng bắt đầu bằng g, gh.</a:t>
            </a:r>
            <a:endParaRPr lang="en-US" sz="2800" b="1" i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80850" y="2270005"/>
            <a:ext cx="8348422" cy="5303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c) Viết 2 tiếng bắt đầu bằng ng, ngh.</a:t>
            </a:r>
            <a:endParaRPr lang="en-US" sz="2800" b="1" i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559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92770"/>
            <a:ext cx="4014873" cy="2679529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304800" y="285750"/>
            <a:ext cx="8735955" cy="530345"/>
            <a:chOff x="63500" y="1339190"/>
            <a:chExt cx="8735955" cy="530345"/>
          </a:xfrm>
        </p:grpSpPr>
        <p:sp>
          <p:nvSpPr>
            <p:cNvPr id="30" name="Rounded Rectangle 29"/>
            <p:cNvSpPr/>
            <p:nvPr/>
          </p:nvSpPr>
          <p:spPr>
            <a:xfrm>
              <a:off x="451033" y="1339190"/>
              <a:ext cx="8348422" cy="5303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8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3500" y="1366659"/>
              <a:ext cx="457200" cy="45720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>
                  <a:solidFill>
                    <a:schemeClr val="bg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320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4419600" y="1721148"/>
            <a:ext cx="4536141" cy="2419350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Bầu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thêm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càng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rực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rỡ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Vườn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đâm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chồi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nảy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lộc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vườn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Hoa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bưởi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nồng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nàn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Hoa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nhãn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ngọt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Hoa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cau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thơm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dịu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Vườn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rộn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rã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chích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choè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nhanh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nhảu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khướu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lắm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điều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bác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cu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gáy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trầm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ngâm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0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844901" y="567039"/>
            <a:ext cx="3789083" cy="730577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xuân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endParaRPr lang="en-US" sz="28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0604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388</Words>
  <Application>Microsoft Office PowerPoint</Application>
  <PresentationFormat>On-screen Show (16:9)</PresentationFormat>
  <Paragraphs>104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Custom Design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ismail - [2010]</cp:lastModifiedBy>
  <cp:revision>101</cp:revision>
  <dcterms:created xsi:type="dcterms:W3CDTF">2020-08-19T08:52:38Z</dcterms:created>
  <dcterms:modified xsi:type="dcterms:W3CDTF">2025-12-23T13:24:44Z</dcterms:modified>
</cp:coreProperties>
</file>