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6" r:id="rId2"/>
    <p:sldMasterId id="2147483775" r:id="rId3"/>
  </p:sldMasterIdLst>
  <p:notesMasterIdLst>
    <p:notesMasterId r:id="rId45"/>
  </p:notesMasterIdLst>
  <p:sldIdLst>
    <p:sldId id="32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325" r:id="rId13"/>
    <p:sldId id="332" r:id="rId14"/>
    <p:sldId id="268" r:id="rId15"/>
    <p:sldId id="358" r:id="rId16"/>
    <p:sldId id="269" r:id="rId17"/>
    <p:sldId id="362" r:id="rId18"/>
    <p:sldId id="329" r:id="rId19"/>
    <p:sldId id="333" r:id="rId20"/>
    <p:sldId id="330" r:id="rId21"/>
    <p:sldId id="328" r:id="rId22"/>
    <p:sldId id="361" r:id="rId23"/>
    <p:sldId id="334" r:id="rId24"/>
    <p:sldId id="331" r:id="rId25"/>
    <p:sldId id="363" r:id="rId26"/>
    <p:sldId id="335" r:id="rId27"/>
    <p:sldId id="340" r:id="rId28"/>
    <p:sldId id="337" r:id="rId29"/>
    <p:sldId id="341" r:id="rId30"/>
    <p:sldId id="364" r:id="rId31"/>
    <p:sldId id="367" r:id="rId32"/>
    <p:sldId id="368" r:id="rId33"/>
    <p:sldId id="369" r:id="rId34"/>
    <p:sldId id="348" r:id="rId35"/>
    <p:sldId id="344" r:id="rId36"/>
    <p:sldId id="346" r:id="rId37"/>
    <p:sldId id="347" r:id="rId38"/>
    <p:sldId id="274" r:id="rId39"/>
    <p:sldId id="371" r:id="rId40"/>
    <p:sldId id="354" r:id="rId41"/>
    <p:sldId id="355" r:id="rId42"/>
    <p:sldId id="356" r:id="rId43"/>
    <p:sldId id="35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914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8F24B-0E14-46F3-AD69-CB55947AC6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5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1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7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2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1326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84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12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7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5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4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7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5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t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3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5000" t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t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file:///E:\2021%20-%20GADT%20CA%20BO%20-LOP%202%20-%20GIAO%20AN%20POWERPOINT%20%20-%20KET%20NOI\VIDEO%20MON%20TIENG%20VIET%202%20-%20KET%20NOI\T&#226;y%20Du%20K&#253;%20(dai).mp3" TargetMode="Externa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18" Type="http://schemas.openxmlformats.org/officeDocument/2006/relationships/image" Target="../media/image15.png"/><Relationship Id="rId3" Type="http://schemas.openxmlformats.org/officeDocument/2006/relationships/audio" Target="file:///E:\2021%20-%20GADT%20CA%20BO%20-LOP%202%20-%20GIAO%20AN%20POWERPOINT%20%20-%20KET%20NOI\VIDEO%20MON%20TIENG%20VIET%202%20-%20KET%20NOI\T&#226;y%20Du%20K&#253;%20(dai).mp3" TargetMode="External"/><Relationship Id="rId21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17" Type="http://schemas.microsoft.com/office/2007/relationships/hdphoto" Target="../media/hdphoto7.wdp"/><Relationship Id="rId2" Type="http://schemas.openxmlformats.org/officeDocument/2006/relationships/audio" Target="../media/media2.mp3"/><Relationship Id="rId16" Type="http://schemas.openxmlformats.org/officeDocument/2006/relationships/image" Target="../media/image14.png"/><Relationship Id="rId20" Type="http://schemas.openxmlformats.org/officeDocument/2006/relationships/image" Target="../media/image7.png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5.jpeg"/><Relationship Id="rId15" Type="http://schemas.microsoft.com/office/2007/relationships/hdphoto" Target="../media/hdphoto6.wdp"/><Relationship Id="rId23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microsoft.com/office/2007/relationships/hdphoto" Target="../media/hdphoto8.wdp"/><Relationship Id="rId4" Type="http://schemas.openxmlformats.org/officeDocument/2006/relationships/slideLayout" Target="../slideLayouts/slideLayout2.xml"/><Relationship Id="rId9" Type="http://schemas.microsoft.com/office/2007/relationships/hdphoto" Target="../media/hdphoto3.wdp"/><Relationship Id="rId14" Type="http://schemas.openxmlformats.org/officeDocument/2006/relationships/image" Target="../media/image13.png"/><Relationship Id="rId22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2021%20-%20GADT%20CA%20BO%20-LOP%202%20-%20GIAO%20AN%20POWERPOINT%20%20-%20KET%20NOI\VIDEO%20MON%20TIENG%20VIET%202%20-%20KET%20NOI\T&#226;y%20Du%20K&#253;%20(dai).mp3" TargetMode="External"/><Relationship Id="rId6" Type="http://schemas.openxmlformats.org/officeDocument/2006/relationships/image" Target="../media/image5.jpeg"/><Relationship Id="rId11" Type="http://schemas.openxmlformats.org/officeDocument/2006/relationships/slide" Target="slide3.xml"/><Relationship Id="rId5" Type="http://schemas.openxmlformats.org/officeDocument/2006/relationships/audio" Target="../media/audio3.wav"/><Relationship Id="rId10" Type="http://schemas.microsoft.com/office/2007/relationships/hdphoto" Target="../media/hdphoto9.wdp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18" Type="http://schemas.microsoft.com/office/2007/relationships/hdphoto" Target="../media/hdphoto13.wdp"/><Relationship Id="rId26" Type="http://schemas.openxmlformats.org/officeDocument/2006/relationships/image" Target="../media/image26.png"/><Relationship Id="rId3" Type="http://schemas.openxmlformats.org/officeDocument/2006/relationships/audio" Target="file:///E:\2021%20-%20GADT%20CA%20BO%20-LOP%202%20-%20GIAO%20AN%20POWERPOINT%20%20-%20KET%20NOI\VIDEO%20MON%20TIENG%20VIET%202%20-%20KET%20NOI\Nhac-chuong-Tay-Du-ky.mp3" TargetMode="External"/><Relationship Id="rId21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microsoft.com/office/2007/relationships/hdphoto" Target="../media/hdphoto11.wdp"/><Relationship Id="rId17" Type="http://schemas.openxmlformats.org/officeDocument/2006/relationships/image" Target="../media/image24.png"/><Relationship Id="rId25" Type="http://schemas.openxmlformats.org/officeDocument/2006/relationships/slide" Target="slide7.xml"/><Relationship Id="rId2" Type="http://schemas.openxmlformats.org/officeDocument/2006/relationships/audio" Target="../media/media3.mp3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1" Type="http://schemas.microsoft.com/office/2007/relationships/media" Target="../media/media3.mp3"/><Relationship Id="rId6" Type="http://schemas.openxmlformats.org/officeDocument/2006/relationships/image" Target="../media/image5.jpeg"/><Relationship Id="rId11" Type="http://schemas.openxmlformats.org/officeDocument/2006/relationships/image" Target="../media/image22.png"/><Relationship Id="rId24" Type="http://schemas.openxmlformats.org/officeDocument/2006/relationships/slide" Target="slide6.xml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3.png"/><Relationship Id="rId23" Type="http://schemas.openxmlformats.org/officeDocument/2006/relationships/image" Target="../media/image7.png"/><Relationship Id="rId10" Type="http://schemas.microsoft.com/office/2007/relationships/hdphoto" Target="../media/hdphoto10.wdp"/><Relationship Id="rId19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png"/><Relationship Id="rId14" Type="http://schemas.microsoft.com/office/2007/relationships/hdphoto" Target="../media/hdphoto5.wdp"/><Relationship Id="rId22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2021%20-%20GADT%20CA%20BO%20-LOP%202%20-%20GIAO%20AN%20POWERPOINT%20%20-%20KET%20NOI\VIDEO%20MON%20TIENG%20VIET%202%20-%20KET%20NOI\Nhac-chuong-Tay-Du-ky.mp3" TargetMode="External"/><Relationship Id="rId6" Type="http://schemas.openxmlformats.org/officeDocument/2006/relationships/image" Target="../media/image5.jpeg"/><Relationship Id="rId11" Type="http://schemas.openxmlformats.org/officeDocument/2006/relationships/slide" Target="slide5.xml"/><Relationship Id="rId5" Type="http://schemas.openxmlformats.org/officeDocument/2006/relationships/audio" Target="../media/audio3.wav"/><Relationship Id="rId10" Type="http://schemas.microsoft.com/office/2007/relationships/hdphoto" Target="../media/hdphoto9.wdp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9.png"/><Relationship Id="rId18" Type="http://schemas.microsoft.com/office/2007/relationships/hdphoto" Target="../media/hdphoto16.wdp"/><Relationship Id="rId3" Type="http://schemas.openxmlformats.org/officeDocument/2006/relationships/audio" Target="file:///E:\2021%20-%20GADT%20CA%20BO%20-LOP%202%20-%20GIAO%20AN%20POWERPOINT%20%20-%20KET%20NOI\VIDEO%20MON%20TIENG%20VIET%202%20-%20KET%20NOI\T&#226;y%20Du%20K&#253;%20(dai).mp3" TargetMode="External"/><Relationship Id="rId21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17" Type="http://schemas.openxmlformats.org/officeDocument/2006/relationships/image" Target="../media/image30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20" Type="http://schemas.microsoft.com/office/2007/relationships/hdphoto" Target="../media/hdphoto17.wdp"/><Relationship Id="rId1" Type="http://schemas.microsoft.com/office/2007/relationships/media" Target="../media/media3.mp3"/><Relationship Id="rId6" Type="http://schemas.openxmlformats.org/officeDocument/2006/relationships/image" Target="../media/image28.jpeg"/><Relationship Id="rId11" Type="http://schemas.openxmlformats.org/officeDocument/2006/relationships/image" Target="../media/image9.png"/><Relationship Id="rId24" Type="http://schemas.openxmlformats.org/officeDocument/2006/relationships/image" Target="../media/image32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2.png"/><Relationship Id="rId23" Type="http://schemas.openxmlformats.org/officeDocument/2006/relationships/slide" Target="slide8.xml"/><Relationship Id="rId10" Type="http://schemas.microsoft.com/office/2007/relationships/hdphoto" Target="../media/hdphoto4.wdp"/><Relationship Id="rId19" Type="http://schemas.openxmlformats.org/officeDocument/2006/relationships/image" Target="../media/image3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Relationship Id="rId14" Type="http://schemas.microsoft.com/office/2007/relationships/hdphoto" Target="../media/hdphoto15.wdp"/><Relationship Id="rId22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8.jpeg"/><Relationship Id="rId7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2021%20-%20GADT%20CA%20BO%20-LOP%202%20-%20GIAO%20AN%20POWERPOINT%20%20-%20KET%20NOI\VIDEO%20MON%20TIENG%20VIET%202%20-%20KET%20NOI\T&#226;y%20Du%20K&#253;%20(dai).mp3" TargetMode="External"/><Relationship Id="rId6" Type="http://schemas.openxmlformats.org/officeDocument/2006/relationships/image" Target="../media/image19.png"/><Relationship Id="rId5" Type="http://schemas.microsoft.com/office/2007/relationships/hdphoto" Target="../media/hdphoto16.wdp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11" Type="http://schemas.microsoft.com/office/2007/relationships/hdphoto" Target="../media/hdphoto18.wdp"/><Relationship Id="rId5" Type="http://schemas.openxmlformats.org/officeDocument/2006/relationships/image" Target="../media/image5.jpe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4.xml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 nen 127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-10464" y="110066"/>
            <a:ext cx="12192000" cy="70104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34720" y="3119925"/>
            <a:ext cx="10668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800" b="1" cap="none" spc="5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7101" y="1281354"/>
            <a:ext cx="4849404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</a:t>
            </a:r>
            <a:r>
              <a:rPr lang="en-US" sz="28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 TH ĐA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PHÚC</a:t>
            </a:r>
          </a:p>
          <a:p>
            <a:pPr algn="ctr"/>
            <a:endParaRPr lang="en-US" sz="48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8052" y="2728485"/>
            <a:ext cx="9042400" cy="25288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algn="ctr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none" spc="5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BÀI </a:t>
            </a:r>
            <a:r>
              <a:rPr lang="en-US" sz="48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</a:t>
            </a:r>
            <a:r>
              <a:rPr lang="en-US" sz="48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THƯƠNG ÔNG</a:t>
            </a:r>
            <a:endParaRPr lang="en-US" sz="48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708052" y="5491025"/>
            <a:ext cx="9387639" cy="57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Giáo viên thực hiện: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Phạm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Thị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 Thu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Hà</a:t>
            </a:r>
            <a:endParaRPr lang="en-US" alt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4000" t="3000" r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ownloads\2021 - KHUNG VIET CHU KHÔNG NỀN\KHUNG_CHU_16-removebg-preview.png"/>
          <p:cNvPicPr>
            <a:picLocks noChangeAspect="1" noChangeArrowheads="1"/>
          </p:cNvPicPr>
          <p:nvPr/>
        </p:nvPicPr>
        <p:blipFill>
          <a:blip r:embed="rId2" cstate="print"/>
          <a:srcRect l="6269" t="15466" r="3605" b="24604"/>
          <a:stretch>
            <a:fillRect/>
          </a:stretch>
        </p:blipFill>
        <p:spPr bwMode="auto">
          <a:xfrm>
            <a:off x="2486025" y="814388"/>
            <a:ext cx="7143750" cy="5000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04106" y="1775126"/>
            <a:ext cx="375295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ĐỌC</a:t>
            </a:r>
            <a:endParaRPr lang="en-US" sz="15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37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 smtClean="0">
                <a:solidFill>
                  <a:srgbClr val="0000CC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3355" y="156844"/>
            <a:ext cx="1478280" cy="112331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054715" y="1933303"/>
            <a:ext cx="5514520" cy="3696788"/>
          </a:xfrm>
          <a:prstGeom prst="wedgeRoundRectCallout">
            <a:avLst>
              <a:gd name="adj1" fmla="val -20833"/>
              <a:gd name="adj2" fmla="val 49956"/>
              <a:gd name="adj3" fmla="val 16667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aseline="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rửa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bát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aseline="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aseline="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aseline="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cơm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………..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2478" y="887122"/>
            <a:ext cx="473951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+mj-lt"/>
              </a:rPr>
              <a:t>     </a:t>
            </a:r>
            <a:r>
              <a:rPr lang="vi-VN" sz="2800" b="1" dirty="0" smtClean="0">
                <a:solidFill>
                  <a:srgbClr val="0000CC"/>
                </a:solidFill>
                <a:latin typeface="+mj-lt"/>
              </a:rPr>
              <a:t>Bài thơ kể vể tình cảm của ông cháu bạn</a:t>
            </a:r>
            <a:r>
              <a:rPr lang="en-US" sz="28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0000CC"/>
                </a:solidFill>
                <a:latin typeface="+mj-lt"/>
              </a:rPr>
              <a:t>Việt. Ông của Việt bị đau chần, đi lại khó khăn. Việt đã quan tâm, giúp ông bước lên</a:t>
            </a:r>
            <a:r>
              <a:rPr lang="en-US" sz="28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0000CC"/>
                </a:solidFill>
                <a:latin typeface="+mj-lt"/>
              </a:rPr>
              <a:t>được th</a:t>
            </a:r>
            <a:r>
              <a:rPr lang="en-US" sz="2800" b="1" dirty="0" smtClean="0">
                <a:solidFill>
                  <a:srgbClr val="0000CC"/>
                </a:solidFill>
                <a:latin typeface="+mj-lt"/>
              </a:rPr>
              <a:t>ề</a:t>
            </a:r>
            <a:r>
              <a:rPr lang="vi-VN" sz="2800" b="1" dirty="0" smtClean="0">
                <a:solidFill>
                  <a:srgbClr val="0000CC"/>
                </a:solidFill>
                <a:latin typeface="+mj-lt"/>
              </a:rPr>
              <a:t>m nhà. Ông rất vui sướng, cảm động vì điều đó,</a:t>
            </a:r>
            <a:r>
              <a:rPr lang="en-US" sz="28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0000CC"/>
                </a:solidFill>
                <a:latin typeface="+mj-lt"/>
              </a:rPr>
              <a:t>...</a:t>
            </a:r>
            <a:endParaRPr lang="en-US" sz="28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6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1354" y="561703"/>
            <a:ext cx="4329914" cy="52212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00" y="-117567"/>
            <a:ext cx="7023336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962234" y="1541417"/>
            <a:ext cx="3742085" cy="4937760"/>
          </a:xfrm>
        </p:spPr>
      </p:pic>
      <p:sp>
        <p:nvSpPr>
          <p:cNvPr id="5" name="Text Box 4"/>
          <p:cNvSpPr txBox="1"/>
          <p:nvPr/>
        </p:nvSpPr>
        <p:spPr>
          <a:xfrm>
            <a:off x="831671" y="879456"/>
            <a:ext cx="5426710" cy="53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645170" y="894438"/>
            <a:ext cx="4747895" cy="359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8214995" y="266427"/>
            <a:ext cx="1869531" cy="1118235"/>
          </a:xfrm>
          <a:prstGeom prst="cloud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 mẫu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1895" y="1288296"/>
            <a:ext cx="9228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*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 đ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ầ</a:t>
            </a:r>
            <a:r>
              <a:rPr lang="vi-VN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 đến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 lại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00" y="-117567"/>
            <a:ext cx="7023336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05927" y="1541417"/>
            <a:ext cx="3742085" cy="4937760"/>
          </a:xfrm>
        </p:spPr>
      </p:pic>
      <p:sp>
        <p:nvSpPr>
          <p:cNvPr id="5" name="Text Box 4"/>
          <p:cNvSpPr txBox="1"/>
          <p:nvPr/>
        </p:nvSpPr>
        <p:spPr>
          <a:xfrm>
            <a:off x="1053742" y="879456"/>
            <a:ext cx="3492135" cy="53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063186" y="894438"/>
            <a:ext cx="329704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D089E06-9903-4071-8374-FF263445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6" y="-561706"/>
            <a:ext cx="622028" cy="674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5768132C-D7DB-4660-AB02-304C4F03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35" y="-39189"/>
            <a:ext cx="527050" cy="445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274320" y="3331028"/>
            <a:ext cx="548640" cy="48332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93326" y="2451463"/>
            <a:ext cx="548640" cy="48332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="" xmlns:a16="http://schemas.microsoft.com/office/drawing/2014/main" id="{5C086E00-FE17-4234-98D5-0E716140C3E3}"/>
              </a:ext>
            </a:extLst>
          </p:cNvPr>
          <p:cNvSpPr txBox="1">
            <a:spLocks/>
          </p:cNvSpPr>
          <p:nvPr/>
        </p:nvSpPr>
        <p:spPr>
          <a:xfrm>
            <a:off x="4927336" y="6257166"/>
            <a:ext cx="569322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giảng được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thiết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bởi: Nguyễn Thị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Thu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Hiền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–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Facebook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Hien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Nguyen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https://www.facebook.com/profile.php?id=100027092413846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2238" t="25148" r="10467" b="9763"/>
          <a:stretch>
            <a:fillRect/>
          </a:stretch>
        </p:blipFill>
        <p:spPr bwMode="auto">
          <a:xfrm>
            <a:off x="1814512" y="1448111"/>
            <a:ext cx="8454452" cy="387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00" y="-117567"/>
            <a:ext cx="7023336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05927" y="1541417"/>
            <a:ext cx="3742085" cy="4937760"/>
          </a:xfrm>
        </p:spPr>
      </p:pic>
      <p:sp>
        <p:nvSpPr>
          <p:cNvPr id="5" name="Text Box 4"/>
          <p:cNvSpPr txBox="1"/>
          <p:nvPr/>
        </p:nvSpPr>
        <p:spPr>
          <a:xfrm>
            <a:off x="1053742" y="879456"/>
            <a:ext cx="3492135" cy="53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063186" y="894438"/>
            <a:ext cx="329704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D089E06-9903-4071-8374-FF263445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6" y="-561706"/>
            <a:ext cx="622028" cy="674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5768132C-D7DB-4660-AB02-304C4F03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35" y="-39189"/>
            <a:ext cx="527050" cy="445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274320" y="3331028"/>
            <a:ext cx="548640" cy="48332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93326" y="2451463"/>
            <a:ext cx="548640" cy="48332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386014"/>
            <a:ext cx="9066072" cy="1490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i="1" dirty="0" smtClean="0">
                <a:solidFill>
                  <a:srgbClr val="0000CC"/>
                </a:solidFill>
              </a:rPr>
              <a:t>Khập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vi-VN" sz="3200" b="1" i="1" dirty="0" smtClean="0">
                <a:solidFill>
                  <a:srgbClr val="0000CC"/>
                </a:solidFill>
              </a:rPr>
              <a:t>khiễng</a:t>
            </a:r>
            <a:r>
              <a:rPr lang="en-US" sz="3200" b="1" i="1" dirty="0" smtClean="0">
                <a:solidFill>
                  <a:srgbClr val="0000CC"/>
                </a:solidFill>
              </a:rPr>
              <a:t>                                          </a:t>
            </a:r>
            <a:r>
              <a:rPr lang="vi-VN" sz="3200" b="1" i="1" dirty="0" smtClean="0">
                <a:solidFill>
                  <a:srgbClr val="0000CC"/>
                </a:solidFill>
              </a:rPr>
              <a:t>khập khà</a:t>
            </a:r>
            <a:endParaRPr lang="en-US" sz="3200" b="1" i="1" dirty="0" smtClean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b="1" i="1" dirty="0" smtClean="0">
                <a:solidFill>
                  <a:srgbClr val="0000CC"/>
                </a:solidFill>
              </a:rPr>
              <a:t>nhấc chân</a:t>
            </a:r>
            <a:r>
              <a:rPr lang="en-US" sz="3200" b="1" i="1" dirty="0" smtClean="0">
                <a:solidFill>
                  <a:srgbClr val="0000CC"/>
                </a:solidFill>
              </a:rPr>
              <a:t>                                             </a:t>
            </a:r>
            <a:r>
              <a:rPr lang="vi-VN" sz="3200" b="1" i="1" dirty="0" smtClean="0">
                <a:solidFill>
                  <a:srgbClr val="0000CC"/>
                </a:solidFill>
              </a:rPr>
              <a:t> quẳng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vi-VN" sz="3200" b="1" i="1" dirty="0" smtClean="0">
                <a:solidFill>
                  <a:srgbClr val="0000CC"/>
                </a:solidFill>
              </a:rPr>
              <a:t>gậy,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vi-VN" sz="3200" b="1" i="1" dirty="0" smtClean="0">
                <a:solidFill>
                  <a:srgbClr val="0000CC"/>
                </a:solidFill>
              </a:rPr>
              <a:t>...</a:t>
            </a:r>
            <a:endParaRPr lang="en-US" sz="3200" b="1" dirty="0" smtClean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1675" y="1514475"/>
            <a:ext cx="3557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*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Luyện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từ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khó</a:t>
            </a:r>
            <a:r>
              <a:rPr lang="en-US" sz="3200" b="1" i="1" dirty="0" smtClean="0">
                <a:solidFill>
                  <a:srgbClr val="FF0000"/>
                </a:solidFill>
              </a:rPr>
              <a:t>: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i.pinimg.com/564x/ce/b3/b2/ceb3b21aa979db217a960bf5f8c6e9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790" y="17088"/>
            <a:ext cx="12197790" cy="684091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72" l="0" r="100000">
                        <a14:foregroundMark x1="22813" y1="9763" x2="22813" y2="9763"/>
                        <a14:foregroundMark x1="27813" y1="14248" x2="27813" y2="14248"/>
                        <a14:foregroundMark x1="19844" y1="10818" x2="19844" y2="10818"/>
                        <a14:foregroundMark x1="18281" y1="12929" x2="18281" y2="12929"/>
                        <a14:foregroundMark x1="20313" y1="14776" x2="20313" y2="14776"/>
                        <a14:foregroundMark x1="18438" y1="8179" x2="18438" y2="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83" y="2904566"/>
            <a:ext cx="6329082" cy="3778623"/>
          </a:xfrm>
          <a:prstGeom prst="rect">
            <a:avLst/>
          </a:prstGeom>
        </p:spPr>
      </p:pic>
      <p:pic>
        <p:nvPicPr>
          <p:cNvPr id="4" name="TaydukyNhacchuong-Dangcapnhat_48bf (mp3cut.net) (5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877800" y="533400"/>
            <a:ext cx="609600" cy="6096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905000" y="80682"/>
            <a:ext cx="7315200" cy="2514601"/>
          </a:xfrm>
          <a:prstGeom prst="wedgeEllipseCallout">
            <a:avLst>
              <a:gd name="adj1" fmla="val -52188"/>
              <a:gd name="adj2" fmla="val 9492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3800" b="1" i="0" u="none" strike="noStrike" kern="1200" cap="none" spc="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hởi</a:t>
            </a:r>
            <a:r>
              <a:rPr kumimoji="0" lang="en-US" sz="38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 mình ơi chúng ta hãy giúp thầy trò đường tăng trả lời tốt các câu hỏi vượt qua các thử thách để đến Tây Trúc thỉnh kinh nhé.</a:t>
            </a:r>
          </a:p>
        </p:txBody>
      </p:sp>
      <p:pic>
        <p:nvPicPr>
          <p:cNvPr id="7" name="Tây Du Ký (dai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4725" y="1428750"/>
            <a:ext cx="4410182" cy="4435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ng bị đau chân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Nó sưng nó tấ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>
              <a:lnSpc>
                <a:spcPct val="15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Đi 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chống gậy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Khập khiễng, khập khà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Bước lên th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m nhà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Nhấc chân quá khó.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0337" y="671512"/>
            <a:ext cx="57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4262" y="1438275"/>
            <a:ext cx="475162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 bị đau chân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 sưng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nó tấ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chống gậy</a:t>
            </a:r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Khập khiễng,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khập khà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lên th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 nhà</a:t>
            </a:r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Nhấc chân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quá khó.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="" xmlns:a16="http://schemas.microsoft.com/office/drawing/2014/main" id="{5C086E00-FE17-4234-98D5-0E716140C3E3}"/>
              </a:ext>
            </a:extLst>
          </p:cNvPr>
          <p:cNvSpPr txBox="1">
            <a:spLocks/>
          </p:cNvSpPr>
          <p:nvPr/>
        </p:nvSpPr>
        <p:spPr>
          <a:xfrm>
            <a:off x="4927336" y="6257166"/>
            <a:ext cx="569322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giảng được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thiết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bởi: Nguyễn Thị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Thu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Hiền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–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Facebook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Hien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Nguyen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https://www.facebook.com/profile.php?id=100027092413846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1594" t="25148" r="10467" b="8580"/>
          <a:stretch>
            <a:fillRect/>
          </a:stretch>
        </p:blipFill>
        <p:spPr bwMode="auto">
          <a:xfrm>
            <a:off x="1688178" y="1387213"/>
            <a:ext cx="8575869" cy="38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00" y="-117567"/>
            <a:ext cx="7023336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05927" y="1541417"/>
            <a:ext cx="3742085" cy="4937760"/>
          </a:xfrm>
        </p:spPr>
      </p:pic>
      <p:sp>
        <p:nvSpPr>
          <p:cNvPr id="5" name="Text Box 4"/>
          <p:cNvSpPr txBox="1"/>
          <p:nvPr/>
        </p:nvSpPr>
        <p:spPr>
          <a:xfrm>
            <a:off x="1053742" y="879456"/>
            <a:ext cx="3492135" cy="53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063186" y="894438"/>
            <a:ext cx="329704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D089E06-9903-4071-8374-FF263445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6" y="-561706"/>
            <a:ext cx="622028" cy="674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5768132C-D7DB-4660-AB02-304C4F03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35" y="-39189"/>
            <a:ext cx="527050" cy="445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274320" y="3331028"/>
            <a:ext cx="548640" cy="48332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93326" y="2451463"/>
            <a:ext cx="548640" cy="48332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8327" y="1693817"/>
            <a:ext cx="3742085" cy="49377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1855" y="486386"/>
            <a:ext cx="4256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GIẢI NGHĨA TỪ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567" y="1381753"/>
            <a:ext cx="59313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Sưng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nhức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6" name="TextBox 43"/>
          <p:cNvSpPr txBox="1"/>
          <p:nvPr/>
        </p:nvSpPr>
        <p:spPr>
          <a:xfrm>
            <a:off x="1124546" y="2893687"/>
            <a:ext cx="5931310" cy="107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Dáng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bên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cao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bên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thấp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không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đều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7" name="TextBox 43"/>
          <p:cNvSpPr txBox="1"/>
          <p:nvPr/>
        </p:nvSpPr>
        <p:spPr>
          <a:xfrm>
            <a:off x="1079462" y="4457693"/>
            <a:ext cx="5931310" cy="150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 ton</a:t>
            </a:r>
          </a:p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Dáng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hoặc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chạy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(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thường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của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trẻ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)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những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bước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ngắn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nhanh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pic>
        <p:nvPicPr>
          <p:cNvPr id="125954" name="Picture 2" descr="chụp ảnh em bé tập đi"/>
          <p:cNvPicPr>
            <a:picLocks noChangeAspect="1" noChangeArrowheads="1"/>
          </p:cNvPicPr>
          <p:nvPr/>
        </p:nvPicPr>
        <p:blipFill>
          <a:blip r:embed="rId2" cstate="print"/>
          <a:srcRect l="16602" t="28213" r="19866" b="13565"/>
          <a:stretch>
            <a:fillRect/>
          </a:stretch>
        </p:blipFill>
        <p:spPr bwMode="auto">
          <a:xfrm>
            <a:off x="7629527" y="3914776"/>
            <a:ext cx="3443286" cy="2543175"/>
          </a:xfrm>
          <a:prstGeom prst="rect">
            <a:avLst/>
          </a:prstGeom>
          <a:noFill/>
        </p:spPr>
      </p:pic>
      <p:pic>
        <p:nvPicPr>
          <p:cNvPr id="9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34441" y="1700660"/>
            <a:ext cx="3395510" cy="30999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5239" y="1174769"/>
            <a:ext cx="67249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7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7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7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7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7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00" y="-117567"/>
            <a:ext cx="7023336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05927" y="1541417"/>
            <a:ext cx="3742085" cy="4937760"/>
          </a:xfrm>
        </p:spPr>
      </p:pic>
      <p:sp>
        <p:nvSpPr>
          <p:cNvPr id="5" name="Text Box 4"/>
          <p:cNvSpPr txBox="1"/>
          <p:nvPr/>
        </p:nvSpPr>
        <p:spPr>
          <a:xfrm>
            <a:off x="1053742" y="879456"/>
            <a:ext cx="3492135" cy="53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063186" y="894438"/>
            <a:ext cx="329704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D089E06-9903-4071-8374-FF263445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6" y="-561706"/>
            <a:ext cx="622028" cy="674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5768132C-D7DB-4660-AB02-304C4F03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35" y="-39189"/>
            <a:ext cx="527050" cy="445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274320" y="3331028"/>
            <a:ext cx="548640" cy="48332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93326" y="2451463"/>
            <a:ext cx="548640" cy="48332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352" y="2159696"/>
            <a:ext cx="84064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9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9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9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lớp</a:t>
            </a:r>
            <a:endParaRPr lang="en-US" sz="9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00" y="-117567"/>
            <a:ext cx="7023336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05927" y="1541417"/>
            <a:ext cx="3742085" cy="4937760"/>
          </a:xfrm>
        </p:spPr>
      </p:pic>
      <p:sp>
        <p:nvSpPr>
          <p:cNvPr id="5" name="Text Box 4"/>
          <p:cNvSpPr txBox="1"/>
          <p:nvPr/>
        </p:nvSpPr>
        <p:spPr>
          <a:xfrm>
            <a:off x="1053742" y="879456"/>
            <a:ext cx="3492135" cy="53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063186" y="894438"/>
            <a:ext cx="329704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D089E06-9903-4071-8374-FF263445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6" y="-561706"/>
            <a:ext cx="622028" cy="674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5768132C-D7DB-4660-AB02-304C4F03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35" y="-39189"/>
            <a:ext cx="527050" cy="445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274320" y="3331028"/>
            <a:ext cx="548640" cy="48332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93326" y="2451463"/>
            <a:ext cx="548640" cy="48332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857" t="23334" r="12774"/>
          <a:stretch>
            <a:fillRect/>
          </a:stretch>
        </p:blipFill>
        <p:spPr bwMode="auto">
          <a:xfrm>
            <a:off x="2641600" y="1494975"/>
            <a:ext cx="7329714" cy="305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1">
            <a:extLst>
              <a:ext uri="{FF2B5EF4-FFF2-40B4-BE49-F238E27FC236}">
                <a16:creationId xmlns=""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r>
              <a:rPr lang="vi-VN" sz="1200" dirty="0"/>
              <a:t>Bài giảng được </a:t>
            </a:r>
            <a:r>
              <a:rPr lang="en-US" sz="1200" dirty="0" err="1" smtClean="0"/>
              <a:t>thiết</a:t>
            </a:r>
            <a:r>
              <a:rPr lang="en-US" sz="1200" dirty="0" smtClean="0"/>
              <a:t> </a:t>
            </a:r>
            <a:r>
              <a:rPr lang="en-US" sz="1200" dirty="0" err="1" smtClean="0"/>
              <a:t>kế</a:t>
            </a:r>
            <a:r>
              <a:rPr lang="en-US" sz="1200" dirty="0" smtClean="0"/>
              <a:t> </a:t>
            </a:r>
            <a:r>
              <a:rPr lang="vi-VN" sz="1200" dirty="0" smtClean="0"/>
              <a:t>bởi</a:t>
            </a:r>
            <a:r>
              <a:rPr lang="vi-VN" sz="1200" dirty="0"/>
              <a:t>: Nguyễn Thị </a:t>
            </a:r>
            <a:r>
              <a:rPr lang="en-US" sz="1200" dirty="0" smtClean="0"/>
              <a:t>Thu </a:t>
            </a:r>
            <a:r>
              <a:rPr lang="en-US" sz="1200" dirty="0" err="1" smtClean="0"/>
              <a:t>Hiền</a:t>
            </a:r>
            <a:r>
              <a:rPr lang="en-US" sz="1200" dirty="0" smtClean="0"/>
              <a:t> </a:t>
            </a:r>
            <a:r>
              <a:rPr lang="vi-VN" sz="1200" dirty="0" smtClean="0"/>
              <a:t>– </a:t>
            </a:r>
            <a:r>
              <a:rPr lang="en-US" sz="1200" dirty="0" err="1" smtClean="0"/>
              <a:t>Facebook</a:t>
            </a:r>
            <a:r>
              <a:rPr lang="en-US" sz="1200" dirty="0" smtClean="0"/>
              <a:t>: </a:t>
            </a:r>
            <a:r>
              <a:rPr lang="en-US" sz="1200" dirty="0" err="1" smtClean="0"/>
              <a:t>Hien</a:t>
            </a:r>
            <a:r>
              <a:rPr lang="en-US" sz="1200" dirty="0" smtClean="0"/>
              <a:t> Nguyen</a:t>
            </a:r>
          </a:p>
          <a:p>
            <a:r>
              <a:rPr lang="en-US" sz="1200" dirty="0" smtClean="0"/>
              <a:t>https://www.facebook.com/profile.php?id=100027092413846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/>
          <p:cNvSpPr/>
          <p:nvPr/>
        </p:nvSpPr>
        <p:spPr>
          <a:xfrm>
            <a:off x="2456626" y="1486530"/>
            <a:ext cx="6101573" cy="928060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2126" y="2769326"/>
            <a:ext cx="7511145" cy="166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Ô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của Việt bị đau chân, bước lên th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rất khó khăn.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i.pinimg.com/564x/ce/b3/b2/ceb3b21aa979db217a960bf5f8c6e9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790" y="17088"/>
            <a:ext cx="12197790" cy="6840912"/>
          </a:xfrm>
          <a:prstGeom prst="rect">
            <a:avLst/>
          </a:prstGeom>
          <a:noFill/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3856729"/>
            <a:ext cx="1647457" cy="177165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4163548"/>
            <a:ext cx="1503759" cy="1828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16" y="1752600"/>
            <a:ext cx="3030415" cy="2138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5597845" y="4140004"/>
            <a:ext cx="144209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63" b="100000" l="0" r="90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54" y="3997590"/>
            <a:ext cx="1421847" cy="232235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6" y="32826"/>
            <a:ext cx="3124200" cy="2616517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564" b="96433" l="1077" r="98077">
                        <a14:foregroundMark x1="81769" y1="39911" x2="82615" y2="4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5828610"/>
            <a:ext cx="1374683" cy="948531"/>
          </a:xfrm>
          <a:prstGeom prst="rect">
            <a:avLst/>
          </a:prstGeom>
        </p:spPr>
      </p:pic>
      <p:pic>
        <p:nvPicPr>
          <p:cNvPr id="15" name="TaydukyNhacchuong-Dangcapnhat_48bf (mp3cut.net)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676400" y="1711283"/>
            <a:ext cx="609600" cy="609600"/>
          </a:xfrm>
          <a:prstGeom prst="rect">
            <a:avLst/>
          </a:prstGeom>
        </p:spPr>
      </p:pic>
      <p:sp>
        <p:nvSpPr>
          <p:cNvPr id="13" name="Flowchart: Connector 12">
            <a:hlinkClick r:id="rId21" action="ppaction://hlinksldjump"/>
            <a:extLst>
              <a:ext uri="{FF2B5EF4-FFF2-40B4-BE49-F238E27FC236}">
                <a16:creationId xmlns="" xmlns:a16="http://schemas.microsoft.com/office/drawing/2014/main" id="{09DEF26E-3AEE-40B5-B9F2-44F12E67B91D}"/>
              </a:ext>
            </a:extLst>
          </p:cNvPr>
          <p:cNvSpPr/>
          <p:nvPr/>
        </p:nvSpPr>
        <p:spPr>
          <a:xfrm>
            <a:off x="5597845" y="6319940"/>
            <a:ext cx="533400" cy="457200"/>
          </a:xfrm>
          <a:prstGeom prst="flowChartConnector">
            <a:avLst/>
          </a:prstGeom>
          <a:solidFill>
            <a:srgbClr val="D60093"/>
          </a:solidFill>
          <a:ln>
            <a:solidFill>
              <a:srgbClr val="E20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6" name="Pentagon 3">
            <a:hlinkClick r:id="rId22" action="ppaction://hlinksldjump"/>
            <a:extLst>
              <a:ext uri="{FF2B5EF4-FFF2-40B4-BE49-F238E27FC236}">
                <a16:creationId xmlns="" xmlns:a16="http://schemas.microsoft.com/office/drawing/2014/main" id="{C3CA3D65-815E-41AF-BA9B-332F7BDD3E56}"/>
              </a:ext>
            </a:extLst>
          </p:cNvPr>
          <p:cNvSpPr/>
          <p:nvPr/>
        </p:nvSpPr>
        <p:spPr>
          <a:xfrm>
            <a:off x="11353800" y="6319940"/>
            <a:ext cx="838200" cy="457200"/>
          </a:xfrm>
          <a:prstGeom prst="homePlate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Tây Du Ký (dai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3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939E-6 L 0.00069 -0.35338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76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5 L -3.33333E-6 2.53469E-6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5985E-6 L 0.43316 -0.00786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/>
          <p:cNvSpPr/>
          <p:nvPr/>
        </p:nvSpPr>
        <p:spPr>
          <a:xfrm>
            <a:off x="2078224" y="1192286"/>
            <a:ext cx="7856635" cy="1665212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 Khi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3532" y="3269394"/>
            <a:ext cx="8303487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thấy ông đau, Việt đã để ông vịn 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mình rồi đỡ ông đứng lên.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/>
          <p:cNvSpPr/>
          <p:nvPr/>
        </p:nvSpPr>
        <p:spPr>
          <a:xfrm>
            <a:off x="2054137" y="1305830"/>
            <a:ext cx="8118561" cy="1080182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3. Theo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2095" y="2769332"/>
            <a:ext cx="8303487" cy="166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ông, Việt tuy bé mà khoẻ vì</a:t>
            </a:r>
            <a:b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thương ông.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43110" y="759043"/>
            <a:ext cx="4529105" cy="48197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Ông bước lên thềm</a:t>
            </a:r>
          </a:p>
          <a:p>
            <a:pPr lvl="0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 lòng sung sướng</a:t>
            </a:r>
          </a:p>
          <a:p>
            <a:pPr lvl="0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Quẳng gậy, cúi xuống</a:t>
            </a:r>
          </a:p>
          <a:p>
            <a:pPr lvl="0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Quên cả đớn đau</a:t>
            </a:r>
          </a:p>
          <a:p>
            <a:pPr lvl="0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Ôm cháu xoa đầu:</a:t>
            </a:r>
          </a:p>
          <a:p>
            <a:pPr lvl="0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- Hoan hô thằng bé!</a:t>
            </a:r>
          </a:p>
          <a:p>
            <a:pPr lvl="0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Bé thế mà khoẻ</a:t>
            </a:r>
          </a:p>
          <a:p>
            <a:pPr lvl="0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5"/>
          <p:cNvGrpSpPr/>
          <p:nvPr/>
        </p:nvGrpSpPr>
        <p:grpSpPr>
          <a:xfrm>
            <a:off x="6829439" y="2121346"/>
            <a:ext cx="4369558" cy="2150599"/>
            <a:chOff x="288390" y="1849901"/>
            <a:chExt cx="4438356" cy="2792442"/>
          </a:xfrm>
        </p:grpSpPr>
        <p:sp>
          <p:nvSpPr>
            <p:cNvPr id="16" name="Horizontal Scroll 15"/>
            <p:cNvSpPr/>
            <p:nvPr/>
          </p:nvSpPr>
          <p:spPr>
            <a:xfrm rot="16200000">
              <a:off x="1111347" y="1026944"/>
              <a:ext cx="2792442" cy="4438356"/>
            </a:xfrm>
            <a:prstGeom prst="horizontalScroll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3250" y="2060299"/>
              <a:ext cx="3758411" cy="2038060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 </a:t>
              </a:r>
              <a:r>
                <a:rPr lang="en-US" sz="32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thuộc</a:t>
              </a:r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32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sz="32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32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200" b="1" dirty="0">
                <a:solidFill>
                  <a:schemeClr val="bg1"/>
                </a:solidFill>
                <a:latin typeface="Arial Rounded MT Bold" panose="020F070403050403020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457879" y="772018"/>
            <a:ext cx="2157123" cy="492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67446" y="1995979"/>
            <a:ext cx="1790406" cy="492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34058" y="3148503"/>
            <a:ext cx="1952331" cy="492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43515" y="4358177"/>
            <a:ext cx="1952331" cy="492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81704" y="1481630"/>
            <a:ext cx="2157123" cy="492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9754" y="2619867"/>
            <a:ext cx="2157123" cy="492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76935" y="3762868"/>
            <a:ext cx="2157123" cy="492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62541" y="4934444"/>
            <a:ext cx="2157123" cy="492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62386" y="1448292"/>
            <a:ext cx="2157123" cy="492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14786" y="2643679"/>
            <a:ext cx="2157123" cy="492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43355" y="3786677"/>
            <a:ext cx="2157123" cy="492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471924" y="4858242"/>
            <a:ext cx="2157123" cy="492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0825" y="1846436"/>
            <a:ext cx="5214569" cy="1042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3600" b="1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GV đọc diễn cảm cả bài.</a:t>
            </a:r>
            <a:endParaRPr lang="en-US" sz="3600" b="1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6228" y="901079"/>
            <a:ext cx="4711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</a:rPr>
              <a:t> * </a:t>
            </a:r>
            <a:r>
              <a:rPr lang="vi-VN" sz="4800" b="1" dirty="0" smtClean="0">
                <a:solidFill>
                  <a:srgbClr val="FF0066"/>
                </a:solidFill>
              </a:rPr>
              <a:t>Luyện đọc lại</a:t>
            </a:r>
            <a:endParaRPr lang="en-US" sz="48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2596" y="3011031"/>
            <a:ext cx="9248045" cy="1042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3600" b="1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Một HS đọc lại cả bài. Cả lớp đọc thầm theo.</a:t>
            </a:r>
            <a:endParaRPr lang="en-US" sz="36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9095" y="2144530"/>
            <a:ext cx="50868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9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9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endParaRPr lang="en-US" sz="9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1433276" y="1448857"/>
            <a:ext cx="9466066" cy="295678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smtClean="0">
                <a:solidFill>
                  <a:srgbClr val="FF0066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LUYỆN TẬP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smtClean="0">
                <a:solidFill>
                  <a:srgbClr val="FF0066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THEO VĂN BẢN ĐỌC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3763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DE72CFD-EBB4-4A1B-96F8-9AA2777AB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8166" y="2436517"/>
            <a:ext cx="7634510" cy="2578395"/>
          </a:xfr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D3A9359A-1FCB-43A0-BE1E-C6B75A846A58}"/>
              </a:ext>
            </a:extLst>
          </p:cNvPr>
          <p:cNvSpPr/>
          <p:nvPr/>
        </p:nvSpPr>
        <p:spPr>
          <a:xfrm>
            <a:off x="2587699" y="2786064"/>
            <a:ext cx="2286000" cy="88316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FA58FD1-8666-44B4-AD10-A32DA2F70AF9}"/>
              </a:ext>
            </a:extLst>
          </p:cNvPr>
          <p:cNvSpPr/>
          <p:nvPr/>
        </p:nvSpPr>
        <p:spPr>
          <a:xfrm>
            <a:off x="7578026" y="2800017"/>
            <a:ext cx="2137474" cy="87186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F45BE3F-3DD5-436F-B13D-ED0353DD15BC}"/>
              </a:ext>
            </a:extLst>
          </p:cNvPr>
          <p:cNvSpPr/>
          <p:nvPr/>
        </p:nvSpPr>
        <p:spPr>
          <a:xfrm>
            <a:off x="2725585" y="4057650"/>
            <a:ext cx="2475062" cy="9014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9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4" y="485775"/>
            <a:ext cx="8758235" cy="1665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i="1" dirty="0" smtClean="0">
                <a:solidFill>
                  <a:srgbClr val="FF0000"/>
                </a:solidFill>
                <a:latin typeface="+mj-lt"/>
              </a:rPr>
              <a:t>Câu 2. </a:t>
            </a:r>
            <a:r>
              <a:rPr lang="vi-VN" sz="3600" b="1" dirty="0" smtClean="0">
                <a:solidFill>
                  <a:srgbClr val="0000CC"/>
                </a:solidFill>
                <a:latin typeface="+mj-lt"/>
              </a:rPr>
              <a:t>Đọc những câu thơ thể hiện lời khen của ông dành cho Việt.</a:t>
            </a:r>
            <a:endParaRPr lang="en-US" sz="3600" b="1" dirty="0" smtClean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444" y="2443159"/>
            <a:ext cx="1151648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Những câu thơ thể hiện lời khen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của ông dành cho Việt: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600" b="1" i="1" dirty="0" smtClean="0">
                <a:latin typeface="+mj-lt"/>
              </a:rPr>
              <a:t>                             </a:t>
            </a:r>
            <a:r>
              <a:rPr lang="vi-VN" sz="3600" b="1" i="1" dirty="0" smtClean="0">
                <a:solidFill>
                  <a:srgbClr val="0000CC"/>
                </a:solidFill>
                <a:latin typeface="+mj-lt"/>
              </a:rPr>
              <a:t>Hoan hô th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vi-VN" sz="3600" b="1" i="1" dirty="0" smtClean="0">
                <a:solidFill>
                  <a:srgbClr val="0000CC"/>
                </a:solidFill>
                <a:latin typeface="+mj-lt"/>
              </a:rPr>
              <a:t>ng bé</a:t>
            </a:r>
            <a:endParaRPr lang="en-US" sz="3600" b="1" i="1" dirty="0" smtClean="0">
              <a:solidFill>
                <a:srgbClr val="0000CC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600" b="1" i="1" dirty="0" smtClean="0">
                <a:solidFill>
                  <a:srgbClr val="0000CC"/>
                </a:solidFill>
                <a:latin typeface="+mj-lt"/>
              </a:rPr>
              <a:t>                            </a:t>
            </a:r>
            <a:r>
              <a:rPr lang="vi-VN" sz="3600" b="1" i="1" dirty="0" smtClean="0">
                <a:solidFill>
                  <a:srgbClr val="0000CC"/>
                </a:solidFill>
                <a:latin typeface="+mj-lt"/>
              </a:rPr>
              <a:t>Bé thế mà khoẻ</a:t>
            </a:r>
            <a:endParaRPr lang="en-US" sz="3600" b="1" i="1" dirty="0" smtClean="0">
              <a:solidFill>
                <a:srgbClr val="0000CC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600" b="1" i="1" dirty="0" smtClean="0">
                <a:solidFill>
                  <a:srgbClr val="0000CC"/>
                </a:solidFill>
                <a:latin typeface="+mj-lt"/>
              </a:rPr>
              <a:t>                          </a:t>
            </a:r>
            <a:r>
              <a:rPr lang="vi-VN" sz="3600" b="1" i="1" dirty="0" smtClean="0">
                <a:solidFill>
                  <a:srgbClr val="0000CC"/>
                </a:solidFill>
                <a:latin typeface="+mj-lt"/>
              </a:rPr>
              <a:t> Vì nó thương ông.</a:t>
            </a:r>
            <a:endParaRPr lang="en-US" sz="3600" b="1" dirty="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ownloads\2021 - KHUNG VIET CHU KHÔNG NỀN\KHUNG_CHU_4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724" y="-211455"/>
            <a:ext cx="7327828" cy="68598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2644391" y="2374182"/>
            <a:ext cx="7134985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0" b="1" dirty="0" smtClean="0">
                <a:solidFill>
                  <a:srgbClr val="FF0066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CỦNG CỐ</a:t>
            </a:r>
            <a:endParaRPr kumimoji="0" lang="en-US" sz="9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7494" y="1727193"/>
            <a:ext cx="805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4751" y="3040733"/>
            <a:ext cx="888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.pinimg.com/564x/ce/b3/b2/ceb3b21aa979db217a960bf5f8c6e9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790" y="17088"/>
            <a:ext cx="12197790" cy="68409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77453" y="787364"/>
            <a:ext cx="493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1602562"/>
            <a:ext cx="4928323" cy="970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6912" y="1579116"/>
            <a:ext cx="5622688" cy="9940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2787340"/>
            <a:ext cx="4905576" cy="8702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5932" y="2755684"/>
            <a:ext cx="5573667" cy="9019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88" y="1577027"/>
            <a:ext cx="650425" cy="571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670" y="2768391"/>
            <a:ext cx="649634" cy="5708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038" y="1577027"/>
            <a:ext cx="649634" cy="5197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75" y="2734903"/>
            <a:ext cx="649634" cy="57089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151017" y="338192"/>
            <a:ext cx="7188926" cy="8244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71777"/>
            <a:ext cx="7543800" cy="2986224"/>
          </a:xfrm>
        </p:spPr>
      </p:pic>
      <p:sp>
        <p:nvSpPr>
          <p:cNvPr id="21" name="Arrow: Right 1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C5D322D-A23E-40A4-839D-27143A950726}"/>
              </a:ext>
            </a:extLst>
          </p:cNvPr>
          <p:cNvSpPr/>
          <p:nvPr/>
        </p:nvSpPr>
        <p:spPr>
          <a:xfrm rot="10605222" flipH="1">
            <a:off x="11121344" y="6018139"/>
            <a:ext cx="997641" cy="601127"/>
          </a:xfrm>
          <a:prstGeom prst="right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Tây Du Ký (dai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1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ownloads\2021 - KHUNG VIET CHU KHÔNG NỀN\KHUNG_CHU_4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042" y="43012"/>
            <a:ext cx="7239526" cy="681498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2659381" y="2479113"/>
            <a:ext cx="7134985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0" b="1" dirty="0" smtClean="0">
                <a:solidFill>
                  <a:srgbClr val="FF0066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DẶN DÒ</a:t>
            </a:r>
            <a:endParaRPr kumimoji="0" lang="en-US" sz="9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8869" y="997605"/>
            <a:ext cx="2129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DẶN DÒ:</a:t>
            </a:r>
            <a:endParaRPr lang="en-US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7265" y="1863299"/>
            <a:ext cx="73812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000" b="1" dirty="0" smtClean="0">
                <a:solidFill>
                  <a:srgbClr val="0000CC"/>
                </a:solidFill>
                <a:latin typeface="+mj-lt"/>
              </a:rPr>
              <a:t>+ </a:t>
            </a:r>
            <a:r>
              <a:rPr lang="en-US" sz="4000" b="1" dirty="0" err="1" smtClean="0">
                <a:solidFill>
                  <a:srgbClr val="0000CC"/>
                </a:solidFill>
                <a:latin typeface="+mj-lt"/>
              </a:rPr>
              <a:t>Ôn</a:t>
            </a:r>
            <a:r>
              <a:rPr lang="en-US" sz="4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j-lt"/>
              </a:rPr>
              <a:t>tập</a:t>
            </a:r>
            <a:r>
              <a:rPr lang="en-US" sz="4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j-lt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j-lt"/>
              </a:rPr>
              <a:t>kiến</a:t>
            </a:r>
            <a:r>
              <a:rPr lang="en-US" sz="4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j-lt"/>
              </a:rPr>
              <a:t>thức</a:t>
            </a:r>
            <a:r>
              <a:rPr lang="en-US" sz="4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j-lt"/>
              </a:rPr>
              <a:t>đã</a:t>
            </a:r>
            <a:r>
              <a:rPr lang="en-US" sz="4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j-lt"/>
              </a:rPr>
              <a:t>học</a:t>
            </a:r>
            <a:endParaRPr lang="en-US" sz="4000" b="1" dirty="0" smtClean="0">
              <a:solidFill>
                <a:srgbClr val="0000CC"/>
              </a:solidFill>
              <a:latin typeface="+mj-lt"/>
            </a:endParaRPr>
          </a:p>
          <a:p>
            <a:pPr lvl="0">
              <a:lnSpc>
                <a:spcPct val="1500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+mj-lt"/>
              </a:rPr>
              <a:t>+ </a:t>
            </a:r>
            <a:r>
              <a:rPr lang="en-US" sz="4000" b="1" dirty="0" err="1" smtClean="0">
                <a:solidFill>
                  <a:srgbClr val="0000CC"/>
                </a:solidFill>
                <a:latin typeface="+mj-lt"/>
              </a:rPr>
              <a:t>Chuẩn</a:t>
            </a:r>
            <a:r>
              <a:rPr lang="en-US" sz="4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j-lt"/>
              </a:rPr>
              <a:t>bị</a:t>
            </a:r>
            <a:r>
              <a:rPr lang="en-US" sz="4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j-lt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j-lt"/>
              </a:rPr>
              <a:t>sau</a:t>
            </a:r>
            <a:r>
              <a:rPr lang="en-US" sz="4000" b="1" dirty="0" smtClean="0">
                <a:solidFill>
                  <a:srgbClr val="0000CC"/>
                </a:solidFill>
                <a:latin typeface="+mj-lt"/>
              </a:rPr>
              <a:t>:</a:t>
            </a:r>
          </a:p>
          <a:p>
            <a:pPr lvl="0"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31: 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Ánh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sáng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thương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lvl="0"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+mj-lt"/>
              </a:rPr>
              <a:t>(</a:t>
            </a:r>
            <a:r>
              <a:rPr lang="en-US" sz="4000" b="1" dirty="0" err="1" smtClean="0">
                <a:solidFill>
                  <a:srgbClr val="0000CC"/>
                </a:solidFill>
                <a:latin typeface="+mj-lt"/>
              </a:rPr>
              <a:t>Trang</a:t>
            </a:r>
            <a:r>
              <a:rPr lang="en-US" sz="4000" b="1" dirty="0" smtClean="0">
                <a:solidFill>
                  <a:srgbClr val="0000CC"/>
                </a:solidFill>
                <a:latin typeface="+mj-lt"/>
              </a:rPr>
              <a:t> 130)</a:t>
            </a:r>
            <a:endParaRPr lang="en-US" sz="4000" b="1" dirty="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i.pinimg.com/564x/ce/b3/b2/ceb3b21aa979db217a960bf5f8c6e9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790" y="17088"/>
            <a:ext cx="12197790" cy="684091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72096"/>
            <a:ext cx="2209800" cy="282406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2072846" y="4185691"/>
            <a:ext cx="1426310" cy="18398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54" y="4110575"/>
            <a:ext cx="1346950" cy="1971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4495800" y="3915448"/>
            <a:ext cx="1213490" cy="249649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52" b="92777" l="5077" r="9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44" y="1600200"/>
            <a:ext cx="4722112" cy="45259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1625" y1="34625" x2="41125" y2="38750"/>
                        <a14:foregroundMark x1="38250" y1="36125" x2="38750" y2="39750"/>
                        <a14:foregroundMark x1="52250" y1="28500" x2="53500" y2="32375"/>
                        <a14:foregroundMark x1="50250" y1="47750" x2="67875" y2="4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22" y="4892626"/>
            <a:ext cx="2005818" cy="200581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852" b="92777" l="5077" r="9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86" y="627243"/>
            <a:ext cx="2091584" cy="2004703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1495752" y="920683"/>
            <a:ext cx="1426310" cy="183986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-1" b="3673"/>
          <a:stretch>
            <a:fillRect/>
          </a:stretch>
        </p:blipFill>
        <p:spPr>
          <a:xfrm>
            <a:off x="4495801" y="-53218"/>
            <a:ext cx="2023171" cy="1834662"/>
          </a:xfrm>
          <a:prstGeom prst="rect">
            <a:avLst/>
          </a:prstGeom>
        </p:spPr>
      </p:pic>
      <p:pic>
        <p:nvPicPr>
          <p:cNvPr id="14" name="TaydukyNhacchuong-Dangcapnhat_48bf (mp3cut.net)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12954000" y="559313"/>
            <a:ext cx="609600" cy="609600"/>
          </a:xfrm>
          <a:prstGeom prst="rect">
            <a:avLst/>
          </a:prstGeom>
        </p:spPr>
      </p:pic>
      <p:sp>
        <p:nvSpPr>
          <p:cNvPr id="15" name="Flowchart: Connector 1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BEF4C473-0C62-41F8-AD06-DF8B2C3E540A}"/>
              </a:ext>
            </a:extLst>
          </p:cNvPr>
          <p:cNvSpPr/>
          <p:nvPr/>
        </p:nvSpPr>
        <p:spPr>
          <a:xfrm>
            <a:off x="2713291" y="6048646"/>
            <a:ext cx="410909" cy="363295"/>
          </a:xfrm>
          <a:prstGeom prst="flowChartConnector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Right Arrow 2">
            <a:hlinkClick r:id="rId25" action="ppaction://hlinksldjump"/>
            <a:extLst>
              <a:ext uri="{FF2B5EF4-FFF2-40B4-BE49-F238E27FC236}">
                <a16:creationId xmlns="" xmlns:a16="http://schemas.microsoft.com/office/drawing/2014/main" id="{3B9A9D1C-3449-4A95-A0F4-CD861BA32582}"/>
              </a:ext>
            </a:extLst>
          </p:cNvPr>
          <p:cNvSpPr/>
          <p:nvPr/>
        </p:nvSpPr>
        <p:spPr>
          <a:xfrm>
            <a:off x="11049000" y="6082121"/>
            <a:ext cx="992860" cy="623480"/>
          </a:xfrm>
          <a:prstGeom prst="right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Nhac-chuong-Tay-Du-ky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6" cstate="print"/>
          <a:stretch>
            <a:fillRect/>
          </a:stretch>
        </p:blipFill>
        <p:spPr>
          <a:xfrm>
            <a:off x="1748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7895 L 0.125 0.21601 L -0.125 0.21601 L 3.33333E-6 -0.47895 Z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21832E-6 L 0.33698 -0.5106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0611E-6 L -0.00799 -0.5189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5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022E-7 L 0.31892 0.46207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23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34783E-6 L 0.55764 0.00716 " pathEditMode="relative" rAng="0" ptsTypes="AA">
                                      <p:cBhvr>
                                        <p:cTn id="7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i.pinimg.com/564x/ce/b3/b2/ceb3b21aa979db217a960bf5f8c6e9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790" y="17088"/>
            <a:ext cx="12197790" cy="68409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1" y="1371599"/>
            <a:ext cx="4244316" cy="10711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1" y="1371599"/>
            <a:ext cx="5105399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2349" y="2684184"/>
            <a:ext cx="5105399" cy="9864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6063" y="2760271"/>
            <a:ext cx="4259315" cy="10279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23" y="1633211"/>
            <a:ext cx="60429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98" y="3335937"/>
            <a:ext cx="603402" cy="64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25" y="2982339"/>
            <a:ext cx="603557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18" y="1357743"/>
            <a:ext cx="549444" cy="6437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8564" y="1371600"/>
            <a:ext cx="640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38" y="4077092"/>
            <a:ext cx="7404662" cy="2964259"/>
          </a:xfrm>
        </p:spPr>
      </p:pic>
      <p:sp>
        <p:nvSpPr>
          <p:cNvPr id="16" name="Rounded Rectangle 15"/>
          <p:cNvSpPr/>
          <p:nvPr/>
        </p:nvSpPr>
        <p:spPr>
          <a:xfrm>
            <a:off x="2272738" y="167614"/>
            <a:ext cx="7637950" cy="1046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Arrow: Right 1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B0B27BB-CCA9-4E74-A116-8278A02C495B}"/>
              </a:ext>
            </a:extLst>
          </p:cNvPr>
          <p:cNvSpPr/>
          <p:nvPr/>
        </p:nvSpPr>
        <p:spPr>
          <a:xfrm rot="10605222" flipH="1">
            <a:off x="11196358" y="6018902"/>
            <a:ext cx="976301" cy="710754"/>
          </a:xfrm>
          <a:prstGeom prst="right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Nhac-chuong-Tay-Du-k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 descr="C:\Users\DELL\Downloads\Pictur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-1" b="3673"/>
          <a:stretch>
            <a:fillRect/>
          </a:stretch>
        </p:blipFill>
        <p:spPr>
          <a:xfrm>
            <a:off x="7059707" y="0"/>
            <a:ext cx="2431066" cy="23288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61" y="3504573"/>
            <a:ext cx="2080769" cy="259140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1468927" y="4684211"/>
            <a:ext cx="1647457" cy="177165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43" y="3868272"/>
            <a:ext cx="1503759" cy="220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5333999" y="4594176"/>
            <a:ext cx="995814" cy="2048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470" b="91288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472" y="4668784"/>
            <a:ext cx="4242955" cy="1866900"/>
          </a:xfrm>
          <a:prstGeom prst="rect">
            <a:avLst/>
          </a:prstGeom>
        </p:spPr>
      </p:pic>
      <p:pic>
        <p:nvPicPr>
          <p:cNvPr id="13" name="Picture 2" descr="https://pic.pikbest.com/01/09/84/24j888piCdgZ.jpg!bw800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0374" b="83707" l="25500" r="4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6" t="53044" r="57649" b="13746"/>
          <a:stretch>
            <a:fillRect/>
          </a:stretch>
        </p:blipFill>
        <p:spPr bwMode="auto">
          <a:xfrm>
            <a:off x="10027024" y="3704074"/>
            <a:ext cx="916438" cy="19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aydukyNhacchuong-Dangcapnhat_48bf (mp3cut.net)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1371600" y="838200"/>
            <a:ext cx="609600" cy="609600"/>
          </a:xfrm>
          <a:prstGeom prst="rect">
            <a:avLst/>
          </a:prstGeom>
        </p:spPr>
      </p:pic>
      <p:sp>
        <p:nvSpPr>
          <p:cNvPr id="14" name="Right Arrow 1">
            <a:hlinkClick r:id="rId22" action="ppaction://hlinksldjump"/>
            <a:extLst>
              <a:ext uri="{FF2B5EF4-FFF2-40B4-BE49-F238E27FC236}">
                <a16:creationId xmlns="" xmlns:a16="http://schemas.microsoft.com/office/drawing/2014/main" id="{655B4FE8-9F06-4595-BAD6-79B5BF82FCAF}"/>
              </a:ext>
            </a:extLst>
          </p:cNvPr>
          <p:cNvSpPr/>
          <p:nvPr/>
        </p:nvSpPr>
        <p:spPr>
          <a:xfrm>
            <a:off x="11353800" y="6156545"/>
            <a:ext cx="764038" cy="591689"/>
          </a:xfrm>
          <a:prstGeom prst="right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>
            <a:hlinkClick r:id="rId23" action="ppaction://hlinksldjump"/>
            <a:extLst>
              <a:ext uri="{FF2B5EF4-FFF2-40B4-BE49-F238E27FC236}">
                <a16:creationId xmlns="" xmlns:a16="http://schemas.microsoft.com/office/drawing/2014/main" id="{188654FB-A120-4C3E-BF0C-0989D3603736}"/>
              </a:ext>
            </a:extLst>
          </p:cNvPr>
          <p:cNvSpPr/>
          <p:nvPr/>
        </p:nvSpPr>
        <p:spPr>
          <a:xfrm>
            <a:off x="2144039" y="2781300"/>
            <a:ext cx="618394" cy="685800"/>
          </a:xfrm>
          <a:prstGeom prst="ellipse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6" name="Tây Du Ký (dai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9991E-6 L -0.31667 -0.31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155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7521E-6 L 0.33889 -0.546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27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555 L 0.35868 -0.538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4 -0.29996 L -0.35 0.199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DELL\Downloads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27416" y="1742102"/>
            <a:ext cx="5277395" cy="87046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70" b="91288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61" y="4991100"/>
            <a:ext cx="5682871" cy="186690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59" y="2847448"/>
            <a:ext cx="4763165" cy="3381847"/>
          </a:xfrm>
        </p:spPr>
      </p:pic>
      <p:sp>
        <p:nvSpPr>
          <p:cNvPr id="18" name="Rounded Rectangle 17"/>
          <p:cNvSpPr/>
          <p:nvPr/>
        </p:nvSpPr>
        <p:spPr>
          <a:xfrm>
            <a:off x="2385808" y="76200"/>
            <a:ext cx="8510792" cy="13577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Arrow: Right 23">
            <a:hlinkClick r:id="rId8" action="ppaction://hlinksldjump"/>
            <a:extLst>
              <a:ext uri="{FF2B5EF4-FFF2-40B4-BE49-F238E27FC236}">
                <a16:creationId xmlns="" xmlns:a16="http://schemas.microsoft.com/office/drawing/2014/main" id="{B77C5336-4643-4B9A-8B38-0B9B8287D483}"/>
              </a:ext>
            </a:extLst>
          </p:cNvPr>
          <p:cNvSpPr/>
          <p:nvPr/>
        </p:nvSpPr>
        <p:spPr>
          <a:xfrm rot="10605222" flipH="1">
            <a:off x="11211620" y="6046642"/>
            <a:ext cx="964616" cy="584113"/>
          </a:xfrm>
          <a:prstGeom prst="right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Tây Du Ký (dai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31913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14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ce/b3/b2/ceb3b21aa979db217a960bf5f8c6e9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790" y="17088"/>
            <a:ext cx="12197790" cy="6840912"/>
          </a:xfrm>
          <a:prstGeom prst="rect">
            <a:avLst/>
          </a:prstGeom>
          <a:noFill/>
        </p:spPr>
      </p:pic>
      <p:pic>
        <p:nvPicPr>
          <p:cNvPr id="2" name="TaydukyNhacchuong-Dangcapnhat_48bf (mp3cut.net) (4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1447800" y="145850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6919" y="0"/>
            <a:ext cx="3307975" cy="2935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47" y="3385699"/>
            <a:ext cx="5779791" cy="3472301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807824" y="152401"/>
            <a:ext cx="3363394" cy="2644587"/>
          </a:xfrm>
          <a:prstGeom prst="wedgeEllipseCallout">
            <a:avLst>
              <a:gd name="adj1" fmla="val -41946"/>
              <a:gd name="adj2" fmla="val 7766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 MỪNG THẦY TRÒ ĐƯỜNG TĂNG ĐÃ VƯỢT QUA THỬ THÁCH LẤY CHÂN KINH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2" b="98182" l="0" r="100000">
                        <a14:foregroundMark x1="40385" y1="17045" x2="43462" y2="88864"/>
                        <a14:foregroundMark x1="35385" y1="24318" x2="30000" y2="46591"/>
                        <a14:foregroundMark x1="72308" y1="18409" x2="61154" y2="81136"/>
                        <a14:foregroundMark x1="67308" y1="69318" x2="82308" y2="81136"/>
                        <a14:foregroundMark x1="72308" y1="74318" x2="70000" y2="87273"/>
                        <a14:foregroundMark x1="18846" y1="75682" x2="52308" y2="90909"/>
                        <a14:foregroundMark x1="16538" y1="82273" x2="26538" y2="82500"/>
                        <a14:foregroundMark x1="45000" y1="73864" x2="61923" y2="73864"/>
                        <a14:foregroundMark x1="31923" y1="52045" x2="25769" y2="5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2151529"/>
            <a:ext cx="3121959" cy="43220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bldLvl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1456</Words>
  <Application>Microsoft Office PowerPoint</Application>
  <PresentationFormat>Custom</PresentationFormat>
  <Paragraphs>264</Paragraphs>
  <Slides>41</Slides>
  <Notes>11</Notes>
  <HiddenSlides>0</HiddenSlides>
  <MMClips>12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2_Office Theme</vt:lpstr>
      <vt:lpstr>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những việc em làm khiến người thân vui.</vt:lpstr>
      <vt:lpstr>PowerPoint Presentation</vt:lpstr>
      <vt:lpstr>Thương ông</vt:lpstr>
      <vt:lpstr>PowerPoint Presentation</vt:lpstr>
      <vt:lpstr>Thương ông</vt:lpstr>
      <vt:lpstr>PowerPoint Presentation</vt:lpstr>
      <vt:lpstr>Thương ông</vt:lpstr>
      <vt:lpstr>PowerPoint Presentation</vt:lpstr>
      <vt:lpstr>PowerPoint Presentation</vt:lpstr>
      <vt:lpstr>PowerPoint Presentation</vt:lpstr>
      <vt:lpstr>Thương ông</vt:lpstr>
      <vt:lpstr>PowerPoint Presentation</vt:lpstr>
      <vt:lpstr>PowerPoint Presentation</vt:lpstr>
      <vt:lpstr>Thương ông</vt:lpstr>
      <vt:lpstr>PowerPoint Presentation</vt:lpstr>
      <vt:lpstr>Thương 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1. Từ ngữ thể hiện dáng vẻ của Việt: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52</cp:revision>
  <dcterms:created xsi:type="dcterms:W3CDTF">2021-05-27T09:39:36Z</dcterms:created>
  <dcterms:modified xsi:type="dcterms:W3CDTF">2025-01-02T08:29:11Z</dcterms:modified>
</cp:coreProperties>
</file>