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1BF9F-73D3-4A16-BC90-7A38B83D9CE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16492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1BF9F-73D3-4A16-BC90-7A38B83D9CE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172709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1BF9F-73D3-4A16-BC90-7A38B83D9CE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111058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矩形 1">
            <a:extLst>
              <a:ext uri="{FF2B5EF4-FFF2-40B4-BE49-F238E27FC236}">
                <a16:creationId xmlns="" xmlns:a16="http://schemas.microsoft.com/office/drawing/2014/main" id="{B22B1E67-3008-4521-AE81-657AB5E1176C}"/>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ea"/>
              <a:sym typeface="+mn-lt"/>
            </a:endParaRPr>
          </a:p>
        </p:txBody>
      </p:sp>
      <p:pic>
        <p:nvPicPr>
          <p:cNvPr id="8" name="图片 8">
            <a:extLst>
              <a:ext uri="{FF2B5EF4-FFF2-40B4-BE49-F238E27FC236}">
                <a16:creationId xmlns="" xmlns:a16="http://schemas.microsoft.com/office/drawing/2014/main" id="{318CC0AA-2F1C-47E2-96E1-12F350AB09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9" name="PA_图片 2">
            <a:extLst>
              <a:ext uri="{FF2B5EF4-FFF2-40B4-BE49-F238E27FC236}">
                <a16:creationId xmlns="" xmlns:a16="http://schemas.microsoft.com/office/drawing/2014/main" id="{F453868A-7C7E-4C9C-BFDE-8FEE5AE3420C}"/>
              </a:ext>
            </a:extLst>
          </p:cNvPr>
          <p:cNvPicPr>
            <a:picLocks noChangeAspect="1"/>
          </p:cNvPicPr>
          <p:nvPr userDrawn="1">
            <p:custDataLst>
              <p:tags r:id="rId1"/>
            </p:custDataLst>
          </p:nvPr>
        </p:nvPicPr>
        <p:blipFill>
          <a:blip r:embed="rId4"/>
          <a:stretch>
            <a:fillRect/>
          </a:stretch>
        </p:blipFill>
        <p:spPr>
          <a:xfrm>
            <a:off x="2538663" y="1049796"/>
            <a:ext cx="7547145" cy="6071588"/>
          </a:xfrm>
          <a:prstGeom prst="rect">
            <a:avLst/>
          </a:prstGeom>
          <a:noFill/>
          <a:ln w="9525">
            <a:noFill/>
          </a:ln>
        </p:spPr>
      </p:pic>
      <p:pic>
        <p:nvPicPr>
          <p:cNvPr id="11" name="图片 22">
            <a:extLst>
              <a:ext uri="{FF2B5EF4-FFF2-40B4-BE49-F238E27FC236}">
                <a16:creationId xmlns="" xmlns:a16="http://schemas.microsoft.com/office/drawing/2014/main" id="{3FCE1FC1-F6CB-4EDD-B53D-CAC51658793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12" name="图片 20">
            <a:extLst>
              <a:ext uri="{FF2B5EF4-FFF2-40B4-BE49-F238E27FC236}">
                <a16:creationId xmlns="" xmlns:a16="http://schemas.microsoft.com/office/drawing/2014/main" id="{12D22E61-431C-4BF7-B86C-F36DBA00E0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extLst>
      <p:ext uri="{BB962C8B-B14F-4D97-AF65-F5344CB8AC3E}">
        <p14:creationId xmlns:p14="http://schemas.microsoft.com/office/powerpoint/2010/main" val="8050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34637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352281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143340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2289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82462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921077" y="-2315702"/>
            <a:ext cx="6349846" cy="11655706"/>
          </a:xfrm>
          <a:prstGeom prst="rect">
            <a:avLst/>
          </a:prstGeom>
        </p:spPr>
      </p:pic>
      <p:pic>
        <p:nvPicPr>
          <p:cNvPr id="9" name="图片 8">
            <a:extLst>
              <a:ext uri="{FF2B5EF4-FFF2-40B4-BE49-F238E27FC236}">
                <a16:creationId xmlns=""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1241912" y="-526164"/>
            <a:ext cx="3020116" cy="3146513"/>
          </a:xfrm>
          <a:prstGeom prst="rect">
            <a:avLst/>
          </a:prstGeom>
        </p:spPr>
      </p:pic>
    </p:spTree>
    <p:extLst>
      <p:ext uri="{BB962C8B-B14F-4D97-AF65-F5344CB8AC3E}">
        <p14:creationId xmlns:p14="http://schemas.microsoft.com/office/powerpoint/2010/main" val="1386430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79070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1BF9F-73D3-4A16-BC90-7A38B83D9CE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3989940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921077" y="-2315702"/>
            <a:ext cx="6349846" cy="11655706"/>
          </a:xfrm>
          <a:prstGeom prst="rect">
            <a:avLst/>
          </a:prstGeom>
        </p:spPr>
      </p:pic>
      <p:pic>
        <p:nvPicPr>
          <p:cNvPr id="9" name="图片 8">
            <a:extLst>
              <a:ext uri="{FF2B5EF4-FFF2-40B4-BE49-F238E27FC236}">
                <a16:creationId xmlns=""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1241912" y="-526164"/>
            <a:ext cx="3020116" cy="3146513"/>
          </a:xfrm>
          <a:prstGeom prst="rect">
            <a:avLst/>
          </a:prstGeom>
        </p:spPr>
      </p:pic>
    </p:spTree>
    <p:extLst>
      <p:ext uri="{BB962C8B-B14F-4D97-AF65-F5344CB8AC3E}">
        <p14:creationId xmlns:p14="http://schemas.microsoft.com/office/powerpoint/2010/main" val="311194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Vertical Title and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矩形 1">
            <a:extLst>
              <a:ext uri="{FF2B5EF4-FFF2-40B4-BE49-F238E27FC236}">
                <a16:creationId xmlns="" xmlns:a16="http://schemas.microsoft.com/office/drawing/2014/main" id="{B22B1E67-3008-4521-AE81-657AB5E1176C}"/>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ea"/>
              <a:sym typeface="+mn-lt"/>
            </a:endParaRPr>
          </a:p>
        </p:txBody>
      </p:sp>
      <p:pic>
        <p:nvPicPr>
          <p:cNvPr id="8" name="图片 8">
            <a:extLst>
              <a:ext uri="{FF2B5EF4-FFF2-40B4-BE49-F238E27FC236}">
                <a16:creationId xmlns="" xmlns:a16="http://schemas.microsoft.com/office/drawing/2014/main" id="{318CC0AA-2F1C-47E2-96E1-12F350AB09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9" name="PA_图片 2">
            <a:extLst>
              <a:ext uri="{FF2B5EF4-FFF2-40B4-BE49-F238E27FC236}">
                <a16:creationId xmlns="" xmlns:a16="http://schemas.microsoft.com/office/drawing/2014/main" id="{F453868A-7C7E-4C9C-BFDE-8FEE5AE3420C}"/>
              </a:ext>
            </a:extLst>
          </p:cNvPr>
          <p:cNvPicPr>
            <a:picLocks noChangeAspect="1"/>
          </p:cNvPicPr>
          <p:nvPr userDrawn="1">
            <p:custDataLst>
              <p:tags r:id="rId1"/>
            </p:custDataLst>
          </p:nvPr>
        </p:nvPicPr>
        <p:blipFill>
          <a:blip r:embed="rId4"/>
          <a:stretch>
            <a:fillRect/>
          </a:stretch>
        </p:blipFill>
        <p:spPr>
          <a:xfrm>
            <a:off x="2538663" y="1049796"/>
            <a:ext cx="7547145" cy="6071588"/>
          </a:xfrm>
          <a:prstGeom prst="rect">
            <a:avLst/>
          </a:prstGeom>
          <a:noFill/>
          <a:ln w="9525">
            <a:noFill/>
          </a:ln>
        </p:spPr>
      </p:pic>
      <p:pic>
        <p:nvPicPr>
          <p:cNvPr id="11" name="图片 22">
            <a:extLst>
              <a:ext uri="{FF2B5EF4-FFF2-40B4-BE49-F238E27FC236}">
                <a16:creationId xmlns="" xmlns:a16="http://schemas.microsoft.com/office/drawing/2014/main" id="{3FCE1FC1-F6CB-4EDD-B53D-CAC51658793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12" name="图片 20">
            <a:extLst>
              <a:ext uri="{FF2B5EF4-FFF2-40B4-BE49-F238E27FC236}">
                <a16:creationId xmlns="" xmlns:a16="http://schemas.microsoft.com/office/drawing/2014/main" id="{12D22E61-431C-4BF7-B86C-F36DBA00E0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extLst>
      <p:ext uri="{BB962C8B-B14F-4D97-AF65-F5344CB8AC3E}">
        <p14:creationId xmlns:p14="http://schemas.microsoft.com/office/powerpoint/2010/main" val="5659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1/21/2025</a:t>
            </a:fld>
            <a:endParaRPr lang="en-US"/>
          </a:p>
        </p:txBody>
      </p:sp>
      <p:sp>
        <p:nvSpPr>
          <p:cNvPr id="4" name="Footer Placeholder 3">
            <a:extLst>
              <a:ext uri="{FF2B5EF4-FFF2-40B4-BE49-F238E27FC236}">
                <a16:creationId xmlns=""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36904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1/21/2025</a:t>
            </a:fld>
            <a:endParaRPr lang="en-US"/>
          </a:p>
        </p:txBody>
      </p:sp>
      <p:sp>
        <p:nvSpPr>
          <p:cNvPr id="4" name="Footer Placeholder 3">
            <a:extLst>
              <a:ext uri="{FF2B5EF4-FFF2-40B4-BE49-F238E27FC236}">
                <a16:creationId xmlns=""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93686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1BF9F-73D3-4A16-BC90-7A38B83D9CE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8730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1BF9F-73D3-4A16-BC90-7A38B83D9CE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40828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1BF9F-73D3-4A16-BC90-7A38B83D9CE1}"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273523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1BF9F-73D3-4A16-BC90-7A38B83D9CE1}"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183701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1BF9F-73D3-4A16-BC90-7A38B83D9CE1}"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221432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1BF9F-73D3-4A16-BC90-7A38B83D9CE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21434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1BF9F-73D3-4A16-BC90-7A38B83D9CE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5D65-2BE8-4504-B175-40B6BB165E92}" type="slidenum">
              <a:rPr lang="en-US" smtClean="0"/>
              <a:t>‹#›</a:t>
            </a:fld>
            <a:endParaRPr lang="en-US"/>
          </a:p>
        </p:txBody>
      </p:sp>
    </p:spTree>
    <p:extLst>
      <p:ext uri="{BB962C8B-B14F-4D97-AF65-F5344CB8AC3E}">
        <p14:creationId xmlns:p14="http://schemas.microsoft.com/office/powerpoint/2010/main" val="3123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1BF9F-73D3-4A16-BC90-7A38B83D9CE1}"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5D65-2BE8-4504-B175-40B6BB165E92}" type="slidenum">
              <a:rPr lang="en-US" smtClean="0"/>
              <a:t>‹#›</a:t>
            </a:fld>
            <a:endParaRPr lang="en-US"/>
          </a:p>
        </p:txBody>
      </p:sp>
    </p:spTree>
    <p:extLst>
      <p:ext uri="{BB962C8B-B14F-4D97-AF65-F5344CB8AC3E}">
        <p14:creationId xmlns:p14="http://schemas.microsoft.com/office/powerpoint/2010/main" val="355509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6" name="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7" name="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8" name="55">
            <a:extLst>
              <a:ext uri="{FF2B5EF4-FFF2-40B4-BE49-F238E27FC236}">
                <a16:creationId xmlns="" xmlns:a16="http://schemas.microsoft.com/office/drawing/2014/main"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993" y="-250353"/>
            <a:ext cx="9803219" cy="3679353"/>
          </a:xfrm>
          <a:prstGeom prst="rect">
            <a:avLst/>
          </a:prstGeom>
        </p:spPr>
      </p:pic>
      <p:grpSp>
        <p:nvGrpSpPr>
          <p:cNvPr id="9" name="57">
            <a:extLst>
              <a:ext uri="{FF2B5EF4-FFF2-40B4-BE49-F238E27FC236}">
                <a16:creationId xmlns=""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10" name="Group 4">
              <a:extLst>
                <a:ext uri="{FF2B5EF4-FFF2-40B4-BE49-F238E27FC236}">
                  <a16:creationId xmlns=""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6" name="Freeform 5">
                <a:extLst>
                  <a:ext uri="{FF2B5EF4-FFF2-40B4-BE49-F238E27FC236}">
                    <a16:creationId xmlns=""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6">
                <a:extLst>
                  <a:ext uri="{FF2B5EF4-FFF2-40B4-BE49-F238E27FC236}">
                    <a16:creationId xmlns=""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8" name="Freeform 7">
                <a:extLst>
                  <a:ext uri="{FF2B5EF4-FFF2-40B4-BE49-F238E27FC236}">
                    <a16:creationId xmlns=""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9" name="Freeform 8">
                <a:extLst>
                  <a:ext uri="{FF2B5EF4-FFF2-40B4-BE49-F238E27FC236}">
                    <a16:creationId xmlns=""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11" name="Group 4">
              <a:extLst>
                <a:ext uri="{FF2B5EF4-FFF2-40B4-BE49-F238E27FC236}">
                  <a16:creationId xmlns=""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2" name="Freeform 5">
                <a:extLst>
                  <a:ext uri="{FF2B5EF4-FFF2-40B4-BE49-F238E27FC236}">
                    <a16:creationId xmlns=""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6">
                <a:extLst>
                  <a:ext uri="{FF2B5EF4-FFF2-40B4-BE49-F238E27FC236}">
                    <a16:creationId xmlns=""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4" name="Freeform 7">
                <a:extLst>
                  <a:ext uri="{FF2B5EF4-FFF2-40B4-BE49-F238E27FC236}">
                    <a16:creationId xmlns=""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8">
                <a:extLst>
                  <a:ext uri="{FF2B5EF4-FFF2-40B4-BE49-F238E27FC236}">
                    <a16:creationId xmlns=""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20" name="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21" name="Rectangle 20">
            <a:extLst>
              <a:ext uri="{FF2B5EF4-FFF2-40B4-BE49-F238E27FC236}">
                <a16:creationId xmlns="" xmlns:a16="http://schemas.microsoft.com/office/drawing/2014/main" id="{3F90713A-6815-4BD0-86DE-AFB7213DCC70}"/>
              </a:ext>
            </a:extLst>
          </p:cNvPr>
          <p:cNvSpPr/>
          <p:nvPr/>
        </p:nvSpPr>
        <p:spPr>
          <a:xfrm>
            <a:off x="2564906" y="831671"/>
            <a:ext cx="7276351"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Chào</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mừng</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các</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em</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đến</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với</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tiếng</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việt</a:t>
            </a:r>
            <a:r>
              <a:rPr kumimoji="0" lang="en-US" altLang="zh-CN" sz="4800" b="1" i="1" u="none" strike="noStrike" kern="0" cap="none" spc="0" normalizeH="0" baseline="0" noProof="0"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p:txBody>
      </p:sp>
      <p:pic>
        <p:nvPicPr>
          <p:cNvPr id="22" name="Picture 21" descr="A picture containing diagram&#10;&#10;Description automatically generated">
            <a:extLst>
              <a:ext uri="{FF2B5EF4-FFF2-40B4-BE49-F238E27FC236}">
                <a16:creationId xmlns="" xmlns:a16="http://schemas.microsoft.com/office/drawing/2014/main" id="{496F8484-8875-40C5-95D5-9FB2C610D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8108" y="2798616"/>
            <a:ext cx="6477000" cy="3943350"/>
          </a:xfrm>
          <a:prstGeom prst="rect">
            <a:avLst/>
          </a:prstGeom>
        </p:spPr>
      </p:pic>
      <p:sp>
        <p:nvSpPr>
          <p:cNvPr id="23" name="Google Shape;289;p32"/>
          <p:cNvSpPr txBox="1">
            <a:spLocks/>
          </p:cNvSpPr>
          <p:nvPr/>
        </p:nvSpPr>
        <p:spPr>
          <a:xfrm>
            <a:off x="6576841" y="2341891"/>
            <a:ext cx="6038400" cy="634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667" b="1" smtClean="0"/>
              <a:t>GV: Nguyễn Hồng Nhung</a:t>
            </a:r>
            <a:endParaRPr lang="en-US" sz="2667" b="1" dirty="0"/>
          </a:p>
        </p:txBody>
      </p:sp>
      <p:sp>
        <p:nvSpPr>
          <p:cNvPr id="24" name="Google Shape;306;p32"/>
          <p:cNvSpPr txBox="1"/>
          <p:nvPr/>
        </p:nvSpPr>
        <p:spPr>
          <a:xfrm>
            <a:off x="364023" y="222519"/>
            <a:ext cx="6540289" cy="565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dirty="0">
                <a:solidFill>
                  <a:schemeClr val="dk1"/>
                </a:solidFill>
                <a:latin typeface="Philosopher"/>
                <a:ea typeface="Philosopher"/>
                <a:cs typeface="Philosopher"/>
                <a:sym typeface="Philosopher"/>
              </a:rPr>
              <a:t>Trường Tiểu </a:t>
            </a:r>
            <a:r>
              <a:rPr lang="en" sz="2933">
                <a:solidFill>
                  <a:schemeClr val="dk1"/>
                </a:solidFill>
                <a:latin typeface="Philosopher"/>
                <a:ea typeface="Philosopher"/>
                <a:cs typeface="Philosopher"/>
                <a:sym typeface="Philosopher"/>
              </a:rPr>
              <a:t>học Đa Phúc</a:t>
            </a:r>
            <a:endParaRPr sz="2933" dirty="0">
              <a:solidFill>
                <a:schemeClr val="dk1"/>
              </a:solidFill>
              <a:latin typeface="Philosopher"/>
              <a:ea typeface="Philosopher"/>
              <a:cs typeface="Philosopher"/>
              <a:sym typeface="Philosopher"/>
            </a:endParaRPr>
          </a:p>
        </p:txBody>
      </p:sp>
    </p:spTree>
    <p:extLst>
      <p:ext uri="{BB962C8B-B14F-4D97-AF65-F5344CB8AC3E}">
        <p14:creationId xmlns:p14="http://schemas.microsoft.com/office/powerpoint/2010/main" val="10277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250"/>
                                        <p:tgtEl>
                                          <p:spTgt spid="8"/>
                                        </p:tgtEl>
                                      </p:cBhvr>
                                    </p:animEffect>
                                    <p:anim calcmode="lin" valueType="num">
                                      <p:cBhvr>
                                        <p:cTn id="24" dur="1250" fill="hold"/>
                                        <p:tgtEl>
                                          <p:spTgt spid="8"/>
                                        </p:tgtEl>
                                        <p:attrNameLst>
                                          <p:attrName>ppt_x</p:attrName>
                                        </p:attrNameLst>
                                      </p:cBhvr>
                                      <p:tavLst>
                                        <p:tav tm="0">
                                          <p:val>
                                            <p:strVal val="#ppt_x"/>
                                          </p:val>
                                        </p:tav>
                                        <p:tav tm="100000">
                                          <p:val>
                                            <p:strVal val="#ppt_x"/>
                                          </p:val>
                                        </p:tav>
                                      </p:tavLst>
                                    </p:anim>
                                    <p:anim calcmode="lin" valueType="num">
                                      <p:cBhvr>
                                        <p:cTn id="25" dur="1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heel(1)">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61592" y="0"/>
            <a:ext cx="3309938" cy="656198"/>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48189" y="656198"/>
            <a:ext cx="11943811" cy="3093115"/>
          </a:xfrm>
          <a:prstGeom prst="rect">
            <a:avLst/>
          </a:prstGeom>
        </p:spPr>
      </p:pic>
      <p:pic>
        <p:nvPicPr>
          <p:cNvPr id="12" name="Picture 11"/>
          <p:cNvPicPr>
            <a:picLocks noChangeAspect="1"/>
          </p:cNvPicPr>
          <p:nvPr/>
        </p:nvPicPr>
        <p:blipFill>
          <a:blip r:embed="rId6"/>
          <a:stretch>
            <a:fillRect/>
          </a:stretch>
        </p:blipFill>
        <p:spPr>
          <a:xfrm>
            <a:off x="140862" y="3733800"/>
            <a:ext cx="11910275" cy="3017247"/>
          </a:xfrm>
          <a:prstGeom prst="rect">
            <a:avLst/>
          </a:prstGeom>
        </p:spPr>
      </p:pic>
    </p:spTree>
    <p:extLst>
      <p:ext uri="{BB962C8B-B14F-4D97-AF65-F5344CB8AC3E}">
        <p14:creationId xmlns:p14="http://schemas.microsoft.com/office/powerpoint/2010/main" val="233155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C6B0087-0CF3-482D-A242-4DCF2786D526}"/>
              </a:ext>
            </a:extLst>
          </p:cNvPr>
          <p:cNvSpPr txBox="1"/>
          <p:nvPr/>
        </p:nvSpPr>
        <p:spPr>
          <a:xfrm>
            <a:off x="4253023" y="2923953"/>
            <a:ext cx="4114800" cy="1107996"/>
          </a:xfrm>
          <a:prstGeom prst="rect">
            <a:avLst/>
          </a:prstGeom>
          <a:noFill/>
        </p:spPr>
        <p:txBody>
          <a:bodyPr wrap="square" rtlCol="0">
            <a:spAutoFit/>
          </a:bodyPr>
          <a:lstStyle/>
          <a:p>
            <a:r>
              <a:rPr lang="en-US" sz="6600" dirty="0" err="1">
                <a:solidFill>
                  <a:srgbClr val="00B050"/>
                </a:solidFill>
              </a:rPr>
              <a:t>Luyện</a:t>
            </a:r>
            <a:r>
              <a:rPr lang="en-US" sz="6600" dirty="0">
                <a:solidFill>
                  <a:srgbClr val="00B050"/>
                </a:solidFill>
              </a:rPr>
              <a:t> </a:t>
            </a:r>
            <a:r>
              <a:rPr lang="en-US" sz="6600" dirty="0" err="1">
                <a:solidFill>
                  <a:srgbClr val="00B050"/>
                </a:solidFill>
              </a:rPr>
              <a:t>tập</a:t>
            </a:r>
            <a:endParaRPr lang="en-US" sz="6600" dirty="0">
              <a:solidFill>
                <a:srgbClr val="00B050"/>
              </a:solidFill>
            </a:endParaRPr>
          </a:p>
        </p:txBody>
      </p:sp>
    </p:spTree>
    <p:extLst>
      <p:ext uri="{BB962C8B-B14F-4D97-AF65-F5344CB8AC3E}">
        <p14:creationId xmlns:p14="http://schemas.microsoft.com/office/powerpoint/2010/main" val="346011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27DBD9-8EB5-4E1B-87B5-273B35CF930E}"/>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1087991" y="402282"/>
            <a:ext cx="1123564" cy="753555"/>
          </a:xfrm>
          <a:prstGeom prst="rect">
            <a:avLst/>
          </a:prstGeom>
        </p:spPr>
      </p:pic>
      <p:sp>
        <p:nvSpPr>
          <p:cNvPr id="4" name="TextBox 3">
            <a:extLst>
              <a:ext uri="{FF2B5EF4-FFF2-40B4-BE49-F238E27FC236}">
                <a16:creationId xmlns="" xmlns:a16="http://schemas.microsoft.com/office/drawing/2014/main" id="{986EBFFC-1F8C-4E61-BB1D-479E100F11E7}"/>
              </a:ext>
            </a:extLst>
          </p:cNvPr>
          <p:cNvSpPr txBox="1"/>
          <p:nvPr/>
        </p:nvSpPr>
        <p:spPr>
          <a:xfrm>
            <a:off x="1781711" y="323219"/>
            <a:ext cx="2704241" cy="730200"/>
          </a:xfrm>
          <a:prstGeom prst="rect">
            <a:avLst/>
          </a:prstGeom>
          <a:noFill/>
        </p:spPr>
        <p:txBody>
          <a:bodyPr wrap="square" rtlCol="0">
            <a:spAutoFit/>
          </a:bodyPr>
          <a:lstStyle/>
          <a:p>
            <a:pPr algn="ctr">
              <a:lnSpc>
                <a:spcPct val="150000"/>
              </a:lnSpc>
            </a:pPr>
            <a:r>
              <a:rPr lang="vi-VN" sz="3200" b="1" dirty="0">
                <a:solidFill>
                  <a:srgbClr val="17479D"/>
                </a:solidFill>
                <a:latin typeface="+mj-lt"/>
              </a:rPr>
              <a:t> LUYỆN TẬP</a:t>
            </a:r>
            <a:endParaRPr lang="en-US" sz="3200" b="1" dirty="0">
              <a:solidFill>
                <a:srgbClr val="17479D"/>
              </a:solidFill>
              <a:latin typeface="+mj-lt"/>
            </a:endParaRPr>
          </a:p>
        </p:txBody>
      </p:sp>
      <p:pic>
        <p:nvPicPr>
          <p:cNvPr id="157" name="Picture 156"/>
          <p:cNvPicPr>
            <a:picLocks noChangeAspect="1"/>
          </p:cNvPicPr>
          <p:nvPr/>
        </p:nvPicPr>
        <p:blipFill>
          <a:blip r:embed="rId4"/>
          <a:stretch>
            <a:fillRect/>
          </a:stretch>
        </p:blipFill>
        <p:spPr>
          <a:xfrm>
            <a:off x="271819" y="2270476"/>
            <a:ext cx="11674682" cy="1371976"/>
          </a:xfrm>
          <a:prstGeom prst="rect">
            <a:avLst/>
          </a:prstGeom>
        </p:spPr>
      </p:pic>
      <p:sp>
        <p:nvSpPr>
          <p:cNvPr id="158" name="Rectangle 157"/>
          <p:cNvSpPr/>
          <p:nvPr/>
        </p:nvSpPr>
        <p:spPr>
          <a:xfrm>
            <a:off x="271819" y="1337040"/>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159"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59"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42171" y="2016427"/>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60"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55290" y="1972114"/>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031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1000" fill="hold"/>
                                            <p:tgtEl>
                                              <p:spTgt spid="15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14:bounceEnd="40000">
                                          <p:cBhvr additive="base">
                                            <p:cTn id="22" dur="500" fill="hold"/>
                                            <p:tgtEl>
                                              <p:spTgt spid="160"/>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61"/>
                                            </p:tgtEl>
                                            <p:attrNameLst>
                                              <p:attrName>style.visibility</p:attrName>
                                            </p:attrNameLst>
                                          </p:cBhvr>
                                          <p:to>
                                            <p:strVal val="visible"/>
                                          </p:to>
                                        </p:set>
                                        <p:anim calcmode="lin" valueType="num" p14:bounceEnd="40000">
                                          <p:cBhvr additive="base">
                                            <p:cTn id="28" dur="500" fill="hold"/>
                                            <p:tgtEl>
                                              <p:spTgt spid="161"/>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1000" fill="hold"/>
                                            <p:tgtEl>
                                              <p:spTgt spid="15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1+#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 calcmode="lin" valueType="num">
                                          <p:cBhvr additive="base">
                                            <p:cTn id="28" dur="500" fill="hold"/>
                                            <p:tgtEl>
                                              <p:spTgt spid="161"/>
                                            </p:tgtEl>
                                            <p:attrNameLst>
                                              <p:attrName>ppt_x</p:attrName>
                                            </p:attrNameLst>
                                          </p:cBhvr>
                                          <p:tavLst>
                                            <p:tav tm="0">
                                              <p:val>
                                                <p:strVal val="1+#ppt_w/2"/>
                                              </p:val>
                                            </p:tav>
                                            <p:tav tm="100000">
                                              <p:val>
                                                <p:strVal val="#ppt_x"/>
                                              </p:val>
                                            </p:tav>
                                          </p:tavLst>
                                        </p:anim>
                                        <p:anim calcmode="lin" valueType="num">
                                          <p:cBhvr additive="base">
                                            <p:cTn id="2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Rectangle 148"/>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150" name="Rectangle 149"/>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19600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anim calcmode="lin" valueType="num">
                                      <p:cBhvr>
                                        <p:cTn id="8" dur="1000" fill="hold"/>
                                        <p:tgtEl>
                                          <p:spTgt spid="148"/>
                                        </p:tgtEl>
                                        <p:attrNameLst>
                                          <p:attrName>ppt_x</p:attrName>
                                        </p:attrNameLst>
                                      </p:cBhvr>
                                      <p:tavLst>
                                        <p:tav tm="0">
                                          <p:val>
                                            <p:strVal val="#ppt_x"/>
                                          </p:val>
                                        </p:tav>
                                        <p:tav tm="100000">
                                          <p:val>
                                            <p:strVal val="#ppt_x"/>
                                          </p:val>
                                        </p:tav>
                                      </p:tavLst>
                                    </p:anim>
                                    <p:anim calcmode="lin" valueType="num">
                                      <p:cBhvr>
                                        <p:cTn id="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905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err="1">
                <a:solidFill>
                  <a:srgbClr val="FF0000"/>
                </a:solidFill>
                <a:latin typeface="Times New Roman" pitchFamily="18" charset="0"/>
                <a:cs typeface="Times New Roman" pitchFamily="18" charset="0"/>
              </a:rPr>
              <a:t>Tiết</a:t>
            </a:r>
            <a:r>
              <a:rPr lang="en-US" sz="8000" b="1">
                <a:solidFill>
                  <a:srgbClr val="FF0000"/>
                </a:solidFill>
                <a:latin typeface="Times New Roman" pitchFamily="18" charset="0"/>
                <a:cs typeface="Times New Roman" pitchFamily="18" charset="0"/>
              </a:rPr>
              <a:t> </a:t>
            </a:r>
            <a:r>
              <a:rPr lang="en-US" sz="8000" b="1" smtClean="0">
                <a:solidFill>
                  <a:srgbClr val="FF0000"/>
                </a:solidFill>
                <a:latin typeface="Times New Roman" pitchFamily="18" charset="0"/>
                <a:cs typeface="Times New Roman" pitchFamily="18" charset="0"/>
              </a:rPr>
              <a:t>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4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6055C99-6724-42EE-BB86-7ACDCD5EE1C8}"/>
              </a:ext>
            </a:extLst>
          </p:cNvPr>
          <p:cNvSpPr txBox="1"/>
          <p:nvPr/>
        </p:nvSpPr>
        <p:spPr>
          <a:xfrm>
            <a:off x="3065632" y="318977"/>
            <a:ext cx="6675005" cy="769441"/>
          </a:xfrm>
          <a:prstGeom prst="rect">
            <a:avLst/>
          </a:prstGeom>
          <a:noFill/>
        </p:spPr>
        <p:txBody>
          <a:bodyPr wrap="square" rtlCol="0">
            <a:spAutoFit/>
          </a:bodyPr>
          <a:lstStyle/>
          <a:p>
            <a:pPr algn="ctr"/>
            <a:r>
              <a:rPr lang="vi-VN" sz="4400" dirty="0">
                <a:solidFill>
                  <a:srgbClr val="FF0000"/>
                </a:solidFill>
                <a:latin typeface="+mj-lt"/>
              </a:rPr>
              <a:t>TRẢ LỜI CÂU HỎI</a:t>
            </a:r>
            <a:endParaRPr lang="en-US" sz="4400" dirty="0">
              <a:solidFill>
                <a:srgbClr val="FF0000"/>
              </a:solidFill>
              <a:latin typeface="+mj-lt"/>
            </a:endParaRPr>
          </a:p>
        </p:txBody>
      </p:sp>
      <p:sp>
        <p:nvSpPr>
          <p:cNvPr id="16" name="Rectangle 15"/>
          <p:cNvSpPr/>
          <p:nvPr/>
        </p:nvSpPr>
        <p:spPr>
          <a:xfrm>
            <a:off x="3222171" y="1073563"/>
            <a:ext cx="9179065" cy="1077218"/>
          </a:xfrm>
          <a:prstGeom prst="rect">
            <a:avLst/>
          </a:prstGeom>
        </p:spPr>
        <p:txBody>
          <a:bodyPr wrap="square">
            <a:spAutoFit/>
          </a:bodyPr>
          <a:lstStyle/>
          <a:p>
            <a:r>
              <a:rPr lang="en-US" sz="3200" dirty="0" err="1">
                <a:solidFill>
                  <a:srgbClr val="FF0000"/>
                </a:solidFill>
                <a:latin typeface="Times New Roman" panose="02020603050405020304" pitchFamily="18" charset="0"/>
              </a:rPr>
              <a:t>Câu</a:t>
            </a:r>
            <a:r>
              <a:rPr lang="en-US" sz="3200" dirty="0">
                <a:solidFill>
                  <a:srgbClr val="FF0000"/>
                </a:solidFill>
                <a:latin typeface="Times New Roman" panose="02020603050405020304" pitchFamily="18" charset="0"/>
              </a:rPr>
              <a:t> 1</a:t>
            </a:r>
            <a:r>
              <a:rPr lang="en-US" sz="3200" dirty="0">
                <a:latin typeface="Times New Roman" panose="02020603050405020304" pitchFamily="18" charset="0"/>
              </a:rPr>
              <a:t>: </a:t>
            </a:r>
            <a:r>
              <a:rPr lang="vi-VN" sz="3200" dirty="0">
                <a:latin typeface="Times New Roman" panose="02020603050405020304" pitchFamily="18" charset="0"/>
                <a:ea typeface="Calibri" panose="020F0502020204030204" pitchFamily="34" charset="0"/>
              </a:rPr>
              <a:t>Vì sao người ta gọi là mùa nước nổi mà không gọi là mùa nước lũ?</a:t>
            </a:r>
          </a:p>
        </p:txBody>
      </p:sp>
      <p:sp>
        <p:nvSpPr>
          <p:cNvPr id="17" name="Rectangle 16"/>
          <p:cNvSpPr/>
          <p:nvPr/>
        </p:nvSpPr>
        <p:spPr>
          <a:xfrm>
            <a:off x="704699" y="2489868"/>
            <a:ext cx="11396869" cy="2554545"/>
          </a:xfrm>
          <a:prstGeom prst="rect">
            <a:avLst/>
          </a:prstGeom>
        </p:spPr>
        <p:txBody>
          <a:bodyPr wrap="square">
            <a:spAutoFit/>
          </a:bodyPr>
          <a:lstStyle/>
          <a:p>
            <a:r>
              <a:rPr lang="en-US" sz="3200" dirty="0" err="1">
                <a:solidFill>
                  <a:srgbClr val="FF0000"/>
                </a:solidFill>
                <a:latin typeface="Times New Roman" panose="02020603050405020304" pitchFamily="18" charset="0"/>
              </a:rPr>
              <a:t>Câu</a:t>
            </a:r>
            <a:r>
              <a:rPr lang="en-US" sz="3200" dirty="0">
                <a:solidFill>
                  <a:srgbClr val="FF0000"/>
                </a:solidFill>
                <a:latin typeface="Times New Roman" panose="02020603050405020304" pitchFamily="18" charset="0"/>
              </a:rPr>
              <a:t> 2</a:t>
            </a:r>
            <a:r>
              <a:rPr lang="en-US" sz="3200" dirty="0">
                <a:latin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Cảnh</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vật</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trong</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mùa</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nước</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nổi</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thế</a:t>
            </a:r>
            <a:r>
              <a:rPr lang="en-US" sz="3200" i="1" dirty="0">
                <a:solidFill>
                  <a:srgbClr val="181717"/>
                </a:solidFill>
                <a:latin typeface="Times New Roman" panose="02020603050405020304" pitchFamily="18" charset="0"/>
                <a:ea typeface="Times New Roman" panose="02020603050405020304" pitchFamily="18" charset="0"/>
              </a:rPr>
              <a:t> </a:t>
            </a:r>
            <a:r>
              <a:rPr lang="en-US" sz="3200" i="1" dirty="0" err="1">
                <a:solidFill>
                  <a:srgbClr val="181717"/>
                </a:solidFill>
                <a:latin typeface="Times New Roman" panose="02020603050405020304" pitchFamily="18" charset="0"/>
                <a:ea typeface="Times New Roman" panose="02020603050405020304" pitchFamily="18" charset="0"/>
              </a:rPr>
              <a:t>nào</a:t>
            </a:r>
            <a:r>
              <a:rPr lang="en-US" sz="3200" dirty="0">
                <a:solidFill>
                  <a:srgbClr val="181717"/>
                </a:solidFill>
                <a:latin typeface="Times New Roman" panose="02020603050405020304" pitchFamily="18" charset="0"/>
                <a:ea typeface="Times New Roman" panose="02020603050405020304" pitchFamily="18" charset="0"/>
              </a:rPr>
              <a:t>?</a:t>
            </a:r>
          </a:p>
          <a:p>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Sông</a:t>
            </a:r>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nước</a:t>
            </a:r>
            <a:endParaRPr lang="en-US" sz="3200" dirty="0">
              <a:solidFill>
                <a:srgbClr val="181717"/>
              </a:solidFill>
              <a:latin typeface="Times New Roman" panose="02020603050405020304" pitchFamily="18" charset="0"/>
            </a:endParaRPr>
          </a:p>
          <a:p>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Đồng</a:t>
            </a:r>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ruộng</a:t>
            </a:r>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vườn</a:t>
            </a:r>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tược</a:t>
            </a:r>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cây</a:t>
            </a:r>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cỏ</a:t>
            </a:r>
            <a:endParaRPr lang="en-US" sz="3200" dirty="0">
              <a:solidFill>
                <a:srgbClr val="181717"/>
              </a:solidFill>
              <a:latin typeface="Times New Roman" panose="02020603050405020304" pitchFamily="18" charset="0"/>
            </a:endParaRPr>
          </a:p>
          <a:p>
            <a:r>
              <a:rPr lang="en-US" sz="3200" dirty="0">
                <a:solidFill>
                  <a:srgbClr val="181717"/>
                </a:solidFill>
                <a:latin typeface="Times New Roman" panose="02020603050405020304" pitchFamily="18" charset="0"/>
              </a:rPr>
              <a:t>- </a:t>
            </a:r>
            <a:r>
              <a:rPr lang="en-US" sz="3200" dirty="0" err="1">
                <a:solidFill>
                  <a:srgbClr val="181717"/>
                </a:solidFill>
                <a:latin typeface="Times New Roman" panose="02020603050405020304" pitchFamily="18" charset="0"/>
              </a:rPr>
              <a:t>Cá</a:t>
            </a:r>
            <a:endParaRPr lang="en-US" sz="3200" dirty="0"/>
          </a:p>
          <a:p>
            <a:endParaRPr lang="en-US" sz="3200" dirty="0"/>
          </a:p>
        </p:txBody>
      </p:sp>
      <p:sp>
        <p:nvSpPr>
          <p:cNvPr id="20" name="Rectangle 19"/>
          <p:cNvSpPr/>
          <p:nvPr/>
        </p:nvSpPr>
        <p:spPr>
          <a:xfrm>
            <a:off x="377371" y="4505804"/>
            <a:ext cx="11396869" cy="1077218"/>
          </a:xfrm>
          <a:prstGeom prst="rect">
            <a:avLst/>
          </a:prstGeom>
        </p:spPr>
        <p:txBody>
          <a:bodyPr wrap="square">
            <a:spAutoFit/>
          </a:bodyPr>
          <a:lstStyle/>
          <a:p>
            <a:r>
              <a:rPr lang="en-US" sz="3200" dirty="0" err="1">
                <a:solidFill>
                  <a:srgbClr val="FF0000"/>
                </a:solidFill>
                <a:latin typeface="Times New Roman" panose="02020603050405020304" pitchFamily="18" charset="0"/>
              </a:rPr>
              <a:t>Câu</a:t>
            </a:r>
            <a:r>
              <a:rPr lang="en-US" sz="3200" dirty="0">
                <a:solidFill>
                  <a:srgbClr val="FF0000"/>
                </a:solidFill>
                <a:latin typeface="Times New Roman" panose="02020603050405020304" pitchFamily="18" charset="0"/>
              </a:rPr>
              <a:t> 3: </a:t>
            </a:r>
            <a:r>
              <a:rPr lang="vi-VN" sz="3200" dirty="0">
                <a:latin typeface="Times New Roman" panose="02020603050405020304" pitchFamily="18" charset="0"/>
              </a:rPr>
              <a:t>Vì sao vào mùa nước nổi, người ta phải làm cầu từ cửa trước vào đến tận bếp?</a:t>
            </a:r>
            <a:endParaRPr lang="en-US" sz="3200" dirty="0"/>
          </a:p>
        </p:txBody>
      </p:sp>
      <p:sp>
        <p:nvSpPr>
          <p:cNvPr id="11" name="Rectangle 10"/>
          <p:cNvSpPr/>
          <p:nvPr/>
        </p:nvSpPr>
        <p:spPr>
          <a:xfrm>
            <a:off x="377371" y="5737977"/>
            <a:ext cx="10946928" cy="584775"/>
          </a:xfrm>
          <a:prstGeom prst="rect">
            <a:avLst/>
          </a:prstGeom>
        </p:spPr>
        <p:txBody>
          <a:bodyPr wrap="squar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rPr>
              <a:t> 4.</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Em</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thích</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nhất</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hình</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ảnh</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nào</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trong</a:t>
            </a:r>
            <a:r>
              <a:rPr lang="en-US" sz="3200" dirty="0">
                <a:solidFill>
                  <a:srgbClr val="181717"/>
                </a:solidFill>
                <a:latin typeface="Times New Roman" panose="02020603050405020304" pitchFamily="18" charset="0"/>
                <a:ea typeface="Times New Roman" panose="02020603050405020304" pitchFamily="18" charset="0"/>
              </a:rPr>
              <a:t> </a:t>
            </a:r>
            <a:r>
              <a:rPr lang="en-US" sz="3200" dirty="0" err="1">
                <a:solidFill>
                  <a:srgbClr val="181717"/>
                </a:solidFill>
                <a:latin typeface="Times New Roman" panose="02020603050405020304" pitchFamily="18" charset="0"/>
                <a:ea typeface="Times New Roman" panose="02020603050405020304" pitchFamily="18" charset="0"/>
              </a:rPr>
              <a:t>bài</a:t>
            </a:r>
            <a:r>
              <a:rPr lang="en-US" sz="3200" dirty="0">
                <a:solidFill>
                  <a:srgbClr val="181717"/>
                </a:solidFill>
                <a:latin typeface="Times New Roman" panose="02020603050405020304" pitchFamily="18" charset="0"/>
                <a:ea typeface="Times New Roman" panose="02020603050405020304" pitchFamily="18" charset="0"/>
              </a:rPr>
              <a:t>?</a:t>
            </a:r>
            <a:endParaRPr lang="en-US" sz="3200" dirty="0">
              <a:solidFill>
                <a:prstClr val="black"/>
              </a:solidFill>
              <a:latin typeface="Calibri" panose="020F0502020204030204"/>
            </a:endParaRPr>
          </a:p>
        </p:txBody>
      </p:sp>
      <p:pic>
        <p:nvPicPr>
          <p:cNvPr id="13" name="Picture 12"/>
          <p:cNvPicPr>
            <a:picLocks noChangeAspect="1"/>
          </p:cNvPicPr>
          <p:nvPr/>
        </p:nvPicPr>
        <p:blipFill>
          <a:blip r:embed="rId2"/>
          <a:stretch>
            <a:fillRect/>
          </a:stretch>
        </p:blipFill>
        <p:spPr>
          <a:xfrm>
            <a:off x="292489" y="294011"/>
            <a:ext cx="2694873" cy="1961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180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p:cNvSpPr/>
          <p:nvPr/>
        </p:nvSpPr>
        <p:spPr>
          <a:xfrm>
            <a:off x="487679" y="667731"/>
            <a:ext cx="11216641" cy="1323439"/>
          </a:xfrm>
          <a:prstGeom prst="rect">
            <a:avLst/>
          </a:prstGeom>
        </p:spPr>
        <p:txBody>
          <a:bodyPr wrap="square">
            <a:spAutoFit/>
          </a:bodyPr>
          <a:lstStyle/>
          <a:p>
            <a:r>
              <a:rPr lang="en-US" sz="4000" b="1" dirty="0" err="1">
                <a:solidFill>
                  <a:srgbClr val="181717"/>
                </a:solidFill>
                <a:latin typeface="Times New Roman" panose="02020603050405020304" pitchFamily="18" charset="0"/>
                <a:ea typeface="Times New Roman" panose="02020603050405020304" pitchFamily="18" charset="0"/>
              </a:rPr>
              <a:t>Câu</a:t>
            </a:r>
            <a:r>
              <a:rPr lang="en-US" sz="4000" b="1" dirty="0">
                <a:solidFill>
                  <a:srgbClr val="181717"/>
                </a:solidFill>
                <a:latin typeface="Times New Roman" panose="02020603050405020304" pitchFamily="18" charset="0"/>
                <a:ea typeface="Times New Roman" panose="02020603050405020304" pitchFamily="18" charset="0"/>
              </a:rPr>
              <a:t> 1</a:t>
            </a:r>
            <a:r>
              <a:rPr lang="en-US" sz="4000"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Vì</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sao</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người</a:t>
            </a:r>
            <a:r>
              <a:rPr lang="en-US" sz="4000" i="1" dirty="0">
                <a:solidFill>
                  <a:srgbClr val="181717"/>
                </a:solidFill>
                <a:latin typeface="Times New Roman" panose="02020603050405020304" pitchFamily="18" charset="0"/>
                <a:ea typeface="Times New Roman" panose="02020603050405020304" pitchFamily="18" charset="0"/>
              </a:rPr>
              <a:t> ta </a:t>
            </a:r>
            <a:r>
              <a:rPr lang="en-US" sz="4000" i="1" dirty="0" err="1">
                <a:solidFill>
                  <a:srgbClr val="181717"/>
                </a:solidFill>
                <a:latin typeface="Times New Roman" panose="02020603050405020304" pitchFamily="18" charset="0"/>
                <a:ea typeface="Times New Roman" panose="02020603050405020304" pitchFamily="18" charset="0"/>
              </a:rPr>
              <a:t>gọi</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là</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mùa</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nước</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nổi</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mà</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không</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gọi</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là</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mùa</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nước</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lũ</a:t>
            </a:r>
            <a:r>
              <a:rPr lang="en-US" sz="4000" dirty="0">
                <a:solidFill>
                  <a:srgbClr val="181717"/>
                </a:solidFill>
                <a:latin typeface="Times New Roman" panose="02020603050405020304" pitchFamily="18" charset="0"/>
                <a:ea typeface="Times New Roman" panose="02020603050405020304" pitchFamily="18" charset="0"/>
              </a:rPr>
              <a:t>?</a:t>
            </a:r>
            <a:endParaRPr lang="en-US" sz="4000" dirty="0"/>
          </a:p>
        </p:txBody>
      </p:sp>
      <p:sp>
        <p:nvSpPr>
          <p:cNvPr id="149" name="Rectangle 148"/>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233340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fade">
                                      <p:cBhvr>
                                        <p:cTn id="14" dur="500"/>
                                        <p:tgtEl>
                                          <p:spTgt spid="1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p:cNvSpPr/>
          <p:nvPr/>
        </p:nvSpPr>
        <p:spPr>
          <a:xfrm>
            <a:off x="766661" y="161499"/>
            <a:ext cx="9668224" cy="2554545"/>
          </a:xfrm>
          <a:prstGeom prst="rect">
            <a:avLst/>
          </a:prstGeom>
        </p:spPr>
        <p:txBody>
          <a:bodyPr wrap="none">
            <a:spAutoFit/>
          </a:bodyPr>
          <a:lstStyle/>
          <a:p>
            <a:r>
              <a:rPr lang="en-US" sz="4000" b="1" dirty="0" err="1">
                <a:solidFill>
                  <a:srgbClr val="181717"/>
                </a:solidFill>
                <a:latin typeface="Times New Roman" panose="02020603050405020304" pitchFamily="18" charset="0"/>
                <a:ea typeface="Times New Roman" panose="02020603050405020304" pitchFamily="18" charset="0"/>
              </a:rPr>
              <a:t>Câu</a:t>
            </a:r>
            <a:r>
              <a:rPr lang="en-US" sz="4000" b="1" dirty="0">
                <a:solidFill>
                  <a:srgbClr val="181717"/>
                </a:solidFill>
                <a:latin typeface="Times New Roman" panose="02020603050405020304" pitchFamily="18" charset="0"/>
                <a:ea typeface="Times New Roman" panose="02020603050405020304" pitchFamily="18" charset="0"/>
              </a:rPr>
              <a:t> 2</a:t>
            </a:r>
            <a:r>
              <a:rPr lang="en-US" sz="4000"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Cảnh</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vật</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trong</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mùa</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nước</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nổi</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thế</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nào</a:t>
            </a:r>
            <a:r>
              <a:rPr lang="en-US" sz="4000" dirty="0">
                <a:solidFill>
                  <a:srgbClr val="181717"/>
                </a:solidFill>
                <a:latin typeface="Times New Roman" panose="02020603050405020304" pitchFamily="18" charset="0"/>
                <a:ea typeface="Times New Roman" panose="02020603050405020304" pitchFamily="18" charset="0"/>
              </a:rPr>
              <a:t>?</a:t>
            </a:r>
          </a:p>
          <a:p>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Sông</a:t>
            </a:r>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nước</a:t>
            </a:r>
            <a:endParaRPr lang="en-US" sz="4000" dirty="0">
              <a:solidFill>
                <a:srgbClr val="181717"/>
              </a:solidFill>
              <a:latin typeface="Times New Roman" panose="02020603050405020304" pitchFamily="18" charset="0"/>
            </a:endParaRPr>
          </a:p>
          <a:p>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Đồng</a:t>
            </a:r>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ruộng</a:t>
            </a:r>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vườn</a:t>
            </a:r>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tược</a:t>
            </a:r>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cây</a:t>
            </a:r>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cỏ</a:t>
            </a:r>
            <a:endParaRPr lang="en-US" sz="4000" dirty="0">
              <a:solidFill>
                <a:srgbClr val="181717"/>
              </a:solidFill>
              <a:latin typeface="Times New Roman" panose="02020603050405020304" pitchFamily="18" charset="0"/>
            </a:endParaRPr>
          </a:p>
          <a:p>
            <a:r>
              <a:rPr lang="en-US" sz="4000" dirty="0">
                <a:solidFill>
                  <a:srgbClr val="181717"/>
                </a:solidFill>
                <a:latin typeface="Times New Roman" panose="02020603050405020304" pitchFamily="18" charset="0"/>
              </a:rPr>
              <a:t>- </a:t>
            </a:r>
            <a:r>
              <a:rPr lang="en-US" sz="4000" dirty="0" err="1">
                <a:solidFill>
                  <a:srgbClr val="181717"/>
                </a:solidFill>
                <a:latin typeface="Times New Roman" panose="02020603050405020304" pitchFamily="18" charset="0"/>
              </a:rPr>
              <a:t>Cá</a:t>
            </a:r>
            <a:endParaRPr lang="en-US" sz="4000" dirty="0"/>
          </a:p>
        </p:txBody>
      </p:sp>
      <p:sp>
        <p:nvSpPr>
          <p:cNvPr id="148" name="Rectangle 147"/>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149"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48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Rectangle 151"/>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dirty="0" err="1">
                <a:solidFill>
                  <a:srgbClr val="181717"/>
                </a:solidFill>
                <a:latin typeface="Times New Roman" panose="02020603050405020304" pitchFamily="18" charset="0"/>
                <a:ea typeface="Times New Roman" panose="02020603050405020304" pitchFamily="18" charset="0"/>
              </a:rPr>
              <a:t>Câu</a:t>
            </a:r>
            <a:r>
              <a:rPr lang="en-US" sz="4000" b="1" dirty="0">
                <a:solidFill>
                  <a:srgbClr val="181717"/>
                </a:solidFill>
                <a:latin typeface="Times New Roman" panose="02020603050405020304" pitchFamily="18" charset="0"/>
                <a:ea typeface="Times New Roman" panose="02020603050405020304" pitchFamily="18" charset="0"/>
              </a:rPr>
              <a:t> 3</a:t>
            </a:r>
            <a:r>
              <a:rPr lang="en-US" sz="4000"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Vì</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sao</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vào</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mùa</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nước</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nổi</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người</a:t>
            </a:r>
            <a:r>
              <a:rPr lang="en-US" sz="4000" i="1" dirty="0">
                <a:solidFill>
                  <a:srgbClr val="181717"/>
                </a:solidFill>
                <a:latin typeface="Times New Roman" panose="02020603050405020304" pitchFamily="18" charset="0"/>
                <a:ea typeface="Times New Roman" panose="02020603050405020304" pitchFamily="18" charset="0"/>
              </a:rPr>
              <a:t> ta </a:t>
            </a:r>
            <a:r>
              <a:rPr lang="en-US" sz="4000" i="1" dirty="0" err="1">
                <a:solidFill>
                  <a:srgbClr val="181717"/>
                </a:solidFill>
                <a:latin typeface="Times New Roman" panose="02020603050405020304" pitchFamily="18" charset="0"/>
                <a:ea typeface="Times New Roman" panose="02020603050405020304" pitchFamily="18" charset="0"/>
              </a:rPr>
              <a:t>phải</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làm</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cầu</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từ</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cửa</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trước</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vào</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đến</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tận</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bếp</a:t>
            </a:r>
            <a:r>
              <a:rPr lang="en-US" sz="4000" i="1" dirty="0">
                <a:solidFill>
                  <a:srgbClr val="181717"/>
                </a:solidFill>
                <a:latin typeface="Times New Roman" panose="02020603050405020304" pitchFamily="18" charset="0"/>
                <a:ea typeface="Times New Roman" panose="02020603050405020304" pitchFamily="18" charset="0"/>
              </a:rPr>
              <a:t>?</a:t>
            </a:r>
            <a:endParaRPr lang="en-US" sz="4000" dirty="0">
              <a:solidFill>
                <a:srgbClr val="181717"/>
              </a:solidFill>
              <a:latin typeface="Times New Roman" panose="02020603050405020304" pitchFamily="18" charset="0"/>
              <a:ea typeface="Times New Roman" panose="02020603050405020304" pitchFamily="18" charset="0"/>
            </a:endParaRPr>
          </a:p>
        </p:txBody>
      </p:sp>
      <p:sp>
        <p:nvSpPr>
          <p:cNvPr id="153" name="Rectangle 152"/>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16976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fade">
                                      <p:cBhvr>
                                        <p:cTn id="14" dur="500"/>
                                        <p:tgtEl>
                                          <p:spTgt spid="15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0"/>
            <a:ext cx="12192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 name="Rectangle 292"/>
          <p:cNvSpPr/>
          <p:nvPr/>
        </p:nvSpPr>
        <p:spPr>
          <a:xfrm>
            <a:off x="835769" y="1193466"/>
            <a:ext cx="10946928" cy="707886"/>
          </a:xfrm>
          <a:prstGeom prst="rect">
            <a:avLst/>
          </a:prstGeom>
        </p:spPr>
        <p:txBody>
          <a:bodyPr wrap="square">
            <a:spAutoFit/>
          </a:bodyPr>
          <a:lstStyle/>
          <a:p>
            <a:r>
              <a:rPr lang="en-US" sz="4000" b="1" dirty="0" err="1">
                <a:solidFill>
                  <a:srgbClr val="181717"/>
                </a:solidFill>
                <a:latin typeface="Times New Roman" panose="02020603050405020304" pitchFamily="18" charset="0"/>
                <a:ea typeface="Times New Roman" panose="02020603050405020304" pitchFamily="18" charset="0"/>
              </a:rPr>
              <a:t>Câu</a:t>
            </a:r>
            <a:r>
              <a:rPr lang="en-US" sz="4000" b="1" dirty="0">
                <a:solidFill>
                  <a:srgbClr val="181717"/>
                </a:solidFill>
                <a:latin typeface="Times New Roman" panose="02020603050405020304" pitchFamily="18" charset="0"/>
                <a:ea typeface="Times New Roman" panose="02020603050405020304" pitchFamily="18" charset="0"/>
              </a:rPr>
              <a:t> 4.</a:t>
            </a:r>
            <a:r>
              <a:rPr lang="en-US" sz="4000"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Em</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thích</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nhất</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hình</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ảnh</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nào</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trong</a:t>
            </a:r>
            <a:r>
              <a:rPr lang="en-US" sz="4000" i="1" dirty="0">
                <a:solidFill>
                  <a:srgbClr val="181717"/>
                </a:solidFill>
                <a:latin typeface="Times New Roman" panose="02020603050405020304" pitchFamily="18" charset="0"/>
                <a:ea typeface="Times New Roman" panose="02020603050405020304" pitchFamily="18" charset="0"/>
              </a:rPr>
              <a:t> </a:t>
            </a:r>
            <a:r>
              <a:rPr lang="en-US" sz="4000" i="1" dirty="0" err="1">
                <a:solidFill>
                  <a:srgbClr val="181717"/>
                </a:solidFill>
                <a:latin typeface="Times New Roman" panose="02020603050405020304" pitchFamily="18" charset="0"/>
                <a:ea typeface="Times New Roman" panose="02020603050405020304" pitchFamily="18" charset="0"/>
              </a:rPr>
              <a:t>bài</a:t>
            </a:r>
            <a:r>
              <a:rPr lang="en-US" sz="4000" dirty="0">
                <a:solidFill>
                  <a:srgbClr val="181717"/>
                </a:solidFill>
                <a:latin typeface="Times New Roman" panose="02020603050405020304" pitchFamily="18" charset="0"/>
                <a:ea typeface="Times New Roman" panose="02020603050405020304" pitchFamily="18" charset="0"/>
              </a:rPr>
              <a:t>?</a:t>
            </a:r>
            <a:endParaRPr lang="en-US" sz="4000" dirty="0"/>
          </a:p>
        </p:txBody>
      </p:sp>
      <p:sp>
        <p:nvSpPr>
          <p:cNvPr id="2" name="Rectangle 1">
            <a:extLst>
              <a:ext uri="{FF2B5EF4-FFF2-40B4-BE49-F238E27FC236}">
                <a16:creationId xmlns="" xmlns:a16="http://schemas.microsoft.com/office/drawing/2014/main" id="{CEF1982A-DDA5-4768-9AF4-2951997ED9FD}"/>
              </a:ext>
            </a:extLst>
          </p:cNvPr>
          <p:cNvSpPr/>
          <p:nvPr/>
        </p:nvSpPr>
        <p:spPr>
          <a:xfrm>
            <a:off x="721912" y="2396609"/>
            <a:ext cx="10280705" cy="1323439"/>
          </a:xfrm>
          <a:prstGeom prst="rect">
            <a:avLst/>
          </a:prstGeom>
        </p:spPr>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nhất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ảnh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đàn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ròng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ròng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đàn,từng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đàn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mẹ</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xuôi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dòng</a:t>
            </a:r>
            <a:r>
              <a:rPr lang="en-US" sz="4000" dirty="0">
                <a:solidFill>
                  <a:srgbClr val="FF0000"/>
                </a:solidFill>
                <a:latin typeface="Times New Roman" panose="02020603050405020304" pitchFamily="18" charset="0"/>
                <a:cs typeface="Times New Roman" panose="02020603050405020304" pitchFamily="18" charset="0"/>
              </a:rPr>
              <a:t> n</a:t>
            </a:r>
            <a:r>
              <a:rPr lang="vi-VN" sz="4000" dirty="0">
                <a:solidFill>
                  <a:srgbClr val="FF0000"/>
                </a:solidFill>
                <a:latin typeface="Times New Roman" panose="02020603050405020304" pitchFamily="18" charset="0"/>
                <a:cs typeface="Times New Roman" panose="02020603050405020304" pitchFamily="18" charset="0"/>
              </a:rPr>
              <a:t>ư</a:t>
            </a:r>
            <a:r>
              <a:rPr lang="en-US" sz="4000" dirty="0" err="1">
                <a:solidFill>
                  <a:srgbClr val="FF0000"/>
                </a:solidFill>
                <a:latin typeface="Times New Roman" panose="02020603050405020304" pitchFamily="18" charset="0"/>
                <a:cs typeface="Times New Roman" panose="02020603050405020304" pitchFamily="18" charset="0"/>
              </a:rPr>
              <a:t>ớc</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492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anim calcmode="lin" valueType="num">
                                      <p:cBhvr>
                                        <p:cTn id="8" dur="1000" fill="hold"/>
                                        <p:tgtEl>
                                          <p:spTgt spid="292"/>
                                        </p:tgtEl>
                                        <p:attrNameLst>
                                          <p:attrName>ppt_x</p:attrName>
                                        </p:attrNameLst>
                                      </p:cBhvr>
                                      <p:tavLst>
                                        <p:tav tm="0">
                                          <p:val>
                                            <p:strVal val="#ppt_x"/>
                                          </p:val>
                                        </p:tav>
                                        <p:tav tm="100000">
                                          <p:val>
                                            <p:strVal val="#ppt_x"/>
                                          </p:val>
                                        </p:tav>
                                      </p:tavLst>
                                    </p:anim>
                                    <p:anim calcmode="lin" valueType="num">
                                      <p:cBhvr>
                                        <p:cTn id="9" dur="1000" fill="hold"/>
                                        <p:tgtEl>
                                          <p:spTgt spid="2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93"/>
                                        </p:tgtEl>
                                        <p:attrNameLst>
                                          <p:attrName>style.visibility</p:attrName>
                                        </p:attrNameLst>
                                      </p:cBhvr>
                                      <p:to>
                                        <p:strVal val="visible"/>
                                      </p:to>
                                    </p:set>
                                    <p:animEffect transition="in" filter="wipe(down)">
                                      <p:cBhvr>
                                        <p:cTn id="14"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608" y="5379773"/>
            <a:ext cx="3690783" cy="1478227"/>
          </a:xfrm>
          <a:prstGeom prst="rect">
            <a:avLst/>
          </a:prstGeom>
        </p:spPr>
      </p:pic>
      <p:sp>
        <p:nvSpPr>
          <p:cNvPr id="3" name="TextBox 2"/>
          <p:cNvSpPr txBox="1"/>
          <p:nvPr/>
        </p:nvSpPr>
        <p:spPr>
          <a:xfrm>
            <a:off x="1468563" y="576714"/>
            <a:ext cx="9254874" cy="769441"/>
          </a:xfrm>
          <a:prstGeom prst="rect">
            <a:avLst/>
          </a:prstGeom>
          <a:noFill/>
        </p:spPr>
        <p:txBody>
          <a:bodyPr wrap="square" rtlCol="0">
            <a:spAutoFit/>
          </a:bodyPr>
          <a:lstStyle/>
          <a:p>
            <a:pPr algn="ctr"/>
            <a:r>
              <a:rPr lang="en-US" sz="4400" dirty="0">
                <a:solidFill>
                  <a:srgbClr val="002060"/>
                </a:solidFill>
                <a:latin typeface="Times New Roman" panose="02020603050405020304" pitchFamily="18" charset="0"/>
                <a:ea typeface="Arial-Rounded" pitchFamily="34" charset="0"/>
                <a:cs typeface="Times New Roman" panose="02020603050405020304" pitchFamily="18" charset="0"/>
              </a:rPr>
              <a:t>NỘI DUNG</a:t>
            </a:r>
          </a:p>
        </p:txBody>
      </p:sp>
      <p:sp>
        <p:nvSpPr>
          <p:cNvPr id="4" name="Rectangle 3">
            <a:extLst>
              <a:ext uri="{FF2B5EF4-FFF2-40B4-BE49-F238E27FC236}">
                <a16:creationId xmlns="" xmlns:a16="http://schemas.microsoft.com/office/drawing/2014/main" id="{9575382B-8660-4185-A406-0B39604B4AD5}"/>
              </a:ext>
            </a:extLst>
          </p:cNvPr>
          <p:cNvSpPr/>
          <p:nvPr/>
        </p:nvSpPr>
        <p:spPr>
          <a:xfrm>
            <a:off x="1252537" y="1479024"/>
            <a:ext cx="9686925" cy="3170099"/>
          </a:xfrm>
          <a:prstGeom prst="rect">
            <a:avLst/>
          </a:prstGeom>
          <a:solidFill>
            <a:srgbClr val="92D050"/>
          </a:solidFill>
        </p:spPr>
        <p:txBody>
          <a:bodyPr wrap="square">
            <a:spAutoFit/>
          </a:bodyPr>
          <a:lstStyle/>
          <a:p>
            <a:pPr>
              <a:spcAft>
                <a:spcPts val="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NỘI DUNG</a:t>
            </a:r>
          </a:p>
          <a:p>
            <a:pPr>
              <a:spcAft>
                <a:spcPts val="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ra ở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Cửu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586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71" y="318978"/>
            <a:ext cx="2525486" cy="1988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305" y="268941"/>
            <a:ext cx="3690783" cy="2630752"/>
          </a:xfrm>
          <a:prstGeom prst="rect">
            <a:avLst/>
          </a:prstGeom>
        </p:spPr>
      </p:pic>
      <p:sp>
        <p:nvSpPr>
          <p:cNvPr id="4" name="TextBox 3"/>
          <p:cNvSpPr txBox="1"/>
          <p:nvPr/>
        </p:nvSpPr>
        <p:spPr>
          <a:xfrm>
            <a:off x="1966120" y="3719964"/>
            <a:ext cx="9254874" cy="1107996"/>
          </a:xfrm>
          <a:prstGeom prst="rect">
            <a:avLst/>
          </a:prstGeom>
          <a:noFill/>
        </p:spPr>
        <p:txBody>
          <a:bodyPr wrap="square" rtlCol="0">
            <a:spAutoFit/>
          </a:bodyPr>
          <a:lstStyle/>
          <a:p>
            <a:pPr algn="ctr"/>
            <a:r>
              <a:rPr lang="en-US" sz="6600" dirty="0" err="1">
                <a:solidFill>
                  <a:srgbClr val="002060"/>
                </a:solidFill>
                <a:latin typeface="Arial-Rounded" pitchFamily="34" charset="0"/>
                <a:ea typeface="Arial-Rounded" pitchFamily="34" charset="0"/>
                <a:cs typeface="Arial-Rounded" pitchFamily="34" charset="0"/>
              </a:rPr>
              <a:t>Luyện</a:t>
            </a:r>
            <a:r>
              <a:rPr lang="en-US" sz="6600" dirty="0">
                <a:solidFill>
                  <a:srgbClr val="002060"/>
                </a:solidFill>
                <a:latin typeface="Arial-Rounded" pitchFamily="34" charset="0"/>
                <a:ea typeface="Arial-Rounded" pitchFamily="34" charset="0"/>
                <a:cs typeface="Arial-Rounded" pitchFamily="34" charset="0"/>
              </a:rPr>
              <a:t> </a:t>
            </a:r>
            <a:r>
              <a:rPr lang="en-US" sz="6600" dirty="0" err="1">
                <a:solidFill>
                  <a:srgbClr val="002060"/>
                </a:solidFill>
                <a:latin typeface="Arial-Rounded" pitchFamily="34" charset="0"/>
                <a:ea typeface="Arial-Rounded" pitchFamily="34" charset="0"/>
                <a:cs typeface="Arial-Rounded" pitchFamily="34" charset="0"/>
              </a:rPr>
              <a:t>đọc</a:t>
            </a:r>
            <a:r>
              <a:rPr lang="en-US" sz="6600" dirty="0">
                <a:solidFill>
                  <a:srgbClr val="002060"/>
                </a:solidFill>
                <a:latin typeface="Arial-Rounded" pitchFamily="34" charset="0"/>
                <a:ea typeface="Arial-Rounded" pitchFamily="34" charset="0"/>
                <a:cs typeface="Arial-Rounded" pitchFamily="34" charset="0"/>
              </a:rPr>
              <a:t> </a:t>
            </a:r>
            <a:r>
              <a:rPr lang="en-US" sz="6600" dirty="0" err="1">
                <a:solidFill>
                  <a:srgbClr val="002060"/>
                </a:solidFill>
                <a:latin typeface="Arial-Rounded" pitchFamily="34" charset="0"/>
                <a:ea typeface="Arial-Rounded" pitchFamily="34" charset="0"/>
                <a:cs typeface="Arial-Rounded" pitchFamily="34" charset="0"/>
              </a:rPr>
              <a:t>lại</a:t>
            </a:r>
            <a:endParaRPr lang="en-US" sz="660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32075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401</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Arial</vt:lpstr>
      <vt:lpstr>Arial-Rounded</vt:lpstr>
      <vt:lpstr>Calibri</vt:lpstr>
      <vt:lpstr>Calibri Light</vt:lpstr>
      <vt:lpstr>Montserrat Medium</vt:lpstr>
      <vt:lpstr>Philosopher</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2025-01-21T07:13:16Z</dcterms:created>
  <dcterms:modified xsi:type="dcterms:W3CDTF">2025-01-21T07:14:16Z</dcterms:modified>
</cp:coreProperties>
</file>