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287" r:id="rId2"/>
    <p:sldId id="257" r:id="rId3"/>
    <p:sldId id="259" r:id="rId4"/>
    <p:sldId id="261" r:id="rId5"/>
    <p:sldId id="266" r:id="rId6"/>
    <p:sldId id="267" r:id="rId7"/>
    <p:sldId id="268" r:id="rId8"/>
    <p:sldId id="270" r:id="rId9"/>
    <p:sldId id="283" r:id="rId10"/>
    <p:sldId id="272" r:id="rId11"/>
    <p:sldId id="274" r:id="rId12"/>
    <p:sldId id="275" r:id="rId13"/>
    <p:sldId id="278" r:id="rId14"/>
    <p:sldId id="279" r:id="rId15"/>
    <p:sldId id="265" r:id="rId16"/>
    <p:sldId id="286" r:id="rId17"/>
  </p:sldIdLst>
  <p:sldSz cx="9144000" cy="5143500" type="screen16x9"/>
  <p:notesSz cx="6858000" cy="9144000"/>
  <p:embeddedFontLst>
    <p:embeddedFont>
      <p:font typeface="Quattrocento Sans" panose="020B0604020202020204" charset="0"/>
      <p:regular r:id="rId19"/>
      <p:bold r:id="rId20"/>
      <p:italic r:id="rId21"/>
      <p:boldItalic r:id="rId22"/>
    </p:embeddedFont>
    <p:embeddedFont>
      <p:font typeface="MV Boli" panose="02000500030200090000" pitchFamily="2" charset="0"/>
      <p:regular r:id="rId23"/>
    </p:embeddedFont>
    <p:embeddedFont>
      <p:font typeface="Baloo 2" panose="020B0604020202020204" charset="0"/>
      <p:regular r:id="rId24"/>
      <p:bold r:id="rId25"/>
    </p:embeddedFont>
    <p:embeddedFont>
      <p:font typeface="Pangolin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8518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69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 nen 127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-126247" y="106336"/>
            <a:ext cx="9271591" cy="5089647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3355" y="1519171"/>
            <a:ext cx="79390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4800" b="1" cap="none" spc="5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4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4642" y="424398"/>
            <a:ext cx="679756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</a:t>
            </a:r>
            <a:r>
              <a:rPr lang="en-US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 </a:t>
            </a:r>
            <a:r>
              <a:rPr lang="en-US" sz="24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TIỂU HỌC </a:t>
            </a:r>
            <a:r>
              <a:rPr lang="en-US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PHÚC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6041" y="1390550"/>
            <a:ext cx="6729292" cy="18210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fontAlgn="base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 2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Bài 16: Lựa chọn trang phục</a:t>
            </a:r>
            <a:endParaRPr lang="en-US" sz="3200" b="1" cap="none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85632" y="3617462"/>
            <a:ext cx="6986216" cy="45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FF0000"/>
                </a:solidFill>
                <a:latin typeface="Times New Roman" pitchFamily="18" charset="0"/>
              </a:rPr>
              <a:t>Giáo viên thực hiện: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</a:rPr>
              <a:t>Chu Thị Ngọc Anh</a:t>
            </a:r>
            <a:endParaRPr lang="en-US" altLang="en-US" sz="2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ptshop\OneDrive\Hình ảnh\Ảnh chụp màn hình\Ảnh chụp màn hình (4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031" y="299259"/>
            <a:ext cx="8606460" cy="456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ptshop\OneDrive\Hình ảnh\Ảnh chụp màn hình\Ảnh chụp màn hình (5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75" y="217179"/>
            <a:ext cx="8196349" cy="4610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ptshop\OneDrive\Hình ảnh\Ảnh chụp màn hình\Ảnh chụp màn hình (5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625" y="182875"/>
            <a:ext cx="8262851" cy="4647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ptshop\OneDrive\Hình ảnh\Ảnh chụp màn hình\Ảnh chụp màn hình (58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252" y="166268"/>
            <a:ext cx="8381073" cy="4714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ptshop\OneDrive\Hình ảnh\Ảnh chụp màn hình\Ảnh chụp màn hình (5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56" y="214050"/>
            <a:ext cx="8445731" cy="4750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3046065"/>
            <a:chOff x="488950" y="345721"/>
            <a:chExt cx="8166100" cy="30460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302295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F9BACBD-7E6D-47DD-90A1-D6EFC17CEBF7}"/>
                </a:ext>
              </a:extLst>
            </p:cNvPr>
            <p:cNvSpPr txBox="1"/>
            <p:nvPr/>
          </p:nvSpPr>
          <p:spPr>
            <a:xfrm>
              <a:off x="769257" y="1089249"/>
              <a:ext cx="77472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vi-VN" sz="2000" dirty="0"/>
                <a:t>Tự lựa chọn sẵn quần áo, giày dép phù hợp cho ngày hôm sau đến trường.</a:t>
              </a:r>
            </a:p>
            <a:p>
              <a:pPr marL="342900" indent="-342900" algn="just">
                <a:buFontTx/>
                <a:buChar char="-"/>
              </a:pPr>
              <a:r>
                <a:rPr lang="vi-VN" sz="2000" dirty="0"/>
                <a:t>Chuẩn bị trang phục </a:t>
              </a:r>
            </a:p>
            <a:p>
              <a:pPr algn="just"/>
              <a:r>
                <a:rPr lang="vi-VN" sz="2000" dirty="0"/>
                <a:t>cho buổi biểu diễn </a:t>
              </a:r>
            </a:p>
            <a:p>
              <a:pPr algn="just"/>
              <a:r>
                <a:rPr lang="vi-VN" sz="2000" dirty="0"/>
                <a:t>“Thời trang sáng tạo”</a:t>
              </a:r>
            </a:p>
            <a:p>
              <a:pPr algn="just"/>
              <a:r>
                <a:rPr lang="vi-VN" sz="2000" dirty="0"/>
                <a:t> cuối tuần.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3757C8-5006-4177-A98F-E7B02995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634" y="1470290"/>
            <a:ext cx="5592723" cy="3384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0;p16"/>
          <p:cNvGrpSpPr/>
          <p:nvPr/>
        </p:nvGrpSpPr>
        <p:grpSpPr>
          <a:xfrm>
            <a:off x="2235456" y="862840"/>
            <a:ext cx="4482107" cy="3509945"/>
            <a:chOff x="2424113" y="688975"/>
            <a:chExt cx="6713537" cy="5619751"/>
          </a:xfrm>
        </p:grpSpPr>
        <p:sp>
          <p:nvSpPr>
            <p:cNvPr id="261" name="Google Shape;261;p16"/>
            <p:cNvSpPr/>
            <p:nvPr/>
          </p:nvSpPr>
          <p:spPr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2427288" y="1592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355975" y="703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4254500" y="1127125"/>
              <a:ext cx="801687" cy="1200150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4254500" y="2419350"/>
              <a:ext cx="801687" cy="800100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427288" y="2847975"/>
              <a:ext cx="800100" cy="798513"/>
            </a:xfrm>
            <a:custGeom>
              <a:avLst/>
              <a:gdLst/>
              <a:ahLst/>
              <a:cxnLst/>
              <a:rect l="l" t="t" r="r" b="b"/>
              <a:pathLst>
                <a:path w="302" h="301" extrusionOk="0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854325" y="1165225"/>
              <a:ext cx="381000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4254500" y="703263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6948488" y="688975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8320088" y="1157288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7845425" y="1976438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8320088" y="3717925"/>
              <a:ext cx="382587" cy="376238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8320088" y="2425700"/>
              <a:ext cx="817562" cy="790575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7418388" y="2411413"/>
              <a:ext cx="815975" cy="792163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6534150" y="1562100"/>
              <a:ext cx="817562" cy="792163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rgbClr val="F68D91"/>
                </a:solidFill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320088" y="1584325"/>
              <a:ext cx="817562" cy="790575"/>
            </a:xfrm>
            <a:custGeom>
              <a:avLst/>
              <a:gdLst/>
              <a:ahLst/>
              <a:cxnLst/>
              <a:rect l="l" t="t" r="r" b="b"/>
              <a:pathLst>
                <a:path w="308" h="298" extrusionOk="0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7423150" y="4614863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rgbClr val="F68D91"/>
                </a:solidFill>
              </a:endParaRPr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6486525" y="5483225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5554663" y="5929313"/>
              <a:ext cx="722312" cy="379413"/>
            </a:xfrm>
            <a:custGeom>
              <a:avLst/>
              <a:gdLst/>
              <a:ahLst/>
              <a:cxnLst/>
              <a:rect l="l" t="t" r="r" b="b"/>
              <a:pathLst>
                <a:path w="272" h="143" extrusionOk="0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6510338" y="5026025"/>
              <a:ext cx="817562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6510338" y="1122363"/>
              <a:ext cx="817562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7418388" y="4181475"/>
              <a:ext cx="815975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7418388" y="3733800"/>
              <a:ext cx="815975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8320088" y="3268663"/>
              <a:ext cx="817562" cy="377825"/>
            </a:xfrm>
            <a:custGeom>
              <a:avLst/>
              <a:gdLst/>
              <a:ahLst/>
              <a:cxnLst/>
              <a:rect l="l" t="t" r="r" b="b"/>
              <a:pathLst>
                <a:path w="308" h="142" extrusionOk="0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6534150" y="3733800"/>
              <a:ext cx="817562" cy="379413"/>
            </a:xfrm>
            <a:custGeom>
              <a:avLst/>
              <a:gdLst/>
              <a:ahLst/>
              <a:cxnLst/>
              <a:rect l="l" t="t" r="r" b="b"/>
              <a:pathLst>
                <a:path w="308" h="143" extrusionOk="0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5159375" y="5483225"/>
              <a:ext cx="379412" cy="379413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rgbClr val="F68D91"/>
                </a:solidFill>
              </a:endParaRPr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3838575" y="4614863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4284663" y="4614863"/>
              <a:ext cx="379412" cy="788988"/>
            </a:xfrm>
            <a:custGeom>
              <a:avLst/>
              <a:gdLst/>
              <a:ahLst/>
              <a:cxnLst/>
              <a:rect l="l" t="t" r="r" b="b"/>
              <a:pathLst>
                <a:path w="143" h="297" extrusionOk="0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6942138" y="4184650"/>
              <a:ext cx="382587" cy="788988"/>
            </a:xfrm>
            <a:custGeom>
              <a:avLst/>
              <a:gdLst/>
              <a:ahLst/>
              <a:cxnLst/>
              <a:rect l="l" t="t" r="r" b="b"/>
              <a:pathLst>
                <a:path w="144" h="297" extrusionOk="0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854325" y="3697288"/>
              <a:ext cx="381000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5159375" y="4181475"/>
              <a:ext cx="379412" cy="377825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rgbClr val="F68D91"/>
                </a:solidFill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7426325" y="1976438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7845425" y="3268663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7426325" y="3268663"/>
              <a:ext cx="381000" cy="377825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6027738" y="3268663"/>
              <a:ext cx="379412" cy="377825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6035675" y="3733800"/>
              <a:ext cx="382587" cy="379413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5170488" y="1562100"/>
              <a:ext cx="1230312" cy="1643063"/>
            </a:xfrm>
            <a:custGeom>
              <a:avLst/>
              <a:gdLst/>
              <a:ahLst/>
              <a:cxnLst/>
              <a:rect l="l" t="t" r="r" b="b"/>
              <a:pathLst>
                <a:path w="464" h="619" extrusionOk="0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4703763" y="4625975"/>
              <a:ext cx="835025" cy="777875"/>
            </a:xfrm>
            <a:custGeom>
              <a:avLst/>
              <a:gdLst/>
              <a:ahLst/>
              <a:cxnLst/>
              <a:rect l="l" t="t" r="r" b="b"/>
              <a:pathLst>
                <a:path w="315" h="293" extrusionOk="0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5605463" y="5068888"/>
              <a:ext cx="817562" cy="779463"/>
            </a:xfrm>
            <a:custGeom>
              <a:avLst/>
              <a:gdLst/>
              <a:ahLst/>
              <a:cxnLst/>
              <a:rect l="l" t="t" r="r" b="b"/>
              <a:pathLst>
                <a:path w="308" h="294" extrusionOk="0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5167313" y="3316288"/>
              <a:ext cx="809625" cy="777875"/>
            </a:xfrm>
            <a:custGeom>
              <a:avLst/>
              <a:gdLst/>
              <a:ahLst/>
              <a:cxnLst/>
              <a:rect l="l" t="t" r="r" b="b"/>
              <a:pathLst>
                <a:path w="305" h="293" extrusionOk="0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7426325" y="703263"/>
              <a:ext cx="800100" cy="1198563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6546850" y="2419350"/>
              <a:ext cx="801687" cy="1200150"/>
            </a:xfrm>
            <a:custGeom>
              <a:avLst/>
              <a:gdLst/>
              <a:ahLst/>
              <a:cxnLst/>
              <a:rect l="l" t="t" r="r" b="b"/>
              <a:pathLst>
                <a:path w="302" h="452" extrusionOk="0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5605463" y="4206875"/>
              <a:ext cx="1223962" cy="766763"/>
            </a:xfrm>
            <a:custGeom>
              <a:avLst/>
              <a:gdLst/>
              <a:ahLst/>
              <a:cxnLst/>
              <a:rect l="l" t="t" r="r" b="b"/>
              <a:pathLst>
                <a:path w="461" h="289" extrusionOk="0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3352800" y="3322638"/>
              <a:ext cx="1716087" cy="1201738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355975" y="2014538"/>
              <a:ext cx="800100" cy="1209675"/>
            </a:xfrm>
            <a:custGeom>
              <a:avLst/>
              <a:gdLst/>
              <a:ahLst/>
              <a:cxnLst/>
              <a:rect l="l" t="t" r="r" b="b"/>
              <a:pathLst>
                <a:path w="302" h="456" extrusionOk="0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000"/>
              </a:pPr>
              <a:r>
                <a:rPr lang="en-US" sz="1500" dirty="0">
                  <a:solidFill>
                    <a:srgbClr val="FFFFFF"/>
                  </a:solidFill>
                </a:rPr>
                <a:t>LOVE</a:t>
              </a:r>
              <a:endParaRPr sz="1200" dirty="0">
                <a:solidFill>
                  <a:schemeClr val="dk1"/>
                </a:solidFill>
              </a:endParaRPr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300"/>
              </a:pPr>
              <a:r>
                <a:rPr lang="en-US" sz="1700" dirty="0">
                  <a:solidFill>
                    <a:srgbClr val="FFFFFF"/>
                  </a:solidFill>
                </a:rPr>
                <a:t>L</a:t>
              </a: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r>
                <a:rPr lang="en-US" sz="1800" dirty="0">
                  <a:solidFill>
                    <a:srgbClr val="FFFFFF"/>
                  </a:solidFill>
                </a:rPr>
                <a:t>L</a:t>
              </a: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chemeClr val="lt1"/>
                </a:buClr>
                <a:buSzPts val="2300"/>
              </a:pPr>
              <a:r>
                <a:rPr lang="en-US" sz="1700" dirty="0">
                  <a:solidFill>
                    <a:schemeClr val="lt1"/>
                  </a:solidFill>
                </a:rPr>
                <a:t>L</a:t>
              </a: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r>
                <a:rPr lang="en-US" sz="1800" dirty="0">
                  <a:solidFill>
                    <a:srgbClr val="FFFFFF"/>
                  </a:solidFill>
                </a:rPr>
                <a:t>L</a:t>
              </a: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chemeClr val="lt1"/>
                </a:buClr>
                <a:buSzPts val="1800"/>
              </a:pPr>
              <a:r>
                <a:rPr lang="en-US" dirty="0">
                  <a:solidFill>
                    <a:schemeClr val="lt1"/>
                  </a:solidFill>
                </a:rPr>
                <a:t>PIRCE</a:t>
              </a:r>
              <a:endParaRPr sz="1100" dirty="0">
                <a:solidFill>
                  <a:schemeClr val="lt1"/>
                </a:solidFill>
              </a:endParaRPr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r>
                <a:rPr lang="en-US" sz="1800" dirty="0">
                  <a:solidFill>
                    <a:srgbClr val="FFFFFF"/>
                  </a:solidFill>
                </a:rPr>
                <a:t>G</a:t>
              </a: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r>
                <a:rPr lang="en-US" sz="1800" dirty="0">
                  <a:solidFill>
                    <a:srgbClr val="FFFFFF"/>
                  </a:solidFill>
                </a:rPr>
                <a:t>S</a:t>
              </a: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r>
                <a:rPr lang="en-US" sz="1800" dirty="0">
                  <a:solidFill>
                    <a:srgbClr val="FFFFFF"/>
                  </a:solidFill>
                </a:rPr>
                <a:t>T</a:t>
              </a: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r>
                <a:rPr lang="en-US" sz="1800" dirty="0">
                  <a:solidFill>
                    <a:srgbClr val="FFFFFF"/>
                  </a:solidFill>
                </a:rPr>
                <a:t>H</a:t>
              </a:r>
              <a:endParaRPr dirty="0">
                <a:solidFill>
                  <a:schemeClr val="dk1"/>
                </a:solidFill>
              </a:endParaRPr>
            </a:p>
          </p:txBody>
        </p:sp>
      </p:grpSp>
      <p:sp>
        <p:nvSpPr>
          <p:cNvPr id="316" name="Google Shape;316;p16"/>
          <p:cNvSpPr/>
          <p:nvPr/>
        </p:nvSpPr>
        <p:spPr>
          <a:xfrm>
            <a:off x="1475702" y="2436781"/>
            <a:ext cx="6313219" cy="6232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1D9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 BIỆT VÀ HẸN GẶP LẠI</a:t>
            </a:r>
            <a:endParaRPr dirty="0"/>
          </a:p>
        </p:txBody>
      </p:sp>
      <p:pic>
        <p:nvPicPr>
          <p:cNvPr id="317" name="Google Shape;3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266" y="3131002"/>
            <a:ext cx="3063476" cy="153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397906" y="-257168"/>
            <a:ext cx="1621562" cy="1941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70" y="1843992"/>
            <a:ext cx="442298" cy="39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7197D-0B5B-4037-B3CC-09703ADDA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33" y="2571750"/>
            <a:ext cx="4126690" cy="1426500"/>
          </a:xfrm>
        </p:spPr>
        <p:txBody>
          <a:bodyPr/>
          <a:lstStyle/>
          <a:p>
            <a:r>
              <a:rPr lang="vi-VN" dirty="0"/>
              <a:t>Bài 16: Lựa chọn trang phục</a:t>
            </a:r>
          </a:p>
        </p:txBody>
      </p:sp>
    </p:spTree>
    <p:extLst>
      <p:ext uri="{BB962C8B-B14F-4D97-AF65-F5344CB8AC3E}">
        <p14:creationId xmlns:p14="http://schemas.microsoft.com/office/powerpoint/2010/main" val="358076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60BB4B-C1C6-4CBB-801E-3669789B156E}"/>
              </a:ext>
            </a:extLst>
          </p:cNvPr>
          <p:cNvSpPr txBox="1"/>
          <p:nvPr/>
        </p:nvSpPr>
        <p:spPr>
          <a:xfrm>
            <a:off x="1428963" y="906618"/>
            <a:ext cx="7373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Nhảy điệu nhảy </a:t>
            </a:r>
            <a:r>
              <a:rPr lang="vi-VN" sz="2400" i="1" dirty="0">
                <a:solidFill>
                  <a:schemeClr val="tx2">
                    <a:lumMod val="10000"/>
                  </a:schemeClr>
                </a:solidFill>
              </a:rPr>
              <a:t>Sửa soạn ra đường 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trên nền nhạc vui nhộn.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779839" cy="905001"/>
            <a:chOff x="609699" y="240011"/>
            <a:chExt cx="5779839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AB1F049-D2F5-4DE5-A645-FC2593112B5C}"/>
                </a:ext>
              </a:extLst>
            </p:cNvPr>
            <p:cNvSpPr/>
            <p:nvPr/>
          </p:nvSpPr>
          <p:spPr>
            <a:xfrm>
              <a:off x="1527310" y="421786"/>
              <a:ext cx="48622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đề</a:t>
              </a:r>
              <a:endParaRPr lang="vi-VN" sz="2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BC544E-2CB5-4BAE-813D-70CEAFA83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72" y="1737615"/>
            <a:ext cx="7921256" cy="2030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3B42F3-E4F8-43B9-80C4-ED4E73D83233}"/>
              </a:ext>
            </a:extLst>
          </p:cNvPr>
          <p:cNvSpPr txBox="1"/>
          <p:nvPr/>
        </p:nvSpPr>
        <p:spPr>
          <a:xfrm>
            <a:off x="1177803" y="3833817"/>
            <a:ext cx="4074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1A8C5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nhảy nào</a:t>
            </a:r>
          </a:p>
        </p:txBody>
      </p:sp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46914E-6 L -2.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EA6FA6-0409-4968-8F2A-D104D5DEBAA9}"/>
              </a:ext>
            </a:extLst>
          </p:cNvPr>
          <p:cNvSpPr txBox="1"/>
          <p:nvPr/>
        </p:nvSpPr>
        <p:spPr>
          <a:xfrm>
            <a:off x="532720" y="332244"/>
            <a:ext cx="8334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 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Lựa chọn trang phục.</a:t>
            </a:r>
          </a:p>
          <a:p>
            <a:pPr marL="342900" indent="-342900" algn="just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Nêu trang phục phù hợp khi tham gia mỗi hoạt động dưới đây:</a:t>
            </a:r>
          </a:p>
          <a:p>
            <a:pPr marL="342900" indent="-342900" algn="just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Giải thích lí do nên lựa chọn trang phục phù hợp cho từng hoạt động.</a:t>
            </a:r>
          </a:p>
          <a:p>
            <a:pPr marL="342900" indent="-342900" algn="just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Tự liên hệ việc lựa chọn trang phục của bản thân khi tham gia các hoạt động khác nhau.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315A33-AB20-4CF9-80B9-CBCC8C8F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019" y="1963460"/>
            <a:ext cx="7812728" cy="27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ptshop\OneDrive\Hình ảnh\Ảnh chụp màn hình\Ảnh chụp màn hình (4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65" y="61411"/>
            <a:ext cx="9132681" cy="5131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ptshop\OneDrive\Hình ảnh\Ảnh chụp màn hình\Ảnh chụp màn hình (4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4010" y="0"/>
            <a:ext cx="9238009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ptshop\OneDrive\Hình ảnh\Ảnh chụp màn hình\Ảnh chụp màn hình (46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98" y="0"/>
            <a:ext cx="8872450" cy="4990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ptshop\OneDrive\Hình ảnh\Ảnh chụp màn hình\Ảnh chụp màn hình (4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189" y="116405"/>
            <a:ext cx="8839200" cy="49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ptshop\OneDrive\Hình ảnh\Ảnh chụp màn hình\Ảnh chụp màn hình (4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142" y="231707"/>
            <a:ext cx="8512233" cy="4788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180</Words>
  <Application>Microsoft Office PowerPoint</Application>
  <PresentationFormat>On-screen Show (16:9)</PresentationFormat>
  <Paragraphs>32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Quattrocento Sans</vt:lpstr>
      <vt:lpstr>MV Boli</vt:lpstr>
      <vt:lpstr>Baloo 2</vt:lpstr>
      <vt:lpstr>Times New Roman</vt:lpstr>
      <vt:lpstr>UTM Cookies</vt:lpstr>
      <vt:lpstr>Pangolin</vt:lpstr>
      <vt:lpstr>Arial</vt:lpstr>
      <vt:lpstr>UTM Androgyne</vt:lpstr>
      <vt:lpstr>English Vocabulary Workshop by Slidesgo</vt:lpstr>
      <vt:lpstr>PowerPoint Presentation</vt:lpstr>
      <vt:lpstr>Bài 16: Lựa chọn trang phục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User</cp:lastModifiedBy>
  <cp:revision>43</cp:revision>
  <dcterms:modified xsi:type="dcterms:W3CDTF">2025-01-03T02:04:25Z</dcterms:modified>
</cp:coreProperties>
</file>