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29"/>
  </p:notesMasterIdLst>
  <p:sldIdLst>
    <p:sldId id="594" r:id="rId6"/>
    <p:sldId id="474" r:id="rId7"/>
    <p:sldId id="607" r:id="rId8"/>
    <p:sldId id="320" r:id="rId9"/>
    <p:sldId id="519" r:id="rId10"/>
    <p:sldId id="360" r:id="rId11"/>
    <p:sldId id="363" r:id="rId12"/>
    <p:sldId id="596" r:id="rId13"/>
    <p:sldId id="256" r:id="rId14"/>
    <p:sldId id="523" r:id="rId15"/>
    <p:sldId id="608" r:id="rId16"/>
    <p:sldId id="577" r:id="rId17"/>
    <p:sldId id="598" r:id="rId18"/>
    <p:sldId id="599" r:id="rId19"/>
    <p:sldId id="610" r:id="rId20"/>
    <p:sldId id="611" r:id="rId21"/>
    <p:sldId id="609" r:id="rId22"/>
    <p:sldId id="612" r:id="rId23"/>
    <p:sldId id="381" r:id="rId24"/>
    <p:sldId id="613" r:id="rId25"/>
    <p:sldId id="600" r:id="rId26"/>
    <p:sldId id="286" r:id="rId27"/>
    <p:sldId id="476"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D394"/>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3" d="100"/>
          <a:sy n="83" d="100"/>
        </p:scale>
        <p:origin x="17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887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60574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609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382747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12/21/2025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12/21/2025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12/21/2025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25987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12/21/2025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12/21/2025</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12/21/2025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12/21/2025</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12/21/2025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12/21/2025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12/21/2025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12/21/2025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12/21/2025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12/21/2025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9"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12/21/2025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Layout" Target="../slideLayouts/slideLayout13.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26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423604" y="1941534"/>
            <a:ext cx="11179534" cy="1938992"/>
          </a:xfrm>
          <a:prstGeom prst="rect">
            <a:avLst/>
          </a:prstGeom>
          <a:noFill/>
        </p:spPr>
        <p:txBody>
          <a:bodyPr wrap="square" rtlCol="0">
            <a:spAutoFit/>
          </a:bodyPr>
          <a:lstStyle/>
          <a:p>
            <a:pPr lvl="0" algn="just">
              <a:defRPr/>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hôm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gấu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đang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tập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nhìn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gấu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rồi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nói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Cậu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giỏi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tớ</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tớ</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3121968" y="214811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11490404" y="2124187"/>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9039122" y="333922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8153514" y="2773107"/>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8963966" y="333923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8084306" y="2784295"/>
            <a:ext cx="144364" cy="4249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5307814" y="333923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11513914" y="274130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A47791-5B17-40BD-BAC5-41083ACBA43A}"/>
              </a:ext>
            </a:extLst>
          </p:cNvPr>
          <p:cNvCxnSpPr>
            <a:cxnSpLocks/>
          </p:cNvCxnSpPr>
          <p:nvPr/>
        </p:nvCxnSpPr>
        <p:spPr>
          <a:xfrm flipH="1">
            <a:off x="6146964" y="21241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90"/>
                                          </p:val>
                                        </p:tav>
                                        <p:tav tm="100000">
                                          <p:val>
                                            <p:fltVal val="0"/>
                                          </p:val>
                                        </p:tav>
                                      </p:tavLst>
                                    </p:anim>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10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4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2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50"/>
                                        <p:tgtEl>
                                          <p:spTgt spid="20"/>
                                        </p:tgtEl>
                                      </p:cBhvr>
                                    </p:animEffect>
                                    <p:anim calcmode="lin" valueType="num">
                                      <p:cBhvr>
                                        <p:cTn id="57" dur="750" fill="hold"/>
                                        <p:tgtEl>
                                          <p:spTgt spid="20"/>
                                        </p:tgtEl>
                                        <p:attrNameLst>
                                          <p:attrName>ppt_x</p:attrName>
                                        </p:attrNameLst>
                                      </p:cBhvr>
                                      <p:tavLst>
                                        <p:tav tm="0">
                                          <p:val>
                                            <p:strVal val="#ppt_x"/>
                                          </p:val>
                                        </p:tav>
                                        <p:tav tm="100000">
                                          <p:val>
                                            <p:strVal val="#ppt_x"/>
                                          </p:val>
                                        </p:tav>
                                      </p:tavLst>
                                    </p:anim>
                                    <p:anim calcmode="lin" valueType="num">
                                      <p:cBhvr>
                                        <p:cTn id="5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15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useBgFill="1">
        <p:nvSpPr>
          <p:cNvPr id="30" name="29"/>
          <p:cNvSpPr/>
          <p:nvPr/>
        </p:nvSpPr>
        <p:spPr>
          <a:xfrm>
            <a:off x="-54968"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85294F09-CEFA-4BC1-AD30-E136911A978E}"/>
              </a:ext>
            </a:extLst>
          </p:cNvPr>
          <p:cNvGrpSpPr/>
          <p:nvPr/>
        </p:nvGrpSpPr>
        <p:grpSpPr>
          <a:xfrm>
            <a:off x="0" y="166605"/>
            <a:ext cx="2227225" cy="2109019"/>
            <a:chOff x="38628" y="1993081"/>
            <a:chExt cx="2227225"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8628" y="2243748"/>
              <a:ext cx="2204045"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2" name="Group 41">
            <a:extLst>
              <a:ext uri="{FF2B5EF4-FFF2-40B4-BE49-F238E27FC236}">
                <a16:creationId xmlns:a16="http://schemas.microsoft.com/office/drawing/2014/main" id="{89CCE898-329D-43E9-9EF7-6935E8B121BC}"/>
              </a:ext>
            </a:extLst>
          </p:cNvPr>
          <p:cNvGrpSpPr/>
          <p:nvPr/>
        </p:nvGrpSpPr>
        <p:grpSpPr>
          <a:xfrm>
            <a:off x="2345431" y="375714"/>
            <a:ext cx="9451962" cy="1837441"/>
            <a:chOff x="224795" y="3186074"/>
            <a:chExt cx="3657960" cy="2109019"/>
          </a:xfrm>
        </p:grpSpPr>
        <p:sp>
          <p:nvSpPr>
            <p:cNvPr id="43" name="Hexagon 42">
              <a:extLst>
                <a:ext uri="{FF2B5EF4-FFF2-40B4-BE49-F238E27FC236}">
                  <a16:creationId xmlns:a16="http://schemas.microsoft.com/office/drawing/2014/main" id="{C9A10510-73D6-48FC-9336-FA1260DCA4BA}"/>
                </a:ext>
              </a:extLst>
            </p:cNvPr>
            <p:cNvSpPr/>
            <p:nvPr/>
          </p:nvSpPr>
          <p:spPr>
            <a:xfrm>
              <a:off x="224795" y="3186074"/>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92492" y="3607160"/>
              <a:ext cx="3467770" cy="1236435"/>
            </a:xfrm>
            <a:prstGeom prst="rect">
              <a:avLst/>
            </a:prstGeom>
            <a:noFill/>
          </p:spPr>
          <p:txBody>
            <a:bodyPr wrap="square" rtlCol="0">
              <a:spAutoFit/>
            </a:bodyPr>
            <a:lstStyle/>
            <a:p>
              <a:pPr algn="just" defTabSz="913256" fontAlgn="base">
                <a:spcBef>
                  <a:spcPct val="0"/>
                </a:spcBef>
                <a:spcAft>
                  <a:spcPct val="0"/>
                </a:spcAft>
                <a:defRPr/>
              </a:pP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c</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5" name="Picture 2" descr="Cầu thủ dự bị (bóng đá) – Wikipedia tiếng Việt">
            <a:extLst>
              <a:ext uri="{FF2B5EF4-FFF2-40B4-BE49-F238E27FC236}">
                <a16:creationId xmlns:a16="http://schemas.microsoft.com/office/drawing/2014/main" id="{EEA65EE4-B8D9-BE0E-72E3-8BD233009CC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a:off x="1290812" y="2524080"/>
            <a:ext cx="4951270" cy="3715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mment les footballeurs vivent-ils le statut de remplaçant ?">
            <a:extLst>
              <a:ext uri="{FF2B5EF4-FFF2-40B4-BE49-F238E27FC236}">
                <a16:creationId xmlns:a16="http://schemas.microsoft.com/office/drawing/2014/main" id="{B41665A8-02C0-8FB9-A15A-207790124FC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21136" y="2524080"/>
            <a:ext cx="4670430" cy="3691722"/>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B86C568E-9857-8389-EF44-90A45F2594E6}"/>
              </a:ext>
            </a:extLst>
          </p:cNvPr>
          <p:cNvSpPr txBox="1"/>
          <p:nvPr/>
        </p:nvSpPr>
        <p:spPr>
          <a:xfrm>
            <a:off x="2664889" y="742577"/>
            <a:ext cx="1452003" cy="584775"/>
          </a:xfrm>
          <a:prstGeom prst="rect">
            <a:avLst/>
          </a:prstGeom>
          <a:noFill/>
        </p:spPr>
        <p:txBody>
          <a:bodyPr wrap="square">
            <a:spAutoFit/>
          </a:bodyPr>
          <a:lstStyle/>
          <a:p>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Dự</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lang="en-US"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 </a:t>
            </a:r>
            <a:endParaRPr lang="vi-VN" sz="3200" dirty="0"/>
          </a:p>
        </p:txBody>
      </p:sp>
    </p:spTree>
    <p:extLst>
      <p:ext uri="{BB962C8B-B14F-4D97-AF65-F5344CB8AC3E}">
        <p14:creationId xmlns:p14="http://schemas.microsoft.com/office/powerpoint/2010/main" val="1218600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14"/>
          <p:cNvCxnSpPr/>
          <p:nvPr/>
        </p:nvCxnSpPr>
        <p:spPr>
          <a:xfrm>
            <a:off x="990457" y="4614243"/>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useBgFill="1">
        <p:nvSpPr>
          <p:cNvPr id="30" name="29"/>
          <p:cNvSpPr/>
          <p:nvPr/>
        </p:nvSpPr>
        <p:spPr>
          <a:xfrm>
            <a:off x="-97772" y="-224787"/>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85294F09-CEFA-4BC1-AD30-E136911A978E}"/>
              </a:ext>
            </a:extLst>
          </p:cNvPr>
          <p:cNvGrpSpPr/>
          <p:nvPr/>
        </p:nvGrpSpPr>
        <p:grpSpPr>
          <a:xfrm>
            <a:off x="79134" y="134738"/>
            <a:ext cx="2227225" cy="2109019"/>
            <a:chOff x="38628" y="1993081"/>
            <a:chExt cx="2227225"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8628" y="2243748"/>
              <a:ext cx="2204045"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2" name="Group 41">
            <a:extLst>
              <a:ext uri="{FF2B5EF4-FFF2-40B4-BE49-F238E27FC236}">
                <a16:creationId xmlns:a16="http://schemas.microsoft.com/office/drawing/2014/main" id="{89CCE898-329D-43E9-9EF7-6935E8B121BC}"/>
              </a:ext>
            </a:extLst>
          </p:cNvPr>
          <p:cNvGrpSpPr/>
          <p:nvPr/>
        </p:nvGrpSpPr>
        <p:grpSpPr>
          <a:xfrm>
            <a:off x="2704802" y="326780"/>
            <a:ext cx="9132801" cy="1666302"/>
            <a:chOff x="224795" y="3186074"/>
            <a:chExt cx="3657960" cy="2109019"/>
          </a:xfrm>
        </p:grpSpPr>
        <p:sp>
          <p:nvSpPr>
            <p:cNvPr id="43" name="Hexagon 42">
              <a:extLst>
                <a:ext uri="{FF2B5EF4-FFF2-40B4-BE49-F238E27FC236}">
                  <a16:creationId xmlns:a16="http://schemas.microsoft.com/office/drawing/2014/main" id="{C9A10510-73D6-48FC-9336-FA1260DCA4BA}"/>
                </a:ext>
              </a:extLst>
            </p:cNvPr>
            <p:cNvSpPr/>
            <p:nvPr/>
          </p:nvSpPr>
          <p:spPr>
            <a:xfrm>
              <a:off x="224795" y="3186074"/>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92492" y="3607160"/>
              <a:ext cx="3467770" cy="1236435"/>
            </a:xfrm>
            <a:prstGeom prst="rect">
              <a:avLst/>
            </a:prstGeom>
            <a:noFill/>
          </p:spPr>
          <p:txBody>
            <a:bodyPr wrap="square" rtlCol="0">
              <a:spAutoFit/>
            </a:bodyPr>
            <a:lstStyle/>
            <a:p>
              <a:pPr algn="just" defTabSz="913256" fontAlgn="base">
                <a:spcBef>
                  <a:spcPct val="0"/>
                </a:spcBef>
                <a:spcAft>
                  <a:spcPct val="0"/>
                </a:spcAft>
                <a:defRPr/>
              </a:pP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vi-VN" sz="3200" dirty="0">
                  <a:latin typeface="+mj-lt"/>
                </a:rPr>
                <a:t>là một phần không thể thiếu trên sân bóng đá</a:t>
              </a:r>
              <a:r>
                <a:rPr lang="vi-VN" sz="3200" dirty="0"/>
                <a:t>.</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12" name="Hộp Văn bản 11">
            <a:extLst>
              <a:ext uri="{FF2B5EF4-FFF2-40B4-BE49-F238E27FC236}">
                <a16:creationId xmlns:a16="http://schemas.microsoft.com/office/drawing/2014/main" id="{B86C568E-9857-8389-EF44-90A45F2594E6}"/>
              </a:ext>
            </a:extLst>
          </p:cNvPr>
          <p:cNvSpPr txBox="1"/>
          <p:nvPr/>
        </p:nvSpPr>
        <p:spPr>
          <a:xfrm>
            <a:off x="3040446" y="660725"/>
            <a:ext cx="1452003" cy="584775"/>
          </a:xfrm>
          <a:prstGeom prst="rect">
            <a:avLst/>
          </a:prstGeom>
          <a:noFill/>
        </p:spPr>
        <p:txBody>
          <a:bodyPr wrap="square">
            <a:spAutoFit/>
          </a:bodyPr>
          <a:lstStyle/>
          <a:p>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Gôn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lang="vi-VN" sz="3200" dirty="0"/>
          </a:p>
        </p:txBody>
      </p:sp>
      <p:pic>
        <p:nvPicPr>
          <p:cNvPr id="8" name="Picture 5" descr="C:\Users\admin\Downloads\cầu thủ dự bị\gôn.jpg">
            <a:extLst>
              <a:ext uri="{FF2B5EF4-FFF2-40B4-BE49-F238E27FC236}">
                <a16:creationId xmlns:a16="http://schemas.microsoft.com/office/drawing/2014/main" id="{6320C271-ABA4-B239-28C8-2686DB4BD3AD}"/>
              </a:ext>
            </a:extLst>
          </p:cNvPr>
          <p:cNvPicPr>
            <a:picLocks noChangeAspect="1" noChangeArrowheads="1"/>
          </p:cNvPicPr>
          <p:nvPr/>
        </p:nvPicPr>
        <p:blipFill>
          <a:blip r:embed="rId4" cstate="print"/>
          <a:srcRect/>
          <a:stretch>
            <a:fillRect/>
          </a:stretch>
        </p:blipFill>
        <p:spPr bwMode="auto">
          <a:xfrm>
            <a:off x="3300269" y="2092337"/>
            <a:ext cx="7805057" cy="4599058"/>
          </a:xfrm>
          <a:prstGeom prst="rect">
            <a:avLst/>
          </a:prstGeom>
          <a:noFill/>
        </p:spPr>
      </p:pic>
    </p:spTree>
    <p:extLst>
      <p:ext uri="{BB962C8B-B14F-4D97-AF65-F5344CB8AC3E}">
        <p14:creationId xmlns:p14="http://schemas.microsoft.com/office/powerpoint/2010/main" val="3640782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14"/>
          <p:cNvCxnSpPr/>
          <p:nvPr/>
        </p:nvCxnSpPr>
        <p:spPr>
          <a:xfrm>
            <a:off x="990457" y="4614243"/>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useBgFill="1">
        <p:nvSpPr>
          <p:cNvPr id="30" name="29"/>
          <p:cNvSpPr/>
          <p:nvPr/>
        </p:nvSpPr>
        <p:spPr>
          <a:xfrm>
            <a:off x="-97772" y="-224787"/>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85294F09-CEFA-4BC1-AD30-E136911A978E}"/>
              </a:ext>
            </a:extLst>
          </p:cNvPr>
          <p:cNvGrpSpPr/>
          <p:nvPr/>
        </p:nvGrpSpPr>
        <p:grpSpPr>
          <a:xfrm>
            <a:off x="-44937" y="1526694"/>
            <a:ext cx="2227225" cy="2109019"/>
            <a:chOff x="38628" y="1993081"/>
            <a:chExt cx="2227225"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8628" y="2243748"/>
              <a:ext cx="2204045"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2" name="Group 41">
            <a:extLst>
              <a:ext uri="{FF2B5EF4-FFF2-40B4-BE49-F238E27FC236}">
                <a16:creationId xmlns:a16="http://schemas.microsoft.com/office/drawing/2014/main" id="{89CCE898-329D-43E9-9EF7-6935E8B121BC}"/>
              </a:ext>
            </a:extLst>
          </p:cNvPr>
          <p:cNvGrpSpPr/>
          <p:nvPr/>
        </p:nvGrpSpPr>
        <p:grpSpPr>
          <a:xfrm>
            <a:off x="2353329" y="1969411"/>
            <a:ext cx="9132801" cy="1666302"/>
            <a:chOff x="224795" y="3186074"/>
            <a:chExt cx="3657960" cy="2109019"/>
          </a:xfrm>
        </p:grpSpPr>
        <p:sp>
          <p:nvSpPr>
            <p:cNvPr id="43" name="Hexagon 42">
              <a:extLst>
                <a:ext uri="{FF2B5EF4-FFF2-40B4-BE49-F238E27FC236}">
                  <a16:creationId xmlns:a16="http://schemas.microsoft.com/office/drawing/2014/main" id="{C9A10510-73D6-48FC-9336-FA1260DCA4BA}"/>
                </a:ext>
              </a:extLst>
            </p:cNvPr>
            <p:cNvSpPr/>
            <p:nvPr/>
          </p:nvSpPr>
          <p:spPr>
            <a:xfrm>
              <a:off x="224795" y="3186074"/>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92492" y="3607160"/>
              <a:ext cx="3467770" cy="1363422"/>
            </a:xfrm>
            <a:prstGeom prst="rect">
              <a:avLst/>
            </a:prstGeom>
            <a:noFill/>
          </p:spPr>
          <p:txBody>
            <a:bodyPr wrap="square" rtlCol="0">
              <a:spAutoFit/>
            </a:bodyPr>
            <a:lstStyle/>
            <a:p>
              <a:pPr algn="just" defTabSz="913256" fontAlgn="base">
                <a:spcBef>
                  <a:spcPct val="0"/>
                </a:spcBef>
                <a:spcAft>
                  <a:spcPct val="0"/>
                </a:spcAft>
                <a:defRPr/>
              </a:pP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itchFamily="18" charset="0"/>
                  <a:cs typeface="Times New Roman" pitchFamily="18" charset="0"/>
                </a:rPr>
                <a:t> là khoảng thời gian nhất định trong một trận đấu được chia ra theo quy định.</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12" name="Hộp Văn bản 11">
            <a:extLst>
              <a:ext uri="{FF2B5EF4-FFF2-40B4-BE49-F238E27FC236}">
                <a16:creationId xmlns:a16="http://schemas.microsoft.com/office/drawing/2014/main" id="{B86C568E-9857-8389-EF44-90A45F2594E6}"/>
              </a:ext>
            </a:extLst>
          </p:cNvPr>
          <p:cNvSpPr txBox="1"/>
          <p:nvPr/>
        </p:nvSpPr>
        <p:spPr>
          <a:xfrm>
            <a:off x="2651608" y="2255938"/>
            <a:ext cx="1452003" cy="584775"/>
          </a:xfrm>
          <a:prstGeom prst="rect">
            <a:avLst/>
          </a:prstGeom>
          <a:noFill/>
        </p:spPr>
        <p:txBody>
          <a:bodyPr wrap="square">
            <a:spAutoFit/>
          </a:bodyPr>
          <a:lstStyle/>
          <a:p>
            <a:r>
              <a:rPr lang="en-US" sz="32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Hiệp</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lang="vi-VN" sz="3200" dirty="0"/>
          </a:p>
        </p:txBody>
      </p:sp>
    </p:spTree>
    <p:extLst>
      <p:ext uri="{BB962C8B-B14F-4D97-AF65-F5344CB8AC3E}">
        <p14:creationId xmlns:p14="http://schemas.microsoft.com/office/powerpoint/2010/main" val="3481678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8110-7331-3EC3-26A6-5D7F0C96F072}"/>
            </a:ext>
          </a:extLst>
        </p:cNvPr>
        <p:cNvGrpSpPr/>
        <p:nvPr/>
      </p:nvGrpSpPr>
      <p:grpSpPr>
        <a:xfrm>
          <a:off x="0" y="0"/>
          <a:ext cx="0" cy="0"/>
          <a:chOff x="0" y="0"/>
          <a:chExt cx="0" cy="0"/>
        </a:xfrm>
      </p:grpSpPr>
      <p:sp>
        <p:nvSpPr>
          <p:cNvPr id="4" name="Cloud 9">
            <a:extLst>
              <a:ext uri="{FF2B5EF4-FFF2-40B4-BE49-F238E27FC236}">
                <a16:creationId xmlns:a16="http://schemas.microsoft.com/office/drawing/2014/main" id="{C57D891E-50DD-96E9-06C7-2954CFF91093}"/>
              </a:ext>
            </a:extLst>
          </p:cNvPr>
          <p:cNvSpPr/>
          <p:nvPr/>
        </p:nvSpPr>
        <p:spPr>
          <a:xfrm>
            <a:off x="1840779" y="1554163"/>
            <a:ext cx="9606583" cy="3364970"/>
          </a:xfrm>
          <a:prstGeom prst="cloud">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457200">
              <a:defRPr/>
            </a:pP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Luyện</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đọc</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đoạn</a:t>
            </a:r>
            <a:endParaRPr lang="en-US" sz="7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393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97F76-59F0-54E5-ECEC-69B9A0CD25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CEF0E3-F32D-3C13-3C41-4502FDA71120}"/>
              </a:ext>
            </a:extLst>
          </p:cNvPr>
          <p:cNvSpPr txBox="1"/>
          <p:nvPr/>
        </p:nvSpPr>
        <p:spPr>
          <a:xfrm>
            <a:off x="2480945" y="-123204"/>
            <a:ext cx="7154436" cy="83452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mj-lt"/>
              </a:rPr>
              <a:t>Cầu thủ dự bị</a:t>
            </a:r>
            <a:endParaRPr lang="en-US" sz="36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0067B8CD-C810-7380-F1B6-ECCC57EDF5CB}"/>
              </a:ext>
            </a:extLst>
          </p:cNvPr>
          <p:cNvSpPr txBox="1"/>
          <p:nvPr/>
        </p:nvSpPr>
        <p:spPr>
          <a:xfrm>
            <a:off x="437737" y="564674"/>
            <a:ext cx="11577098" cy="6293326"/>
          </a:xfrm>
          <a:prstGeom prst="rect">
            <a:avLst/>
          </a:prstGeom>
          <a:noFill/>
        </p:spPr>
        <p:txBody>
          <a:bodyPr wrap="square" rtlCol="0">
            <a:spAutoFit/>
          </a:bodyPr>
          <a:lstStyle/>
          <a:p>
            <a:pPr algn="just">
              <a:lnSpc>
                <a:spcPct val="130000"/>
              </a:lnSpc>
            </a:pPr>
            <a:r>
              <a:rPr lang="vi-VN" sz="1600" dirty="0">
                <a:latin typeface="UTM Avo" panose="02040603050506020204" pitchFamily="18" charset="0"/>
              </a:rPr>
              <a:t>       </a:t>
            </a:r>
            <a:r>
              <a:rPr lang="vi-VN" sz="2400" dirty="0">
                <a:latin typeface="+mj-lt"/>
              </a:rPr>
              <a:t>Nhìn các bạn đá bóng, gấu con rất muốn chơi cùng. Nhưng thấy gấu con có vẻ chậm chạp và đá bóng không tốt nên chưa đội nào muốn nhận cậu.</a:t>
            </a:r>
          </a:p>
          <a:p>
            <a:pPr algn="just">
              <a:lnSpc>
                <a:spcPct val="130000"/>
              </a:lnSpc>
            </a:pPr>
            <a:r>
              <a:rPr lang="vi-VN" sz="2400" dirty="0">
                <a:latin typeface="+mj-lt"/>
              </a:rPr>
              <a:t>      - Gấu à, cậu làm cầu thủ dự bị nhé! – Khỉ nói.</a:t>
            </a:r>
          </a:p>
          <a:p>
            <a:pPr algn="just">
              <a:lnSpc>
                <a:spcPct val="130000"/>
              </a:lnSpc>
            </a:pPr>
            <a:r>
              <a:rPr lang="vi-VN" sz="2400" dirty="0">
                <a:latin typeface="+mj-lt"/>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2400" dirty="0">
                <a:latin typeface="+mj-lt"/>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2400" dirty="0">
                <a:latin typeface="+mj-lt"/>
              </a:rPr>
              <a:t>      Một hôm, đến sân bóng thấy gấu đang luyện tập, các bạn ngạc nhiên nhìn gấu rồi nói: “Cậu giỏi quá!”, “Này, vào đội tớ nhé!”, “Vào đội tớ đi!”</a:t>
            </a:r>
          </a:p>
          <a:p>
            <a:pPr algn="just">
              <a:lnSpc>
                <a:spcPct val="130000"/>
              </a:lnSpc>
            </a:pPr>
            <a:r>
              <a:rPr lang="vi-VN" sz="2400" dirty="0">
                <a:latin typeface="+mj-lt"/>
              </a:rPr>
              <a:t>      - Tớ nên vào đội nào đây? – Gấu hỏi khỉ.</a:t>
            </a:r>
          </a:p>
          <a:p>
            <a:pPr algn="just">
              <a:lnSpc>
                <a:spcPct val="130000"/>
              </a:lnSpc>
            </a:pPr>
            <a:r>
              <a:rPr lang="vi-VN" sz="2400" dirty="0">
                <a:latin typeface="+mj-lt"/>
              </a:rPr>
              <a:t>      - Hiệp đầu cậu đá cho đội đỏ, hiệp sau cậu đá cho đội xanh. – Khỉ nói.</a:t>
            </a:r>
          </a:p>
          <a:p>
            <a:pPr algn="just">
              <a:lnSpc>
                <a:spcPct val="130000"/>
              </a:lnSpc>
            </a:pPr>
            <a:r>
              <a:rPr lang="vi-VN" sz="2400" dirty="0">
                <a:latin typeface="+mj-lt"/>
              </a:rPr>
              <a:t>      Gấu vui vẻ gật đầu. Cậu nghĩ: “Hóa ra làm cầu thủ dự bị cũng hay nhỉ!”</a:t>
            </a:r>
          </a:p>
          <a:p>
            <a:pPr algn="r">
              <a:lnSpc>
                <a:spcPct val="130000"/>
              </a:lnSpc>
            </a:pPr>
            <a:r>
              <a:rPr lang="vi-VN" sz="2400" dirty="0">
                <a:latin typeface="+mj-lt"/>
              </a:rPr>
              <a:t>(Theo </a:t>
            </a:r>
            <a:r>
              <a:rPr lang="vi-VN" sz="2400" i="1" dirty="0">
                <a:latin typeface="+mj-lt"/>
              </a:rPr>
              <a:t>100 Truyện ngụ ngôn hay nhất</a:t>
            </a:r>
            <a:r>
              <a:rPr lang="vi-VN" sz="2400" dirty="0">
                <a:latin typeface="+mj-lt"/>
              </a:rPr>
              <a:t>)</a:t>
            </a:r>
            <a:endParaRPr lang="en-US" sz="2400" dirty="0">
              <a:latin typeface="+mj-lt"/>
            </a:endParaRPr>
          </a:p>
        </p:txBody>
      </p:sp>
      <p:pic>
        <p:nvPicPr>
          <p:cNvPr id="6" name="Picture 5">
            <a:extLst>
              <a:ext uri="{FF2B5EF4-FFF2-40B4-BE49-F238E27FC236}">
                <a16:creationId xmlns:a16="http://schemas.microsoft.com/office/drawing/2014/main" id="{1470AB81-A960-4899-C00A-8EDE845CB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37" y="711320"/>
            <a:ext cx="406360" cy="384000"/>
          </a:xfrm>
          <a:prstGeom prst="rect">
            <a:avLst/>
          </a:prstGeom>
        </p:spPr>
      </p:pic>
      <p:pic>
        <p:nvPicPr>
          <p:cNvPr id="7" name="Picture 6">
            <a:extLst>
              <a:ext uri="{FF2B5EF4-FFF2-40B4-BE49-F238E27FC236}">
                <a16:creationId xmlns:a16="http://schemas.microsoft.com/office/drawing/2014/main" id="{0152613C-DBD7-3822-9008-6D4CD9599C66}"/>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581" y="1593369"/>
            <a:ext cx="384000" cy="384000"/>
          </a:xfrm>
          <a:prstGeom prst="rect">
            <a:avLst/>
          </a:prstGeom>
        </p:spPr>
      </p:pic>
      <p:pic>
        <p:nvPicPr>
          <p:cNvPr id="8" name="Picture 7">
            <a:extLst>
              <a:ext uri="{FF2B5EF4-FFF2-40B4-BE49-F238E27FC236}">
                <a16:creationId xmlns:a16="http://schemas.microsoft.com/office/drawing/2014/main" id="{E3922239-412F-2295-6596-FB2014B3D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81" y="3006063"/>
            <a:ext cx="384000" cy="384000"/>
          </a:xfrm>
          <a:prstGeom prst="rect">
            <a:avLst/>
          </a:prstGeom>
        </p:spPr>
      </p:pic>
      <p:grpSp>
        <p:nvGrpSpPr>
          <p:cNvPr id="9" name="Group 8">
            <a:extLst>
              <a:ext uri="{FF2B5EF4-FFF2-40B4-BE49-F238E27FC236}">
                <a16:creationId xmlns:a16="http://schemas.microsoft.com/office/drawing/2014/main" id="{0AB381F0-AAD2-27E6-28F7-310DADAA08DB}"/>
              </a:ext>
            </a:extLst>
          </p:cNvPr>
          <p:cNvGrpSpPr/>
          <p:nvPr/>
        </p:nvGrpSpPr>
        <p:grpSpPr>
          <a:xfrm>
            <a:off x="523242" y="3762908"/>
            <a:ext cx="461985" cy="748988"/>
            <a:chOff x="2263704" y="2696603"/>
            <a:chExt cx="351796" cy="616189"/>
          </a:xfrm>
        </p:grpSpPr>
        <p:sp>
          <p:nvSpPr>
            <p:cNvPr id="10" name="Oval 9">
              <a:extLst>
                <a:ext uri="{FF2B5EF4-FFF2-40B4-BE49-F238E27FC236}">
                  <a16:creationId xmlns:a16="http://schemas.microsoft.com/office/drawing/2014/main" id="{D3C3052C-5492-DE1D-562A-508B2AEB5FBC}"/>
                </a:ext>
              </a:extLst>
            </p:cNvPr>
            <p:cNvSpPr/>
            <p:nvPr/>
          </p:nvSpPr>
          <p:spPr>
            <a:xfrm>
              <a:off x="2280749" y="2861289"/>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267"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408AC81-6C2B-3F07-3E6A-C3772E0A6F9B}"/>
                </a:ext>
              </a:extLst>
            </p:cNvPr>
            <p:cNvSpPr/>
            <p:nvPr/>
          </p:nvSpPr>
          <p:spPr>
            <a:xfrm rot="21163024">
              <a:off x="2263704" y="2696603"/>
              <a:ext cx="351796" cy="616189"/>
            </a:xfrm>
            <a:prstGeom prst="rect">
              <a:avLst/>
            </a:prstGeom>
          </p:spPr>
          <p:txBody>
            <a:bodyPr wrap="none">
              <a:spAutoFit/>
            </a:bodyPr>
            <a:lstStyle/>
            <a:p>
              <a:pPr algn="ctr"/>
              <a:r>
                <a:rPr lang="x-none" sz="4267"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2524089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92884-F04E-B436-B76E-4E4737398D83}"/>
            </a:ext>
          </a:extLst>
        </p:cNvPr>
        <p:cNvGrpSpPr/>
        <p:nvPr/>
      </p:nvGrpSpPr>
      <p:grpSpPr>
        <a:xfrm>
          <a:off x="0" y="0"/>
          <a:ext cx="0" cy="0"/>
          <a:chOff x="0" y="0"/>
          <a:chExt cx="0" cy="0"/>
        </a:xfrm>
      </p:grpSpPr>
      <p:sp>
        <p:nvSpPr>
          <p:cNvPr id="4" name="Cloud 9">
            <a:extLst>
              <a:ext uri="{FF2B5EF4-FFF2-40B4-BE49-F238E27FC236}">
                <a16:creationId xmlns:a16="http://schemas.microsoft.com/office/drawing/2014/main" id="{0D3DE8D2-C4A9-7FE2-760A-9FACED2B3FFD}"/>
              </a:ext>
            </a:extLst>
          </p:cNvPr>
          <p:cNvSpPr/>
          <p:nvPr/>
        </p:nvSpPr>
        <p:spPr>
          <a:xfrm>
            <a:off x="682906" y="1554163"/>
            <a:ext cx="11250593" cy="3364970"/>
          </a:xfrm>
          <a:prstGeom prst="cloud">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457200">
              <a:defRPr/>
            </a:pP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Luyện</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đọc</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p>
          <a:p>
            <a:pPr lvl="0" algn="ctr" defTabSz="457200">
              <a:defRPr/>
            </a:pP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nối</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đoạn</a:t>
            </a:r>
            <a:endParaRPr lang="en-US" sz="7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836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70617-7D0F-AAC8-DE5C-322A04DFE8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B39F8C-8E14-A437-D38C-F5DA5D405670}"/>
              </a:ext>
            </a:extLst>
          </p:cNvPr>
          <p:cNvSpPr txBox="1"/>
          <p:nvPr/>
        </p:nvSpPr>
        <p:spPr>
          <a:xfrm>
            <a:off x="2480945" y="-123204"/>
            <a:ext cx="7154436" cy="83452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mj-lt"/>
              </a:rPr>
              <a:t>Cầu thủ dự bị</a:t>
            </a:r>
            <a:endParaRPr lang="en-US" sz="36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3F7C081C-2891-6804-7D4E-E21DEA5115A5}"/>
              </a:ext>
            </a:extLst>
          </p:cNvPr>
          <p:cNvSpPr txBox="1"/>
          <p:nvPr/>
        </p:nvSpPr>
        <p:spPr>
          <a:xfrm>
            <a:off x="437737" y="564674"/>
            <a:ext cx="11577098" cy="6293326"/>
          </a:xfrm>
          <a:prstGeom prst="rect">
            <a:avLst/>
          </a:prstGeom>
          <a:noFill/>
        </p:spPr>
        <p:txBody>
          <a:bodyPr wrap="square" rtlCol="0">
            <a:spAutoFit/>
          </a:bodyPr>
          <a:lstStyle/>
          <a:p>
            <a:pPr algn="just">
              <a:lnSpc>
                <a:spcPct val="130000"/>
              </a:lnSpc>
            </a:pPr>
            <a:r>
              <a:rPr lang="vi-VN" sz="1600" dirty="0">
                <a:latin typeface="UTM Avo" panose="02040603050506020204" pitchFamily="18" charset="0"/>
              </a:rPr>
              <a:t>       </a:t>
            </a:r>
            <a:r>
              <a:rPr lang="vi-VN" sz="2400" dirty="0">
                <a:latin typeface="+mj-lt"/>
              </a:rPr>
              <a:t>Nhìn các bạn đá bóng, gấu con rất muốn chơi cùng. Nhưng thấy gấu con có vẻ chậm chạp và đá bóng không tốt nên chưa đội nào muốn nhận cậu.</a:t>
            </a:r>
          </a:p>
          <a:p>
            <a:pPr algn="just">
              <a:lnSpc>
                <a:spcPct val="130000"/>
              </a:lnSpc>
            </a:pPr>
            <a:r>
              <a:rPr lang="vi-VN" sz="2400" dirty="0">
                <a:latin typeface="+mj-lt"/>
              </a:rPr>
              <a:t>      - Gấu à, cậu làm cầu thủ dự bị nhé! – Khỉ nói.</a:t>
            </a:r>
          </a:p>
          <a:p>
            <a:pPr algn="just">
              <a:lnSpc>
                <a:spcPct val="130000"/>
              </a:lnSpc>
            </a:pPr>
            <a:r>
              <a:rPr lang="vi-VN" sz="2400" dirty="0">
                <a:latin typeface="+mj-lt"/>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2400" dirty="0">
                <a:latin typeface="+mj-lt"/>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2400" dirty="0">
                <a:latin typeface="+mj-lt"/>
              </a:rPr>
              <a:t>      Một hôm, đến sân bóng thấy gấu đang luyện tập, các bạn ngạc nhiên nhìn gấu rồi nói: “Cậu giỏi quá!”, “Này, vào đội tớ nhé!”, “Vào đội tớ đi!”</a:t>
            </a:r>
          </a:p>
          <a:p>
            <a:pPr algn="just">
              <a:lnSpc>
                <a:spcPct val="130000"/>
              </a:lnSpc>
            </a:pPr>
            <a:r>
              <a:rPr lang="vi-VN" sz="2400" dirty="0">
                <a:latin typeface="+mj-lt"/>
              </a:rPr>
              <a:t>      - Tớ nên vào đội nào đây? – Gấu hỏi khỉ.</a:t>
            </a:r>
          </a:p>
          <a:p>
            <a:pPr algn="just">
              <a:lnSpc>
                <a:spcPct val="130000"/>
              </a:lnSpc>
            </a:pPr>
            <a:r>
              <a:rPr lang="vi-VN" sz="2400" dirty="0">
                <a:latin typeface="+mj-lt"/>
              </a:rPr>
              <a:t>      - Hiệp đầu cậu đá cho đội đỏ, hiệp sau cậu đá cho đội xanh. – Khỉ nói.</a:t>
            </a:r>
          </a:p>
          <a:p>
            <a:pPr algn="just">
              <a:lnSpc>
                <a:spcPct val="130000"/>
              </a:lnSpc>
            </a:pPr>
            <a:r>
              <a:rPr lang="vi-VN" sz="2400" dirty="0">
                <a:latin typeface="+mj-lt"/>
              </a:rPr>
              <a:t>      Gấu vui vẻ gật đầu. Cậu nghĩ: “Hóa ra làm cầu thủ dự bị cũng hay nhỉ!”</a:t>
            </a:r>
          </a:p>
          <a:p>
            <a:pPr algn="r">
              <a:lnSpc>
                <a:spcPct val="130000"/>
              </a:lnSpc>
            </a:pPr>
            <a:r>
              <a:rPr lang="vi-VN" sz="2400" dirty="0">
                <a:latin typeface="+mj-lt"/>
              </a:rPr>
              <a:t>(Theo </a:t>
            </a:r>
            <a:r>
              <a:rPr lang="vi-VN" sz="2400" i="1" dirty="0">
                <a:latin typeface="+mj-lt"/>
              </a:rPr>
              <a:t>100 Truyện ngụ ngôn hay nhất</a:t>
            </a:r>
            <a:r>
              <a:rPr lang="vi-VN" sz="2400" dirty="0">
                <a:latin typeface="+mj-lt"/>
              </a:rPr>
              <a:t>)</a:t>
            </a:r>
            <a:endParaRPr lang="en-US" sz="2400" dirty="0">
              <a:latin typeface="+mj-lt"/>
            </a:endParaRPr>
          </a:p>
        </p:txBody>
      </p:sp>
      <p:pic>
        <p:nvPicPr>
          <p:cNvPr id="6" name="Picture 5">
            <a:extLst>
              <a:ext uri="{FF2B5EF4-FFF2-40B4-BE49-F238E27FC236}">
                <a16:creationId xmlns:a16="http://schemas.microsoft.com/office/drawing/2014/main" id="{22ADDA4E-2FA2-7825-9603-D0FEE678A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37" y="711320"/>
            <a:ext cx="406360" cy="384000"/>
          </a:xfrm>
          <a:prstGeom prst="rect">
            <a:avLst/>
          </a:prstGeom>
        </p:spPr>
      </p:pic>
      <p:pic>
        <p:nvPicPr>
          <p:cNvPr id="7" name="Picture 6">
            <a:extLst>
              <a:ext uri="{FF2B5EF4-FFF2-40B4-BE49-F238E27FC236}">
                <a16:creationId xmlns:a16="http://schemas.microsoft.com/office/drawing/2014/main" id="{78EFC76B-16EB-1B0A-5DFF-5AC84BF7A989}"/>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581" y="1593369"/>
            <a:ext cx="384000" cy="384000"/>
          </a:xfrm>
          <a:prstGeom prst="rect">
            <a:avLst/>
          </a:prstGeom>
        </p:spPr>
      </p:pic>
      <p:pic>
        <p:nvPicPr>
          <p:cNvPr id="8" name="Picture 7">
            <a:extLst>
              <a:ext uri="{FF2B5EF4-FFF2-40B4-BE49-F238E27FC236}">
                <a16:creationId xmlns:a16="http://schemas.microsoft.com/office/drawing/2014/main" id="{3B09A13A-982B-9986-371B-210E35676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81" y="3006063"/>
            <a:ext cx="384000" cy="384000"/>
          </a:xfrm>
          <a:prstGeom prst="rect">
            <a:avLst/>
          </a:prstGeom>
        </p:spPr>
      </p:pic>
      <p:grpSp>
        <p:nvGrpSpPr>
          <p:cNvPr id="9" name="Group 8">
            <a:extLst>
              <a:ext uri="{FF2B5EF4-FFF2-40B4-BE49-F238E27FC236}">
                <a16:creationId xmlns:a16="http://schemas.microsoft.com/office/drawing/2014/main" id="{7C35CD8D-8181-4F7C-8C01-B993A760DBE7}"/>
              </a:ext>
            </a:extLst>
          </p:cNvPr>
          <p:cNvGrpSpPr/>
          <p:nvPr/>
        </p:nvGrpSpPr>
        <p:grpSpPr>
          <a:xfrm>
            <a:off x="523242" y="3762908"/>
            <a:ext cx="461985" cy="748988"/>
            <a:chOff x="2263704" y="2696603"/>
            <a:chExt cx="351796" cy="616189"/>
          </a:xfrm>
        </p:grpSpPr>
        <p:sp>
          <p:nvSpPr>
            <p:cNvPr id="10" name="Oval 9">
              <a:extLst>
                <a:ext uri="{FF2B5EF4-FFF2-40B4-BE49-F238E27FC236}">
                  <a16:creationId xmlns:a16="http://schemas.microsoft.com/office/drawing/2014/main" id="{A759922A-B1F4-7462-6022-B31E71EC742B}"/>
                </a:ext>
              </a:extLst>
            </p:cNvPr>
            <p:cNvSpPr/>
            <p:nvPr/>
          </p:nvSpPr>
          <p:spPr>
            <a:xfrm>
              <a:off x="2280749" y="2861289"/>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267"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E6349B04-CBFA-0B18-8B17-3F7BB1C7312F}"/>
                </a:ext>
              </a:extLst>
            </p:cNvPr>
            <p:cNvSpPr/>
            <p:nvPr/>
          </p:nvSpPr>
          <p:spPr>
            <a:xfrm rot="21163024">
              <a:off x="2263704" y="2696603"/>
              <a:ext cx="351796" cy="616189"/>
            </a:xfrm>
            <a:prstGeom prst="rect">
              <a:avLst/>
            </a:prstGeom>
          </p:spPr>
          <p:txBody>
            <a:bodyPr wrap="none">
              <a:spAutoFit/>
            </a:bodyPr>
            <a:lstStyle/>
            <a:p>
              <a:pPr algn="ctr"/>
              <a:r>
                <a:rPr lang="x-none" sz="4267"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446277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9">
            <a:extLst>
              <a:ext uri="{FF2B5EF4-FFF2-40B4-BE49-F238E27FC236}">
                <a16:creationId xmlns:a16="http://schemas.microsoft.com/office/drawing/2014/main" id="{978410DC-5EB9-290C-2A0A-EAC2789534E4}"/>
              </a:ext>
            </a:extLst>
          </p:cNvPr>
          <p:cNvSpPr/>
          <p:nvPr/>
        </p:nvSpPr>
        <p:spPr>
          <a:xfrm>
            <a:off x="925975" y="1554163"/>
            <a:ext cx="10567686" cy="3364970"/>
          </a:xfrm>
          <a:prstGeom prst="cloud">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457200">
              <a:defRPr/>
            </a:pP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Luyện</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đọc</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cả</a:t>
            </a:r>
            <a:r>
              <a:rPr lang="en-US" altLang="zh-CN" sz="7200" b="1" i="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7200" b="1" i="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sym typeface="+mn-ea"/>
              </a:rPr>
              <a:t>bài</a:t>
            </a:r>
            <a:endParaRPr lang="en-US" sz="7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062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B723-47C9-AB4F-7420-8C925394EF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28CF0E-3F5D-7737-9723-E9210C5D4281}"/>
              </a:ext>
            </a:extLst>
          </p:cNvPr>
          <p:cNvSpPr txBox="1"/>
          <p:nvPr/>
        </p:nvSpPr>
        <p:spPr>
          <a:xfrm>
            <a:off x="2480945" y="-123204"/>
            <a:ext cx="7154436" cy="83452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mj-lt"/>
              </a:rPr>
              <a:t>Cầu thủ dự bị</a:t>
            </a:r>
            <a:endParaRPr lang="en-US" sz="36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38BAFB61-E4FB-267C-6E31-752A98148B5E}"/>
              </a:ext>
            </a:extLst>
          </p:cNvPr>
          <p:cNvSpPr txBox="1"/>
          <p:nvPr/>
        </p:nvSpPr>
        <p:spPr>
          <a:xfrm>
            <a:off x="437737" y="564674"/>
            <a:ext cx="11577098" cy="6293326"/>
          </a:xfrm>
          <a:prstGeom prst="rect">
            <a:avLst/>
          </a:prstGeom>
          <a:noFill/>
        </p:spPr>
        <p:txBody>
          <a:bodyPr wrap="square" rtlCol="0">
            <a:spAutoFit/>
          </a:bodyPr>
          <a:lstStyle/>
          <a:p>
            <a:pPr algn="just">
              <a:lnSpc>
                <a:spcPct val="130000"/>
              </a:lnSpc>
            </a:pPr>
            <a:r>
              <a:rPr lang="vi-VN" sz="1600" dirty="0">
                <a:latin typeface="UTM Avo" panose="02040603050506020204" pitchFamily="18" charset="0"/>
              </a:rPr>
              <a:t>       </a:t>
            </a:r>
            <a:r>
              <a:rPr lang="vi-VN" sz="2400" dirty="0">
                <a:latin typeface="+mj-lt"/>
              </a:rPr>
              <a:t>Nhìn các bạn đá bóng, gấu con rất muốn chơi cùng. Nhưng thấy gấu con có vẻ chậm chạp và đá bóng không tốt nên chưa đội nào muốn nhận cậu.</a:t>
            </a:r>
          </a:p>
          <a:p>
            <a:pPr algn="just">
              <a:lnSpc>
                <a:spcPct val="130000"/>
              </a:lnSpc>
            </a:pPr>
            <a:r>
              <a:rPr lang="vi-VN" sz="2400" dirty="0">
                <a:latin typeface="+mj-lt"/>
              </a:rPr>
              <a:t>      - Gấu à, cậu làm cầu thủ dự bị nhé! – Khỉ nói.</a:t>
            </a:r>
          </a:p>
          <a:p>
            <a:pPr algn="just">
              <a:lnSpc>
                <a:spcPct val="130000"/>
              </a:lnSpc>
            </a:pPr>
            <a:r>
              <a:rPr lang="vi-VN" sz="2400" dirty="0">
                <a:latin typeface="+mj-lt"/>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2400" dirty="0">
                <a:latin typeface="+mj-lt"/>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2400" dirty="0">
                <a:latin typeface="+mj-lt"/>
              </a:rPr>
              <a:t>      Một hôm, đến sân bóng thấy gấu đang luyện tập, các bạn ngạc nhiên nhìn gấu rồi nói: “Cậu giỏi quá!”, “Này, vào đội tớ nhé!”, “Vào đội tớ đi!”</a:t>
            </a:r>
          </a:p>
          <a:p>
            <a:pPr algn="just">
              <a:lnSpc>
                <a:spcPct val="130000"/>
              </a:lnSpc>
            </a:pPr>
            <a:r>
              <a:rPr lang="vi-VN" sz="2400" dirty="0">
                <a:latin typeface="+mj-lt"/>
              </a:rPr>
              <a:t>      - Tớ nên vào đội nào đây? – Gấu hỏi khỉ.</a:t>
            </a:r>
          </a:p>
          <a:p>
            <a:pPr algn="just">
              <a:lnSpc>
                <a:spcPct val="130000"/>
              </a:lnSpc>
            </a:pPr>
            <a:r>
              <a:rPr lang="vi-VN" sz="2400" dirty="0">
                <a:latin typeface="+mj-lt"/>
              </a:rPr>
              <a:t>      - Hiệp đầu cậu đá cho đội đỏ, hiệp sau cậu đá cho đội xanh. – Khỉ nói.</a:t>
            </a:r>
          </a:p>
          <a:p>
            <a:pPr algn="just">
              <a:lnSpc>
                <a:spcPct val="130000"/>
              </a:lnSpc>
            </a:pPr>
            <a:r>
              <a:rPr lang="vi-VN" sz="2400" dirty="0">
                <a:latin typeface="+mj-lt"/>
              </a:rPr>
              <a:t>      Gấu vui vẻ gật đầu. Cậu nghĩ: “Hóa ra làm cầu thủ dự bị cũng hay nhỉ!”</a:t>
            </a:r>
          </a:p>
          <a:p>
            <a:pPr algn="r">
              <a:lnSpc>
                <a:spcPct val="130000"/>
              </a:lnSpc>
            </a:pPr>
            <a:r>
              <a:rPr lang="vi-VN" sz="2400" dirty="0">
                <a:latin typeface="+mj-lt"/>
              </a:rPr>
              <a:t>(Theo </a:t>
            </a:r>
            <a:r>
              <a:rPr lang="vi-VN" sz="2400" i="1" dirty="0">
                <a:latin typeface="+mj-lt"/>
              </a:rPr>
              <a:t>100 Truyện ngụ ngôn hay nhất</a:t>
            </a:r>
            <a:r>
              <a:rPr lang="vi-VN" sz="2400" dirty="0">
                <a:latin typeface="+mj-lt"/>
              </a:rPr>
              <a:t>)</a:t>
            </a:r>
            <a:endParaRPr lang="en-US" sz="2400" dirty="0">
              <a:latin typeface="+mj-lt"/>
            </a:endParaRPr>
          </a:p>
        </p:txBody>
      </p:sp>
      <p:pic>
        <p:nvPicPr>
          <p:cNvPr id="6" name="Picture 5">
            <a:extLst>
              <a:ext uri="{FF2B5EF4-FFF2-40B4-BE49-F238E27FC236}">
                <a16:creationId xmlns:a16="http://schemas.microsoft.com/office/drawing/2014/main" id="{59DB0FD2-144C-32C7-C09C-F432B581C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37" y="711320"/>
            <a:ext cx="406360" cy="384000"/>
          </a:xfrm>
          <a:prstGeom prst="rect">
            <a:avLst/>
          </a:prstGeom>
        </p:spPr>
      </p:pic>
      <p:pic>
        <p:nvPicPr>
          <p:cNvPr id="7" name="Picture 6">
            <a:extLst>
              <a:ext uri="{FF2B5EF4-FFF2-40B4-BE49-F238E27FC236}">
                <a16:creationId xmlns:a16="http://schemas.microsoft.com/office/drawing/2014/main" id="{D4DD83CF-D6D5-E327-C944-FE8E01BE1750}"/>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581" y="1593369"/>
            <a:ext cx="384000" cy="384000"/>
          </a:xfrm>
          <a:prstGeom prst="rect">
            <a:avLst/>
          </a:prstGeom>
        </p:spPr>
      </p:pic>
      <p:pic>
        <p:nvPicPr>
          <p:cNvPr id="8" name="Picture 7">
            <a:extLst>
              <a:ext uri="{FF2B5EF4-FFF2-40B4-BE49-F238E27FC236}">
                <a16:creationId xmlns:a16="http://schemas.microsoft.com/office/drawing/2014/main" id="{F1A2781B-1EE0-E286-70DA-9B228BF44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81" y="3006063"/>
            <a:ext cx="384000" cy="384000"/>
          </a:xfrm>
          <a:prstGeom prst="rect">
            <a:avLst/>
          </a:prstGeom>
        </p:spPr>
      </p:pic>
      <p:grpSp>
        <p:nvGrpSpPr>
          <p:cNvPr id="9" name="Group 8">
            <a:extLst>
              <a:ext uri="{FF2B5EF4-FFF2-40B4-BE49-F238E27FC236}">
                <a16:creationId xmlns:a16="http://schemas.microsoft.com/office/drawing/2014/main" id="{081CCCA1-E168-9569-096C-BAD537F33481}"/>
              </a:ext>
            </a:extLst>
          </p:cNvPr>
          <p:cNvGrpSpPr/>
          <p:nvPr/>
        </p:nvGrpSpPr>
        <p:grpSpPr>
          <a:xfrm>
            <a:off x="523242" y="3762908"/>
            <a:ext cx="461985" cy="748988"/>
            <a:chOff x="2263704" y="2696603"/>
            <a:chExt cx="351796" cy="616189"/>
          </a:xfrm>
        </p:grpSpPr>
        <p:sp>
          <p:nvSpPr>
            <p:cNvPr id="10" name="Oval 9">
              <a:extLst>
                <a:ext uri="{FF2B5EF4-FFF2-40B4-BE49-F238E27FC236}">
                  <a16:creationId xmlns:a16="http://schemas.microsoft.com/office/drawing/2014/main" id="{631D3ACA-3BCA-B8D9-5554-FAF1903252FF}"/>
                </a:ext>
              </a:extLst>
            </p:cNvPr>
            <p:cNvSpPr/>
            <p:nvPr/>
          </p:nvSpPr>
          <p:spPr>
            <a:xfrm>
              <a:off x="2280749" y="2861289"/>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267"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9D9BA1E5-AE95-E5DA-D283-F8E69A7DAA44}"/>
                </a:ext>
              </a:extLst>
            </p:cNvPr>
            <p:cNvSpPr/>
            <p:nvPr/>
          </p:nvSpPr>
          <p:spPr>
            <a:xfrm rot="21163024">
              <a:off x="2263704" y="2696603"/>
              <a:ext cx="351796" cy="616189"/>
            </a:xfrm>
            <a:prstGeom prst="rect">
              <a:avLst/>
            </a:prstGeom>
          </p:spPr>
          <p:txBody>
            <a:bodyPr wrap="none">
              <a:spAutoFit/>
            </a:bodyPr>
            <a:lstStyle/>
            <a:p>
              <a:pPr algn="ctr"/>
              <a:r>
                <a:rPr lang="x-none" sz="4267"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160107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724C4F-D973-7C8E-FA45-EA80D6719EC5}"/>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26530EFC-79D6-01E5-260A-7BBBE9DEB579}"/>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21000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12500" b="12500"/>
          <a:stretch/>
        </p:blipFill>
        <p:spPr bwMode="auto">
          <a:xfrm>
            <a:off x="0" y="0"/>
            <a:ext cx="122108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693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ạc thiếu nhi] Con cào cào - Bảo An [Lyrics]">
            <a:hlinkClick r:id="" action="ppaction://media"/>
            <a:extLst>
              <a:ext uri="{FF2B5EF4-FFF2-40B4-BE49-F238E27FC236}">
                <a16:creationId xmlns:a16="http://schemas.microsoft.com/office/drawing/2014/main" id="{09D272A8-AB5E-7A5C-47AB-9F27EEB70E6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214533"/>
          </a:xfrm>
          <a:prstGeom prst="rect">
            <a:avLst/>
          </a:prstGeom>
        </p:spPr>
      </p:pic>
      <p:pic>
        <p:nvPicPr>
          <p:cNvPr id="4" name="ConCaoCao-BaoNgu-27516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435" y="3191774"/>
            <a:ext cx="629728" cy="566378"/>
          </a:xfrm>
          <a:prstGeom prst="rect">
            <a:avLst/>
          </a:prstGeom>
        </p:spPr>
      </p:pic>
    </p:spTree>
    <p:extLst>
      <p:ext uri="{BB962C8B-B14F-4D97-AF65-F5344CB8AC3E}">
        <p14:creationId xmlns:p14="http://schemas.microsoft.com/office/powerpoint/2010/main" val="3230496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1633" fill="hold"/>
                                        <p:tgtEl>
                                          <p:spTgt spid="4"/>
                                        </p:tgtEl>
                                      </p:cBhvr>
                                    </p:cmd>
                                  </p:childTnLst>
                                </p:cTn>
                              </p:par>
                            </p:childTnLst>
                          </p:cTn>
                        </p:par>
                      </p:childTnLst>
                    </p:cTn>
                  </p:par>
                </p:childTnLst>
              </p:cTn>
              <p:nextCondLst>
                <p:cond evt="onClick" delay="0">
                  <p:tgtEl>
                    <p:spTgt spid="4"/>
                  </p:tgtEl>
                </p:cond>
              </p:nextCondLst>
            </p:seq>
            <p:audio>
              <p:cMediaNode vol="100000">
                <p:cTn id="1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68594" y="511277"/>
            <a:ext cx="1681570" cy="1271147"/>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574141" y="538520"/>
            <a:ext cx="8366549" cy="752065"/>
          </a:xfrm>
          <a:prstGeom prst="rect">
            <a:avLst/>
          </a:prstGeom>
          <a:noFill/>
        </p:spPr>
        <p:txBody>
          <a:bodyPr wrap="square" rtlCol="0">
            <a:spAutoFit/>
          </a:bodyPr>
          <a:lstStyle/>
          <a:p>
            <a:pPr>
              <a:lnSpc>
                <a:spcPct val="150000"/>
              </a:lnSpc>
            </a:pPr>
            <a:r>
              <a:rPr lang="vi-VN" sz="3200" b="1" dirty="0">
                <a:solidFill>
                  <a:srgbClr val="FF0000"/>
                </a:solidFill>
                <a:latin typeface="+mj-lt"/>
              </a:rPr>
              <a:t>1. </a:t>
            </a:r>
            <a:r>
              <a:rPr lang="vi-VN" sz="3200" dirty="0">
                <a:latin typeface="+mj-lt"/>
              </a:rPr>
              <a:t>Các bạn nhỏ đang chơi môn thể thao gì?</a:t>
            </a:r>
            <a:endParaRPr lang="en-US" sz="3200" b="1" dirty="0">
              <a:latin typeface="+mj-lt"/>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2574141" y="1146850"/>
            <a:ext cx="8716406" cy="752065"/>
          </a:xfrm>
          <a:prstGeom prst="rect">
            <a:avLst/>
          </a:prstGeom>
          <a:noFill/>
        </p:spPr>
        <p:txBody>
          <a:bodyPr wrap="square" rtlCol="0">
            <a:spAutoFit/>
          </a:bodyPr>
          <a:lstStyle/>
          <a:p>
            <a:pPr>
              <a:lnSpc>
                <a:spcPct val="150000"/>
              </a:lnSpc>
            </a:pPr>
            <a:r>
              <a:rPr lang="vi-VN" sz="3200" b="1" dirty="0">
                <a:solidFill>
                  <a:srgbClr val="FF0000"/>
                </a:solidFill>
                <a:latin typeface="+mj-lt"/>
              </a:rPr>
              <a:t>2. </a:t>
            </a:r>
            <a:r>
              <a:rPr lang="vi-VN" sz="3200" dirty="0">
                <a:latin typeface="+mj-lt"/>
              </a:rPr>
              <a:t>Em có thích môn thể thao này không? Vì sao?</a:t>
            </a:r>
            <a:endParaRPr lang="en-US" sz="3200" b="1" dirty="0">
              <a:latin typeface="+mj-lt"/>
            </a:endParaRPr>
          </a:p>
        </p:txBody>
      </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4">
            <a:clrChange>
              <a:clrFrom>
                <a:srgbClr val="FEFFFD"/>
              </a:clrFrom>
              <a:clrTo>
                <a:srgbClr val="FEFFFD">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38901" y="1898915"/>
            <a:ext cx="8261405" cy="4605252"/>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0" y="601872"/>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Tiếng</a:t>
            </a:r>
            <a:r>
              <a:rPr kumimoji="0" lang="en-US" sz="4000" b="1" i="0"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4000" b="1" i="0"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70C0"/>
                </a:solidFill>
                <a:latin typeface="Times New Roman" panose="02020603050405020304" pitchFamily="18" charset="0"/>
                <a:cs typeface="Times New Roman" panose="02020603050405020304" pitchFamily="18" charset="0"/>
              </a:rPr>
              <a:t>8</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thủ</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dự</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tiết</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205830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2518782" y="0"/>
            <a:ext cx="7154436" cy="834524"/>
          </a:xfrm>
          <a:prstGeom prst="rect">
            <a:avLst/>
          </a:prstGeom>
          <a:noFill/>
        </p:spPr>
        <p:txBody>
          <a:bodyPr wrap="square" rtlCol="0">
            <a:spAutoFit/>
          </a:bodyPr>
          <a:lstStyle/>
          <a:p>
            <a:pPr algn="ctr">
              <a:lnSpc>
                <a:spcPct val="150000"/>
              </a:lnSpc>
            </a:pPr>
            <a:r>
              <a:rPr lang="vi-VN" sz="3600" b="1" dirty="0">
                <a:latin typeface="+mj-lt"/>
              </a:rPr>
              <a:t>Cầu thủ dự bị</a:t>
            </a:r>
            <a:endParaRPr lang="en-US" sz="3600" b="1" dirty="0">
              <a:latin typeface="+mj-lt"/>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87829" y="491996"/>
            <a:ext cx="11166287" cy="6453370"/>
          </a:xfrm>
          <a:prstGeom prst="rect">
            <a:avLst/>
          </a:prstGeom>
          <a:noFill/>
        </p:spPr>
        <p:txBody>
          <a:bodyPr wrap="square" rtlCol="0">
            <a:spAutoFit/>
          </a:bodyPr>
          <a:lstStyle/>
          <a:p>
            <a:pPr algn="just">
              <a:lnSpc>
                <a:spcPct val="130000"/>
              </a:lnSpc>
            </a:pPr>
            <a:r>
              <a:rPr lang="vi-VN" sz="3200" dirty="0">
                <a:latin typeface="+mj-lt"/>
              </a:rPr>
              <a:t>      </a:t>
            </a:r>
            <a:r>
              <a:rPr lang="vi-VN" sz="2400" dirty="0">
                <a:latin typeface="+mj-lt"/>
              </a:rPr>
              <a:t>Nhìn các bạn đá bóng, gấu con rất muốn chơi cùng. Nhưng thấy gấu con có vẻ chậm chạp và đá bóng không tốt nên chưa đội nào muốn nhận cậu.</a:t>
            </a:r>
          </a:p>
          <a:p>
            <a:pPr algn="just">
              <a:lnSpc>
                <a:spcPct val="130000"/>
              </a:lnSpc>
            </a:pPr>
            <a:r>
              <a:rPr lang="vi-VN" sz="2400" dirty="0">
                <a:latin typeface="+mj-lt"/>
              </a:rPr>
              <a:t>      - Gấu à, cậu làm cầu thủ dự bị nhé! – Khỉ nói.</a:t>
            </a:r>
          </a:p>
          <a:p>
            <a:pPr algn="just">
              <a:lnSpc>
                <a:spcPct val="130000"/>
              </a:lnSpc>
            </a:pPr>
            <a:r>
              <a:rPr lang="vi-VN" sz="2400" dirty="0">
                <a:latin typeface="+mj-lt"/>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2400" dirty="0">
                <a:latin typeface="+mj-lt"/>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2400" dirty="0">
                <a:latin typeface="+mj-lt"/>
              </a:rPr>
              <a:t>      Một hôm, đến sân bóng thấy gấu đang luyện tập, các bạn ngạc nhiên nhìn gấu rồi nói: “Cậu giỏi quá!”, “Này, vào đội tớ nhé!”, “Vào đội tớ đi!”</a:t>
            </a:r>
          </a:p>
          <a:p>
            <a:pPr algn="just">
              <a:lnSpc>
                <a:spcPct val="130000"/>
              </a:lnSpc>
            </a:pPr>
            <a:r>
              <a:rPr lang="vi-VN" sz="2400" dirty="0">
                <a:latin typeface="+mj-lt"/>
              </a:rPr>
              <a:t>      - Tớ nên vào đội nào đây? – Gấu hỏi khỉ.</a:t>
            </a:r>
          </a:p>
          <a:p>
            <a:pPr algn="just">
              <a:lnSpc>
                <a:spcPct val="130000"/>
              </a:lnSpc>
            </a:pPr>
            <a:r>
              <a:rPr lang="vi-VN" sz="2400" dirty="0">
                <a:latin typeface="+mj-lt"/>
              </a:rPr>
              <a:t>      - Hiệp đầu cậu đá cho đội đỏ, hiệp sau cậu đá cho đội xanh. – Khỉ nói.</a:t>
            </a:r>
          </a:p>
          <a:p>
            <a:pPr algn="just">
              <a:lnSpc>
                <a:spcPct val="130000"/>
              </a:lnSpc>
            </a:pPr>
            <a:r>
              <a:rPr lang="vi-VN" sz="2400" dirty="0">
                <a:latin typeface="+mj-lt"/>
              </a:rPr>
              <a:t>      Gấu vui vẻ gật đầu. Cậu nghĩ: “Hóa ra làm cầu thủ dự bị cũng hay nhỉ!”</a:t>
            </a:r>
          </a:p>
          <a:p>
            <a:pPr algn="r">
              <a:lnSpc>
                <a:spcPct val="130000"/>
              </a:lnSpc>
            </a:pPr>
            <a:r>
              <a:rPr lang="vi-VN" sz="2400" dirty="0">
                <a:latin typeface="+mj-lt"/>
              </a:rPr>
              <a:t>(Theo </a:t>
            </a:r>
            <a:r>
              <a:rPr lang="vi-VN" sz="2400" i="1" dirty="0">
                <a:latin typeface="+mj-lt"/>
              </a:rPr>
              <a:t>100 Truyện ngụ ngôn hay nhất</a:t>
            </a:r>
            <a:r>
              <a:rPr lang="vi-VN" sz="2400" dirty="0">
                <a:latin typeface="+mj-lt"/>
              </a:rPr>
              <a:t>)</a:t>
            </a:r>
            <a:endParaRPr lang="en-US" sz="2400" dirty="0">
              <a:latin typeface="+mj-lt"/>
            </a:endParaRPr>
          </a:p>
        </p:txBody>
      </p:sp>
    </p:spTree>
    <p:extLst>
      <p:ext uri="{BB962C8B-B14F-4D97-AF65-F5344CB8AC3E}">
        <p14:creationId xmlns:p14="http://schemas.microsoft.com/office/powerpoint/2010/main" val="1260622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1E3D26-0FBF-489D-9BF9-77F94C02DE90}"/>
              </a:ext>
            </a:extLst>
          </p:cNvPr>
          <p:cNvSpPr txBox="1"/>
          <p:nvPr/>
        </p:nvSpPr>
        <p:spPr>
          <a:xfrm>
            <a:off x="2480945" y="-123204"/>
            <a:ext cx="7154436" cy="83452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mj-lt"/>
              </a:rPr>
              <a:t>Cầu thủ dự bị</a:t>
            </a:r>
            <a:endParaRPr lang="en-US" sz="36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37737" y="564674"/>
            <a:ext cx="11577098" cy="6293326"/>
          </a:xfrm>
          <a:prstGeom prst="rect">
            <a:avLst/>
          </a:prstGeom>
          <a:noFill/>
        </p:spPr>
        <p:txBody>
          <a:bodyPr wrap="square" rtlCol="0">
            <a:spAutoFit/>
          </a:bodyPr>
          <a:lstStyle/>
          <a:p>
            <a:pPr algn="just">
              <a:lnSpc>
                <a:spcPct val="130000"/>
              </a:lnSpc>
            </a:pPr>
            <a:r>
              <a:rPr lang="vi-VN" sz="1600" dirty="0">
                <a:latin typeface="UTM Avo" panose="02040603050506020204" pitchFamily="18" charset="0"/>
              </a:rPr>
              <a:t>       </a:t>
            </a:r>
            <a:r>
              <a:rPr lang="vi-VN" sz="2400" dirty="0">
                <a:latin typeface="+mj-lt"/>
              </a:rPr>
              <a:t>Nhìn các bạn đá bóng, gấu con rất muốn chơi cùng. Nhưng thấy gấu con có vẻ chậm chạp và đá bóng không tốt nên chưa đội nào muốn nhận cậu.</a:t>
            </a:r>
          </a:p>
          <a:p>
            <a:pPr algn="just">
              <a:lnSpc>
                <a:spcPct val="130000"/>
              </a:lnSpc>
            </a:pPr>
            <a:r>
              <a:rPr lang="vi-VN" sz="2400" dirty="0">
                <a:latin typeface="+mj-lt"/>
              </a:rPr>
              <a:t>      - Gấu à, cậu làm cầu thủ dự bị nhé! – Khỉ nói.</a:t>
            </a:r>
          </a:p>
          <a:p>
            <a:pPr algn="just">
              <a:lnSpc>
                <a:spcPct val="130000"/>
              </a:lnSpc>
            </a:pPr>
            <a:r>
              <a:rPr lang="vi-VN" sz="2400" dirty="0">
                <a:latin typeface="+mj-lt"/>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2400" dirty="0">
                <a:latin typeface="+mj-lt"/>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2400" dirty="0">
                <a:latin typeface="+mj-lt"/>
              </a:rPr>
              <a:t>      Một hôm, đến sân bóng thấy gấu đang luyện tập, các bạn ngạc nhiên nhìn gấu rồi nói: “Cậu giỏi quá!”, “Này, vào đội tớ nhé!”, “Vào đội tớ đi!”</a:t>
            </a:r>
          </a:p>
          <a:p>
            <a:pPr algn="just">
              <a:lnSpc>
                <a:spcPct val="130000"/>
              </a:lnSpc>
            </a:pPr>
            <a:r>
              <a:rPr lang="vi-VN" sz="2400" dirty="0">
                <a:latin typeface="+mj-lt"/>
              </a:rPr>
              <a:t>      - Tớ nên vào đội nào đây? – Gấu hỏi khỉ.</a:t>
            </a:r>
          </a:p>
          <a:p>
            <a:pPr algn="just">
              <a:lnSpc>
                <a:spcPct val="130000"/>
              </a:lnSpc>
            </a:pPr>
            <a:r>
              <a:rPr lang="vi-VN" sz="2400" dirty="0">
                <a:latin typeface="+mj-lt"/>
              </a:rPr>
              <a:t>      - Hiệp đầu cậu đá cho đội đỏ, hiệp sau cậu đá cho đội xanh. – Khỉ nói.</a:t>
            </a:r>
          </a:p>
          <a:p>
            <a:pPr algn="just">
              <a:lnSpc>
                <a:spcPct val="130000"/>
              </a:lnSpc>
            </a:pPr>
            <a:r>
              <a:rPr lang="vi-VN" sz="2400" dirty="0">
                <a:latin typeface="+mj-lt"/>
              </a:rPr>
              <a:t>      Gấu vui vẻ gật đầu. Cậu nghĩ: “Hóa ra làm cầu thủ dự bị cũng hay nhỉ!”</a:t>
            </a:r>
          </a:p>
          <a:p>
            <a:pPr algn="r">
              <a:lnSpc>
                <a:spcPct val="130000"/>
              </a:lnSpc>
            </a:pPr>
            <a:r>
              <a:rPr lang="vi-VN" sz="2400" dirty="0">
                <a:latin typeface="+mj-lt"/>
              </a:rPr>
              <a:t>(Theo </a:t>
            </a:r>
            <a:r>
              <a:rPr lang="vi-VN" sz="2400" i="1" dirty="0">
                <a:latin typeface="+mj-lt"/>
              </a:rPr>
              <a:t>100 Truyện ngụ ngôn hay nhất</a:t>
            </a:r>
            <a:r>
              <a:rPr lang="vi-VN" sz="2400" dirty="0">
                <a:latin typeface="+mj-lt"/>
              </a:rPr>
              <a:t>)</a:t>
            </a:r>
            <a:endParaRPr lang="en-US" sz="2400" dirty="0">
              <a:latin typeface="+mj-lt"/>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37" y="711320"/>
            <a:ext cx="406360" cy="384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581" y="1593369"/>
            <a:ext cx="384000" cy="384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81" y="3006063"/>
            <a:ext cx="384000" cy="384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523242" y="3762908"/>
            <a:ext cx="461985" cy="748988"/>
            <a:chOff x="2263704" y="2696603"/>
            <a:chExt cx="351796" cy="616189"/>
          </a:xfrm>
        </p:grpSpPr>
        <p:sp>
          <p:nvSpPr>
            <p:cNvPr id="10" name="Oval 9">
              <a:extLst>
                <a:ext uri="{FF2B5EF4-FFF2-40B4-BE49-F238E27FC236}">
                  <a16:creationId xmlns:a16="http://schemas.microsoft.com/office/drawing/2014/main" id="{6A6D2AEC-60AA-4C72-892F-0561A289FEF7}"/>
                </a:ext>
              </a:extLst>
            </p:cNvPr>
            <p:cNvSpPr/>
            <p:nvPr/>
          </p:nvSpPr>
          <p:spPr>
            <a:xfrm>
              <a:off x="2280749" y="2861289"/>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267"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2263704" y="2696603"/>
              <a:ext cx="351796" cy="616189"/>
            </a:xfrm>
            <a:prstGeom prst="rect">
              <a:avLst/>
            </a:prstGeom>
          </p:spPr>
          <p:txBody>
            <a:bodyPr wrap="none">
              <a:spAutoFit/>
            </a:bodyPr>
            <a:lstStyle/>
            <a:p>
              <a:pPr algn="ctr"/>
              <a:r>
                <a:rPr lang="x-none" sz="4267"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2724577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71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070671" y="3463537"/>
            <a:ext cx="26459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sân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056245" y="2755651"/>
            <a:ext cx="30190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ngạc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56245" y="2047765"/>
            <a:ext cx="30190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chậm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chạp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3" name="Hộp Văn bản 2">
            <a:extLst>
              <a:ext uri="{FF2B5EF4-FFF2-40B4-BE49-F238E27FC236}">
                <a16:creationId xmlns:a16="http://schemas.microsoft.com/office/drawing/2014/main" id="{769E3351-1A73-C369-904C-D978ECC5861C}"/>
              </a:ext>
            </a:extLst>
          </p:cNvPr>
          <p:cNvSpPr txBox="1"/>
          <p:nvPr/>
        </p:nvSpPr>
        <p:spPr>
          <a:xfrm>
            <a:off x="5070671" y="4195389"/>
            <a:ext cx="12981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gôn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3283</TotalTime>
  <Words>1484</Words>
  <Application>Microsoft Office PowerPoint</Application>
  <PresentationFormat>Widescreen</PresentationFormat>
  <Paragraphs>90</Paragraphs>
  <Slides>23</Slides>
  <Notes>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Microsoft YaHei</vt:lpstr>
      <vt:lpstr>Arial</vt:lpstr>
      <vt:lpstr>Arial-Rounded</vt:lpstr>
      <vt:lpstr>Calibri</vt:lpstr>
      <vt:lpstr>Calibri Light</vt:lpstr>
      <vt:lpstr>Times New Roman</vt:lpstr>
      <vt:lpstr>UTM Avo</vt:lpstr>
      <vt:lpstr>UTM Charlotte</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Administrator</cp:lastModifiedBy>
  <cp:revision>154</cp:revision>
  <dcterms:created xsi:type="dcterms:W3CDTF">2021-06-24T12:42:07Z</dcterms:created>
  <dcterms:modified xsi:type="dcterms:W3CDTF">2025-12-21T01:19:30Z</dcterms:modified>
</cp:coreProperties>
</file>