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20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816" r:id="rId8"/>
    <p:sldMasterId id="2147483828" r:id="rId9"/>
    <p:sldMasterId id="2147483840" r:id="rId10"/>
  </p:sldMasterIdLst>
  <p:notesMasterIdLst>
    <p:notesMasterId r:id="rId29"/>
  </p:notesMasterIdLst>
  <p:sldIdLst>
    <p:sldId id="268" r:id="rId11"/>
    <p:sldId id="259" r:id="rId12"/>
    <p:sldId id="260" r:id="rId13"/>
    <p:sldId id="2007577116" r:id="rId14"/>
    <p:sldId id="309" r:id="rId15"/>
    <p:sldId id="2007577106" r:id="rId16"/>
    <p:sldId id="2007577101" r:id="rId17"/>
    <p:sldId id="2007577102" r:id="rId18"/>
    <p:sldId id="275" r:id="rId19"/>
    <p:sldId id="276" r:id="rId20"/>
    <p:sldId id="265" r:id="rId21"/>
    <p:sldId id="415" r:id="rId22"/>
    <p:sldId id="2007577108" r:id="rId23"/>
    <p:sldId id="2007577109" r:id="rId24"/>
    <p:sldId id="2007577110" r:id="rId25"/>
    <p:sldId id="2007577111" r:id="rId26"/>
    <p:sldId id="2007577115" r:id="rId27"/>
    <p:sldId id="3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97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DB880-2B12-4081-8DC6-706985E305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95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0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838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865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403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21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88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2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61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050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841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408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9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891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62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4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29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04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6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86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77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8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2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53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39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80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89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05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6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1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0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19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14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15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03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02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78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29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9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15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9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7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64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4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6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91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86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38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35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0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75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83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48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46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2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08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027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089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7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25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96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6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755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192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474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23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835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4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281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4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823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11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140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303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58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93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47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85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020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06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2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547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351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622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28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748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740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632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77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049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29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9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72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31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65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173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028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58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538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039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801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19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8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95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CE445E5-CCCC-CDDA-770F-633B661F8C97}"/>
              </a:ext>
            </a:extLst>
          </p:cNvPr>
          <p:cNvSpPr/>
          <p:nvPr userDrawn="1"/>
        </p:nvSpPr>
        <p:spPr>
          <a:xfrm>
            <a:off x="-410297" y="962909"/>
            <a:ext cx="5555848" cy="5486400"/>
          </a:xfrm>
          <a:custGeom>
            <a:avLst/>
            <a:gdLst/>
            <a:ahLst/>
            <a:cxnLst/>
            <a:rect l="l" t="t" r="r" b="b"/>
            <a:pathLst>
              <a:path w="8333772" h="8229600">
                <a:moveTo>
                  <a:pt x="0" y="0"/>
                </a:moveTo>
                <a:lnTo>
                  <a:pt x="8333773" y="0"/>
                </a:lnTo>
                <a:lnTo>
                  <a:pt x="83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73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B49469F-B9C7-9080-5AD5-C7452B9D2F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CE445E5-CCCC-CDDA-770F-633B661F8C97}"/>
              </a:ext>
            </a:extLst>
          </p:cNvPr>
          <p:cNvSpPr/>
          <p:nvPr userDrawn="1"/>
        </p:nvSpPr>
        <p:spPr>
          <a:xfrm>
            <a:off x="-410297" y="962909"/>
            <a:ext cx="5555848" cy="5486400"/>
          </a:xfrm>
          <a:custGeom>
            <a:avLst/>
            <a:gdLst/>
            <a:ahLst/>
            <a:cxnLst/>
            <a:rect l="l" t="t" r="r" b="b"/>
            <a:pathLst>
              <a:path w="8333772" h="8229600">
                <a:moveTo>
                  <a:pt x="0" y="0"/>
                </a:moveTo>
                <a:lnTo>
                  <a:pt x="8333773" y="0"/>
                </a:lnTo>
                <a:lnTo>
                  <a:pt x="83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7CAA9663-718F-ACA7-6172-B065F0C2772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110580" y="685800"/>
            <a:ext cx="1395620" cy="13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33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51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08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5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5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audio" Target="../media/audio4.wav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12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9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9.xml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7.wav"/><Relationship Id="rId7" Type="http://schemas.microsoft.com/office/2007/relationships/hdphoto" Target="../media/hdphoto6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png"/><Relationship Id="rId11" Type="http://schemas.microsoft.com/office/2007/relationships/hdphoto" Target="../media/hdphoto8.wdp"/><Relationship Id="rId5" Type="http://schemas.openxmlformats.org/officeDocument/2006/relationships/image" Target="../media/image23.jpg"/><Relationship Id="rId10" Type="http://schemas.openxmlformats.org/officeDocument/2006/relationships/image" Target="../media/image52.png"/><Relationship Id="rId4" Type="http://schemas.openxmlformats.org/officeDocument/2006/relationships/audio" Target="../media/audio8.wav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35.xml"/><Relationship Id="rId1" Type="http://schemas.openxmlformats.org/officeDocument/2006/relationships/control" Target="../activeX/activeX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390525" y="-166082"/>
            <a:ext cx="5090878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#9Slide05 SVNClementine" panose="020F0502020204030203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9226F1-1086-08F0-FB5D-3C9D16EB0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708" y="2070941"/>
            <a:ext cx="10144623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8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50982" y="225007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id="{132B7BBB-00B0-50EA-F9FB-27B6F38C5746}"/>
              </a:ext>
            </a:extLst>
          </p:cNvPr>
          <p:cNvSpPr/>
          <p:nvPr/>
        </p:nvSpPr>
        <p:spPr>
          <a:xfrm>
            <a:off x="2052085" y="1701385"/>
            <a:ext cx="6889896" cy="2466578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2" descr="Vector cute girl who thinks and find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1" t="1483" r="4461" b="-1483"/>
          <a:stretch/>
        </p:blipFill>
        <p:spPr bwMode="auto">
          <a:xfrm flipH="1">
            <a:off x="8673116" y="2011378"/>
            <a:ext cx="272478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2275368" y="1890027"/>
            <a:ext cx="65177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Ngân (dải Ngân Hà)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 trắng bạc, vắt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 bầu trời, được tạo nên từ nhiều ngôi sao, trông giống như một con sông.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0DF7E-F476-F0A7-492C-0BA6FCDB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958"/>
            <a:ext cx="11601694" cy="1944793"/>
          </a:xfrm>
          <a:prstGeom prst="rect">
            <a:avLst/>
          </a:prstGeom>
        </p:spPr>
      </p:pic>
      <p:pic>
        <p:nvPicPr>
          <p:cNvPr id="4" name="Picture 2" descr="Dải Ngân Hà của chúng ta có gì đặc biệt? - Doanh Nghiệp Việt Nam">
            <a:extLst>
              <a:ext uri="{FF2B5EF4-FFF2-40B4-BE49-F238E27FC236}">
                <a16:creationId xmlns:a16="http://schemas.microsoft.com/office/drawing/2014/main" id="{D75C4EED-A6B4-7F02-DC32-000E5448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27" y="4321029"/>
            <a:ext cx="7786703" cy="214356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29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">
            <a:extLst>
              <a:ext uri="{FF2B5EF4-FFF2-40B4-BE49-F238E27FC236}">
                <a16:creationId xmlns:a16="http://schemas.microsoft.com/office/drawing/2014/main" id="{1657AC08-08F5-4D1A-9211-9A9D8591B9EA}"/>
              </a:ext>
            </a:extLst>
          </p:cNvPr>
          <p:cNvSpPr/>
          <p:nvPr/>
        </p:nvSpPr>
        <p:spPr>
          <a:xfrm>
            <a:off x="0" y="-160361"/>
            <a:ext cx="12192000" cy="7178722"/>
          </a:xfrm>
          <a:custGeom>
            <a:avLst/>
            <a:gdLst/>
            <a:ahLst/>
            <a:cxnLst/>
            <a:rect l="l" t="t" r="r" b="b"/>
            <a:pathLst>
              <a:path w="4164259" h="2982650">
                <a:moveTo>
                  <a:pt x="0" y="0"/>
                </a:moveTo>
                <a:lnTo>
                  <a:pt x="4164259" y="0"/>
                </a:lnTo>
                <a:lnTo>
                  <a:pt x="4164259" y="2982650"/>
                </a:lnTo>
                <a:lnTo>
                  <a:pt x="0" y="298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3AB05-27D1-4602-AC07-EBF2AA8099B9}"/>
              </a:ext>
            </a:extLst>
          </p:cNvPr>
          <p:cNvGrpSpPr/>
          <p:nvPr/>
        </p:nvGrpSpPr>
        <p:grpSpPr>
          <a:xfrm>
            <a:off x="6123146" y="3656123"/>
            <a:ext cx="5561110" cy="2709729"/>
            <a:chOff x="6096000" y="3244032"/>
            <a:chExt cx="5561110" cy="270972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A06B1AF-D34F-4DDC-A546-76F4F90EDAA3}"/>
                </a:ext>
              </a:extLst>
            </p:cNvPr>
            <p:cNvSpPr/>
            <p:nvPr/>
          </p:nvSpPr>
          <p:spPr>
            <a:xfrm>
              <a:off x="6096000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1. Đọc đúng.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Đọc to, rõ.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Ngắt, nghỉ đúng chỗ.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B63C99-BB7C-42FC-8E2F-18390F07D948}"/>
                </a:ext>
              </a:extLst>
            </p:cNvPr>
            <p:cNvGrpSpPr/>
            <p:nvPr/>
          </p:nvGrpSpPr>
          <p:grpSpPr>
            <a:xfrm>
              <a:off x="8361444" y="4116552"/>
              <a:ext cx="1583311" cy="469963"/>
              <a:chOff x="3190408" y="4309039"/>
              <a:chExt cx="1583311" cy="46996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EA9A807-D805-4C60-BAC7-7A9BE38C0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82AD6A-7AE4-44C9-83D1-88227051E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99592CB-9ACE-416A-AC7D-EED0E03F5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B0E720-9B4E-4F29-B31B-01446C7F9FCE}"/>
                </a:ext>
              </a:extLst>
            </p:cNvPr>
            <p:cNvGrpSpPr/>
            <p:nvPr/>
          </p:nvGrpSpPr>
          <p:grpSpPr>
            <a:xfrm>
              <a:off x="8468135" y="4692277"/>
              <a:ext cx="1583311" cy="469963"/>
              <a:chOff x="3190408" y="4309039"/>
              <a:chExt cx="1583311" cy="46996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198AC8-9B61-4707-A402-DE7B1D59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3824F82-A30E-4E4C-BF66-E97A0E510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0E95EE3-C914-4316-ADD7-B0F17503D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FA29395-F980-4C11-9211-12B58BB2A889}"/>
                </a:ext>
              </a:extLst>
            </p:cNvPr>
            <p:cNvGrpSpPr/>
            <p:nvPr/>
          </p:nvGrpSpPr>
          <p:grpSpPr>
            <a:xfrm>
              <a:off x="9992519" y="5278162"/>
              <a:ext cx="1583311" cy="469963"/>
              <a:chOff x="3190408" y="4309039"/>
              <a:chExt cx="1583311" cy="46996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4B85528-31D3-40D5-A3C0-2DB87A56A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3DA84CF-4197-47E5-B727-2E004F88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8FDA72B-53D9-4239-8534-0F3FEE438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95E9BE7-E8F4-414A-A2E4-532987D2F062}"/>
                </a:ext>
              </a:extLst>
            </p:cNvPr>
            <p:cNvSpPr/>
            <p:nvPr/>
          </p:nvSpPr>
          <p:spPr>
            <a:xfrm>
              <a:off x="6470488" y="3244032"/>
              <a:ext cx="4621427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Tiêu</a:t>
              </a:r>
              <a:r>
                <a:rPr kumimoji="0" lang="en-US" sz="44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chí đánh giá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611757-0265-4940-AC33-324CC40B77E3}"/>
              </a:ext>
            </a:extLst>
          </p:cNvPr>
          <p:cNvGrpSpPr/>
          <p:nvPr/>
        </p:nvGrpSpPr>
        <p:grpSpPr>
          <a:xfrm>
            <a:off x="294598" y="3581319"/>
            <a:ext cx="5561110" cy="2784533"/>
            <a:chOff x="226098" y="3169228"/>
            <a:chExt cx="5561110" cy="278453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92557E3-9241-4689-AE6A-7B86358F6355}"/>
                </a:ext>
              </a:extLst>
            </p:cNvPr>
            <p:cNvSpPr/>
            <p:nvPr/>
          </p:nvSpPr>
          <p:spPr>
            <a:xfrm>
              <a:off x="226098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ADC4C66-FF3C-4773-9A8F-A74D62844837}"/>
                </a:ext>
              </a:extLst>
            </p:cNvPr>
            <p:cNvSpPr/>
            <p:nvPr/>
          </p:nvSpPr>
          <p:spPr>
            <a:xfrm>
              <a:off x="1665655" y="3169228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5FF11A-25B2-49F2-A9C2-A63D6904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24528" y="3950336"/>
              <a:ext cx="609091" cy="60909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BB2D96-2FD4-4A90-955E-51F1C410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24528" y="4544021"/>
              <a:ext cx="609091" cy="60909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F5389F-31EE-4A7F-92D3-50B596980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24528" y="5242918"/>
              <a:ext cx="609091" cy="609091"/>
            </a:xfrm>
            <a:prstGeom prst="rect">
              <a:avLst/>
            </a:prstGeom>
          </p:spPr>
        </p:pic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82CBB726-484A-4AE2-871B-C3C927C9DF27}"/>
              </a:ext>
            </a:extLst>
          </p:cNvPr>
          <p:cNvSpPr/>
          <p:nvPr/>
        </p:nvSpPr>
        <p:spPr>
          <a:xfrm>
            <a:off x="548134" y="2195189"/>
            <a:ext cx="1757077" cy="1847124"/>
          </a:xfrm>
          <a:custGeom>
            <a:avLst/>
            <a:gdLst/>
            <a:ahLst/>
            <a:cxnLst/>
            <a:rect l="l" t="t" r="r" b="b"/>
            <a:pathLst>
              <a:path w="1757077" h="1847124">
                <a:moveTo>
                  <a:pt x="0" y="0"/>
                </a:moveTo>
                <a:lnTo>
                  <a:pt x="1757077" y="0"/>
                </a:lnTo>
                <a:lnTo>
                  <a:pt x="1757077" y="1847124"/>
                </a:lnTo>
                <a:lnTo>
                  <a:pt x="0" y="18471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8BA29-E349-5382-9883-74F3A16B67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3759" y="310488"/>
            <a:ext cx="12058933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9489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4">
            <a:extLst>
              <a:ext uri="{FF2B5EF4-FFF2-40B4-BE49-F238E27FC236}">
                <a16:creationId xmlns:a16="http://schemas.microsoft.com/office/drawing/2014/main" id="{C2D19D89-E196-4C7F-8EE5-F8B159B33BF9}"/>
              </a:ext>
            </a:extLst>
          </p:cNvPr>
          <p:cNvSpPr/>
          <p:nvPr/>
        </p:nvSpPr>
        <p:spPr>
          <a:xfrm>
            <a:off x="0" y="-11724"/>
            <a:ext cx="12192000" cy="6869723"/>
          </a:xfrm>
          <a:custGeom>
            <a:avLst/>
            <a:gdLst/>
            <a:ahLst/>
            <a:cxnLst/>
            <a:rect l="l" t="t" r="r" b="b"/>
            <a:pathLst>
              <a:path w="3390487" h="1936816">
                <a:moveTo>
                  <a:pt x="0" y="0"/>
                </a:moveTo>
                <a:lnTo>
                  <a:pt x="3390487" y="0"/>
                </a:lnTo>
                <a:lnTo>
                  <a:pt x="3390487" y="1936816"/>
                </a:lnTo>
                <a:lnTo>
                  <a:pt x="0" y="1936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FF4D1F5-C51F-4972-9B6F-D112627D4DF5}"/>
              </a:ext>
            </a:extLst>
          </p:cNvPr>
          <p:cNvSpPr/>
          <p:nvPr/>
        </p:nvSpPr>
        <p:spPr>
          <a:xfrm rot="961822">
            <a:off x="8901325" y="1471973"/>
            <a:ext cx="3273223" cy="2636991"/>
          </a:xfrm>
          <a:custGeom>
            <a:avLst/>
            <a:gdLst/>
            <a:ahLst/>
            <a:cxnLst/>
            <a:rect l="l" t="t" r="r" b="b"/>
            <a:pathLst>
              <a:path w="3273223" h="2636991">
                <a:moveTo>
                  <a:pt x="0" y="0"/>
                </a:moveTo>
                <a:lnTo>
                  <a:pt x="3273223" y="0"/>
                </a:lnTo>
                <a:lnTo>
                  <a:pt x="3273223" y="2636991"/>
                </a:lnTo>
                <a:lnTo>
                  <a:pt x="0" y="26369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pic>
        <p:nvPicPr>
          <p:cNvPr id="12" name="Picture 11" descr="A group of kids reading books&#10;&#10;Description automatically generated">
            <a:extLst>
              <a:ext uri="{FF2B5EF4-FFF2-40B4-BE49-F238E27FC236}">
                <a16:creationId xmlns:a16="http://schemas.microsoft.com/office/drawing/2014/main" id="{22784461-C5D4-4ECD-B010-4C4B1C55E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30" y="4124212"/>
            <a:ext cx="3599695" cy="3599695"/>
          </a:xfrm>
          <a:prstGeom prst="rect">
            <a:avLst/>
          </a:prstGeom>
        </p:spPr>
      </p:pic>
      <p:pic>
        <p:nvPicPr>
          <p:cNvPr id="11" name="Picture 2" descr="PHÁT TRIỂN NĂNG LỰC THẨM MỸ BẰNG TOÁN HỌC - POMath">
            <a:extLst>
              <a:ext uri="{FF2B5EF4-FFF2-40B4-BE49-F238E27FC236}">
                <a16:creationId xmlns:a16="http://schemas.microsoft.com/office/drawing/2014/main" id="{D0CA0B9E-68B1-1650-3B7B-E6AAE057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8740" y="3427820"/>
            <a:ext cx="6343144" cy="35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33D56F-1562-FA05-C7F5-6C25B3610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64" y="351771"/>
            <a:ext cx="2799288" cy="2799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36E9C3-BA4C-E216-B5A4-52B3C0AEC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777" y="1428142"/>
            <a:ext cx="925453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644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088CBB-99C8-D2E3-0788-01C9314DEAF6}"/>
              </a:ext>
            </a:extLst>
          </p:cNvPr>
          <p:cNvSpPr/>
          <p:nvPr/>
        </p:nvSpPr>
        <p:spPr>
          <a:xfrm>
            <a:off x="320351" y="351720"/>
            <a:ext cx="11551298" cy="6154560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340B91-3B7D-A7CB-5C5C-F3B5A30DF105}"/>
              </a:ext>
            </a:extLst>
          </p:cNvPr>
          <p:cNvSpPr txBox="1"/>
          <p:nvPr/>
        </p:nvSpPr>
        <p:spPr>
          <a:xfrm>
            <a:off x="1430112" y="591100"/>
            <a:ext cx="9664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lang="vi-VN" sz="40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Kể tên những sự vật giống cánh diều được nhắc tới trong bài thơ.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endParaRPr lang="vi-VN" sz="40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424916-C73E-CEAD-6D77-6419F0F2301E}"/>
              </a:ext>
            </a:extLst>
          </p:cNvPr>
          <p:cNvGrpSpPr/>
          <p:nvPr/>
        </p:nvGrpSpPr>
        <p:grpSpPr>
          <a:xfrm>
            <a:off x="7896261" y="1438465"/>
            <a:ext cx="1619739" cy="803296"/>
            <a:chOff x="5046735" y="476324"/>
            <a:chExt cx="1619739" cy="803296"/>
          </a:xfrm>
        </p:grpSpPr>
        <p:sp>
          <p:nvSpPr>
            <p:cNvPr id="27" name="Moon 3">
              <a:extLst>
                <a:ext uri="{FF2B5EF4-FFF2-40B4-BE49-F238E27FC236}">
                  <a16:creationId xmlns:a16="http://schemas.microsoft.com/office/drawing/2014/main" id="{45604E2F-77B9-184A-3E68-D4F4C0E51FE1}"/>
                </a:ext>
              </a:extLst>
            </p:cNvPr>
            <p:cNvSpPr/>
            <p:nvPr/>
          </p:nvSpPr>
          <p:spPr>
            <a:xfrm rot="18445341">
              <a:off x="5436064" y="111632"/>
              <a:ext cx="778659" cy="1557318"/>
            </a:xfrm>
            <a:solidFill>
              <a:srgbClr val="FFAB40">
                <a:lumMod val="20000"/>
                <a:lumOff val="80000"/>
              </a:srgbClr>
            </a:solidFill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VN" sz="1400" kern="0" dirty="0">
                <a:solidFill>
                  <a:srgbClr val="BAE5E4"/>
                </a:solidFill>
                <a:latin typeface="Arial"/>
                <a:ea typeface="Arial-Rounded"/>
                <a:sym typeface="Arial"/>
              </a:endParaRPr>
            </a:p>
          </p:txBody>
        </p:sp>
        <p:sp>
          <p:nvSpPr>
            <p:cNvPr id="28" name="Moon 18">
              <a:extLst>
                <a:ext uri="{FF2B5EF4-FFF2-40B4-BE49-F238E27FC236}">
                  <a16:creationId xmlns:a16="http://schemas.microsoft.com/office/drawing/2014/main" id="{1BBD4693-840A-3C68-FDB8-EE4FBA677584}"/>
                </a:ext>
              </a:extLst>
            </p:cNvPr>
            <p:cNvSpPr/>
            <p:nvPr/>
          </p:nvSpPr>
          <p:spPr>
            <a:xfrm rot="18193557">
              <a:off x="5498485" y="86995"/>
              <a:ext cx="778659" cy="1557318"/>
            </a:xfrm>
            <a:noFill/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VN" sz="1400" kern="0">
                <a:solidFill>
                  <a:srgbClr val="BAE5E4"/>
                </a:solidFill>
                <a:latin typeface="Arial"/>
                <a:ea typeface="Arial-Rounded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B3C8380-EFD2-9139-4F41-4779681FE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6" b="98551" l="5037" r="97912">
                        <a14:foregroundMark x1="5651" y1="37681" x2="14005" y2="86957"/>
                        <a14:foregroundMark x1="12899" y1="84058" x2="7371" y2="55797"/>
                        <a14:foregroundMark x1="7371" y1="55797" x2="7371" y2="55797"/>
                        <a14:foregroundMark x1="7125" y1="54348" x2="7985" y2="69565"/>
                        <a14:foregroundMark x1="7985" y1="68116" x2="5037" y2="52174"/>
                        <a14:foregroundMark x1="6634" y1="22464" x2="6634" y2="22464"/>
                        <a14:foregroundMark x1="6511" y1="21739" x2="5651" y2="18116"/>
                        <a14:foregroundMark x1="5283" y1="19565" x2="7371" y2="21739"/>
                        <a14:foregroundMark x1="7371" y1="20290" x2="19042" y2="77536"/>
                        <a14:foregroundMark x1="19042" y1="77536" x2="19042" y2="77536"/>
                        <a14:foregroundMark x1="26904" y1="73913" x2="27273" y2="31159"/>
                        <a14:foregroundMark x1="27273" y1="31159" x2="34521" y2="13043"/>
                        <a14:foregroundMark x1="34521" y1="13043" x2="39435" y2="24638"/>
                        <a14:foregroundMark x1="39435" y1="23913" x2="32432" y2="9420"/>
                        <a14:foregroundMark x1="32432" y1="9420" x2="25184" y2="31159"/>
                        <a14:foregroundMark x1="25184" y1="31159" x2="25184" y2="75362"/>
                        <a14:foregroundMark x1="25184" y1="75362" x2="34152" y2="99275"/>
                        <a14:foregroundMark x1="52580" y1="60870" x2="49140" y2="37681"/>
                        <a14:foregroundMark x1="65725" y1="26812" x2="73342" y2="20290"/>
                        <a14:foregroundMark x1="73342" y1="20290" x2="73342" y2="20290"/>
                        <a14:foregroundMark x1="73587" y1="60145" x2="74570" y2="65217"/>
                        <a14:foregroundMark x1="63882" y1="32609" x2="65725" y2="31884"/>
                        <a14:foregroundMark x1="65725" y1="31159" x2="64496" y2="44203"/>
                        <a14:foregroundMark x1="83292" y1="88406" x2="97912" y2="24638"/>
                        <a14:foregroundMark x1="25184" y1="26812" x2="31818" y2="7246"/>
                        <a14:foregroundMark x1="31818" y1="7246" x2="39558" y2="18116"/>
                        <a14:foregroundMark x1="39558" y1="18116" x2="40909" y2="26087"/>
                        <a14:foregroundMark x1="29484" y1="12319" x2="26290" y2="17391"/>
                        <a14:foregroundMark x1="26290" y1="16667" x2="25061" y2="58696"/>
                        <a14:foregroundMark x1="25061" y1="58696" x2="26658" y2="97826"/>
                        <a14:foregroundMark x1="38084" y1="13768" x2="41646" y2="51449"/>
                        <a14:foregroundMark x1="41646" y1="51449" x2="39681" y2="91304"/>
                        <a14:foregroundMark x1="39681" y1="91304" x2="40172" y2="87681"/>
                        <a14:backgroundMark x1="26658" y1="99275" x2="26658" y2="99275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55" y="2496231"/>
            <a:ext cx="10149364" cy="18655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EC6576C-77D9-1D4C-C9F9-8811DFC9E224}"/>
              </a:ext>
            </a:extLst>
          </p:cNvPr>
          <p:cNvSpPr txBox="1"/>
          <p:nvPr/>
        </p:nvSpPr>
        <p:spPr>
          <a:xfrm>
            <a:off x="4242948" y="4550340"/>
            <a:ext cx="1079895" cy="1296830"/>
          </a:xfrm>
          <a:prstGeom prst="rect">
            <a:avLst/>
          </a:prstGeom>
          <a:solidFill>
            <a:srgbClr val="FFAB40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trăng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vàng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7BE492-472D-52EF-6698-964969F3E8FA}"/>
              </a:ext>
            </a:extLst>
          </p:cNvPr>
          <p:cNvSpPr/>
          <p:nvPr/>
        </p:nvSpPr>
        <p:spPr>
          <a:xfrm>
            <a:off x="1853320" y="4533938"/>
            <a:ext cx="1415752" cy="1296830"/>
          </a:xfrm>
          <a:prstGeom prst="rect">
            <a:avLst/>
          </a:prstGeom>
          <a:solidFill>
            <a:srgbClr val="FC7D7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chiếc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thuyền</a:t>
            </a:r>
            <a:endParaRPr lang="en-VN" sz="2800" b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C38884-98F3-D389-CCFE-ED2A98BE20AC}"/>
              </a:ext>
            </a:extLst>
          </p:cNvPr>
          <p:cNvSpPr txBox="1"/>
          <p:nvPr/>
        </p:nvSpPr>
        <p:spPr>
          <a:xfrm>
            <a:off x="6304671" y="4531700"/>
            <a:ext cx="1079895" cy="1296830"/>
          </a:xfrm>
          <a:prstGeom prst="rect">
            <a:avLst/>
          </a:prstGeom>
          <a:solidFill>
            <a:srgbClr val="B7D57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hạt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cau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67FEF7-DF3C-78BE-5E41-DF5A1C968125}"/>
              </a:ext>
            </a:extLst>
          </p:cNvPr>
          <p:cNvSpPr/>
          <p:nvPr/>
        </p:nvSpPr>
        <p:spPr>
          <a:xfrm>
            <a:off x="8480472" y="4504082"/>
            <a:ext cx="884915" cy="1296830"/>
          </a:xfrm>
          <a:prstGeom prst="rect">
            <a:avLst/>
          </a:prstGeom>
          <a:solidFill>
            <a:srgbClr val="BAE5E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sym typeface="Arial"/>
              </a:rPr>
              <a:t>lưỡi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sym typeface="Arial"/>
              </a:rPr>
              <a:t>liềm</a:t>
            </a:r>
            <a:endParaRPr lang="en-VN" sz="2800" b="1" kern="0" dirty="0">
              <a:solidFill>
                <a:srgbClr val="21305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5" name="Arrow: Left 34">
            <a:hlinkClick r:id="" action="ppaction://noaction"/>
            <a:extLst>
              <a:ext uri="{FF2B5EF4-FFF2-40B4-BE49-F238E27FC236}">
                <a16:creationId xmlns:a16="http://schemas.microsoft.com/office/drawing/2014/main" id="{5B5182AF-5F01-CCFA-F59F-5AF9952F5A62}"/>
              </a:ext>
            </a:extLst>
          </p:cNvPr>
          <p:cNvSpPr/>
          <p:nvPr/>
        </p:nvSpPr>
        <p:spPr>
          <a:xfrm>
            <a:off x="91440" y="5547360"/>
            <a:ext cx="1544320" cy="82296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49C0F0-4952-5809-1E45-0035003CF841}"/>
              </a:ext>
            </a:extLst>
          </p:cNvPr>
          <p:cNvSpPr/>
          <p:nvPr/>
        </p:nvSpPr>
        <p:spPr>
          <a:xfrm>
            <a:off x="320351" y="351720"/>
            <a:ext cx="11551298" cy="6154560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8F01E-4183-7774-F3A0-3FC302D7B957}"/>
              </a:ext>
            </a:extLst>
          </p:cNvPr>
          <p:cNvSpPr txBox="1"/>
          <p:nvPr/>
        </p:nvSpPr>
        <p:spPr>
          <a:xfrm>
            <a:off x="2066602" y="972781"/>
            <a:ext cx="8977317" cy="413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câu thơ “Sao trời trôi qua/ Diều thành trăng vàng” tả cánh diều vào lúc nào?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a. Vào buổi sáng		     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b. Vào buổi chiều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c. Vào ban đêm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BC086A-80AD-55FD-3E5F-26F2B61613AB}"/>
              </a:ext>
            </a:extLst>
          </p:cNvPr>
          <p:cNvSpPr/>
          <p:nvPr/>
        </p:nvSpPr>
        <p:spPr>
          <a:xfrm>
            <a:off x="2560321" y="4541521"/>
            <a:ext cx="538479" cy="47008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Arrow: Left 6">
            <a:hlinkClick r:id="" action="ppaction://noaction"/>
            <a:extLst>
              <a:ext uri="{FF2B5EF4-FFF2-40B4-BE49-F238E27FC236}">
                <a16:creationId xmlns:a16="http://schemas.microsoft.com/office/drawing/2014/main" id="{EF08E21D-68DB-40FB-CCD3-799B01830DFB}"/>
              </a:ext>
            </a:extLst>
          </p:cNvPr>
          <p:cNvSpPr/>
          <p:nvPr/>
        </p:nvSpPr>
        <p:spPr>
          <a:xfrm>
            <a:off x="0" y="5547360"/>
            <a:ext cx="1544320" cy="82296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BE6067-83A7-05C6-DC90-F3009ADE79AF}"/>
              </a:ext>
            </a:extLst>
          </p:cNvPr>
          <p:cNvSpPr/>
          <p:nvPr/>
        </p:nvSpPr>
        <p:spPr>
          <a:xfrm>
            <a:off x="320351" y="351720"/>
            <a:ext cx="11551298" cy="6154560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BD69A-D2FC-55D6-BF3E-8282DB1FDFBE}"/>
              </a:ext>
            </a:extLst>
          </p:cNvPr>
          <p:cNvSpPr txBox="1"/>
          <p:nvPr/>
        </p:nvSpPr>
        <p:spPr>
          <a:xfrm>
            <a:off x="1995482" y="989192"/>
            <a:ext cx="9597077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 thơ cuối bài muốn nói điều gì?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a. Cánh diều làm thôn quê đông vui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b. Cánh diều làm thôn quê giàu có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c. Cánh diều làm cảnh thôn quê tươi đẹp hơn.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07DE85-90B5-CB71-6667-17BABDF10C74}"/>
              </a:ext>
            </a:extLst>
          </p:cNvPr>
          <p:cNvSpPr/>
          <p:nvPr/>
        </p:nvSpPr>
        <p:spPr>
          <a:xfrm>
            <a:off x="2541036" y="3786534"/>
            <a:ext cx="483234" cy="4197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Arrow: Left 6">
            <a:hlinkClick r:id="" action="ppaction://noaction"/>
            <a:extLst>
              <a:ext uri="{FF2B5EF4-FFF2-40B4-BE49-F238E27FC236}">
                <a16:creationId xmlns:a16="http://schemas.microsoft.com/office/drawing/2014/main" id="{6AEB5DAD-EE6B-21D1-B2DB-38C0A764689D}"/>
              </a:ext>
            </a:extLst>
          </p:cNvPr>
          <p:cNvSpPr/>
          <p:nvPr/>
        </p:nvSpPr>
        <p:spPr>
          <a:xfrm>
            <a:off x="182880" y="5506720"/>
            <a:ext cx="1544320" cy="82296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3B543B-36D9-27F2-9307-C78CAA3F582F}"/>
              </a:ext>
            </a:extLst>
          </p:cNvPr>
          <p:cNvSpPr/>
          <p:nvPr/>
        </p:nvSpPr>
        <p:spPr>
          <a:xfrm>
            <a:off x="320351" y="351720"/>
            <a:ext cx="11551298" cy="6154560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My whispered colors — the sun came out today">
            <a:extLst>
              <a:ext uri="{FF2B5EF4-FFF2-40B4-BE49-F238E27FC236}">
                <a16:creationId xmlns:a16="http://schemas.microsoft.com/office/drawing/2014/main" id="{947FD526-9DFA-6842-7DD3-F61ECB91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383" y="-693849"/>
            <a:ext cx="14390951" cy="8836317"/>
          </a:xfrm>
          <a:prstGeom prst="roundRect">
            <a:avLst>
              <a:gd name="adj" fmla="val 231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570AE8-96E8-0395-A4EA-FF72B996CB8A}"/>
              </a:ext>
            </a:extLst>
          </p:cNvPr>
          <p:cNvSpPr txBox="1"/>
          <p:nvPr/>
        </p:nvSpPr>
        <p:spPr>
          <a:xfrm>
            <a:off x="1845919" y="496386"/>
            <a:ext cx="1403254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khổ thơ nào nhất? Vì sao?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464F9C-BB27-30DB-92D7-4D08D279B2B8}"/>
              </a:ext>
            </a:extLst>
          </p:cNvPr>
          <p:cNvSpPr/>
          <p:nvPr/>
        </p:nvSpPr>
        <p:spPr>
          <a:xfrm>
            <a:off x="1994690" y="1171803"/>
            <a:ext cx="14787591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khổ thơ thế nào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hình ảnh nào đẹp? 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từ ngữ nào hay?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đọc khổ thơ đó? </a:t>
            </a:r>
            <a:endParaRPr lang="en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Download Graphic Patterns - Kite Line - Free Transparent PNG Clipart Images  Download">
            <a:extLst>
              <a:ext uri="{FF2B5EF4-FFF2-40B4-BE49-F238E27FC236}">
                <a16:creationId xmlns:a16="http://schemas.microsoft.com/office/drawing/2014/main" id="{4D660869-27E6-2276-6BCD-947EE97C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8" b="94204" l="6429" r="96071">
                        <a14:foregroundMark x1="36190" y1="6574" x2="44524" y2="7180"/>
                        <a14:foregroundMark x1="6429" y1="30017" x2="7143" y2="33131"/>
                        <a14:foregroundMark x1="84881" y1="93858" x2="95714" y2="88149"/>
                        <a14:foregroundMark x1="95714" y1="88149" x2="96190" y2="88149"/>
                        <a14:foregroundMark x1="90476" y1="91609" x2="90952" y2="94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87" flipH="1">
            <a:off x="7998475" y="3557934"/>
            <a:ext cx="3082777" cy="36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Left 8">
            <a:hlinkClick r:id="" action="ppaction://noaction"/>
            <a:extLst>
              <a:ext uri="{FF2B5EF4-FFF2-40B4-BE49-F238E27FC236}">
                <a16:creationId xmlns:a16="http://schemas.microsoft.com/office/drawing/2014/main" id="{EBD9FA42-5934-4D82-90E8-820D3C933156}"/>
              </a:ext>
            </a:extLst>
          </p:cNvPr>
          <p:cNvSpPr/>
          <p:nvPr/>
        </p:nvSpPr>
        <p:spPr>
          <a:xfrm>
            <a:off x="249445" y="5509523"/>
            <a:ext cx="1544320" cy="82296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1DCA8-03E9-986F-4D7C-615E08B034FD}"/>
              </a:ext>
            </a:extLst>
          </p:cNvPr>
          <p:cNvSpPr txBox="1"/>
          <p:nvPr/>
        </p:nvSpPr>
        <p:spPr>
          <a:xfrm>
            <a:off x="2166131" y="3351549"/>
            <a:ext cx="798575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theo khổ thơ thứ tư, nói một câu tả cánh diều.</a:t>
            </a:r>
            <a:endParaRPr lang="vi-VN" sz="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giống sự vật nào? Ở đâu? Khi nào?</a:t>
            </a: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có điểm gì giống sự vật đó?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FFD57-20D1-9A9B-26B7-852CC3A00535}"/>
              </a:ext>
            </a:extLst>
          </p:cNvPr>
          <p:cNvSpPr txBox="1"/>
          <p:nvPr/>
        </p:nvSpPr>
        <p:spPr>
          <a:xfrm>
            <a:off x="2236424" y="519824"/>
            <a:ext cx="961877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Từ ngữ nào được dùng để nói về âm thanh sáo diều?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4030A-7111-573C-A399-43AC927B1490}"/>
              </a:ext>
            </a:extLst>
          </p:cNvPr>
          <p:cNvSpPr txBox="1"/>
          <p:nvPr/>
        </p:nvSpPr>
        <p:spPr>
          <a:xfrm>
            <a:off x="2040110" y="5215709"/>
            <a:ext cx="81615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VD: Cánh diều cong cong như chiếc lưỡi liềm.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4213F92A-B3D2-0EE5-3919-713E8F9A5D08}"/>
              </a:ext>
            </a:extLst>
          </p:cNvPr>
          <p:cNvSpPr/>
          <p:nvPr/>
        </p:nvSpPr>
        <p:spPr>
          <a:xfrm rot="288941">
            <a:off x="3214561" y="1447877"/>
            <a:ext cx="2156269" cy="1204165"/>
          </a:xfrm>
          <a:prstGeom prst="roundRect">
            <a:avLst>
              <a:gd name="adj" fmla="val 33724"/>
            </a:avLst>
          </a:prstGeom>
          <a:solidFill>
            <a:srgbClr val="D5EB98"/>
          </a:solidFill>
          <a:ln w="25400" cap="flat" cmpd="sng" algn="ctr">
            <a:solidFill>
              <a:srgbClr val="F3F1C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DE6A63A-C66F-37CB-AC2E-2D15E083D41A}"/>
              </a:ext>
            </a:extLst>
          </p:cNvPr>
          <p:cNvSpPr/>
          <p:nvPr/>
        </p:nvSpPr>
        <p:spPr>
          <a:xfrm rot="21311040">
            <a:off x="5774345" y="1471387"/>
            <a:ext cx="2237519" cy="1157145"/>
          </a:xfrm>
          <a:prstGeom prst="roundRect">
            <a:avLst>
              <a:gd name="adj" fmla="val 20734"/>
            </a:avLst>
          </a:prstGeom>
          <a:solidFill>
            <a:srgbClr val="FFAB40">
              <a:lumMod val="60000"/>
              <a:lumOff val="40000"/>
            </a:srgbClr>
          </a:solidFill>
          <a:ln w="25400" cap="flat" cmpd="sng" algn="ctr">
            <a:solidFill>
              <a:srgbClr val="FFAB40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ngần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627E14F-BE82-5279-530E-F1440A2839AF}"/>
              </a:ext>
            </a:extLst>
          </p:cNvPr>
          <p:cNvSpPr/>
          <p:nvPr/>
        </p:nvSpPr>
        <p:spPr>
          <a:xfrm rot="347092">
            <a:off x="8675020" y="1523576"/>
            <a:ext cx="2091033" cy="1157145"/>
          </a:xfrm>
          <a:prstGeom prst="roundRect">
            <a:avLst>
              <a:gd name="adj" fmla="val 26156"/>
            </a:avLst>
          </a:prstGeom>
          <a:solidFill>
            <a:srgbClr val="BAE5E4">
              <a:lumMod val="90000"/>
            </a:srgbClr>
          </a:solidFill>
          <a:ln w="25400" cap="flat" cmpd="sng" algn="ctr">
            <a:solidFill>
              <a:srgbClr val="BAE5E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2" descr="Music note icon cartoon style Royalty Free Vector Image">
            <a:extLst>
              <a:ext uri="{FF2B5EF4-FFF2-40B4-BE49-F238E27FC236}">
                <a16:creationId xmlns:a16="http://schemas.microsoft.com/office/drawing/2014/main" id="{2324BCA1-D717-E8A2-ABB3-17FB3473B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1019" l="1770" r="99779">
                        <a14:foregroundMark x1="7965" y1="80648" x2="15819" y2="88333"/>
                        <a14:foregroundMark x1="15819" y1="88333" x2="17699" y2="87593"/>
                        <a14:foregroundMark x1="6084" y1="87222" x2="4093" y2="78796"/>
                        <a14:foregroundMark x1="4093" y1="78611" x2="4867" y2="88981"/>
                        <a14:foregroundMark x1="4867" y1="88981" x2="11947" y2="91111"/>
                        <a14:foregroundMark x1="94248" y1="2778" x2="73230" y2="11759"/>
                        <a14:foregroundMark x1="98673" y1="4537" x2="99779" y2="47870"/>
                        <a14:foregroundMark x1="7412" y1="77963" x2="1881" y2="80648"/>
                        <a14:foregroundMark x1="13274" y1="77778" x2="1770" y2="79352"/>
                        <a14:foregroundMark x1="70133" y1="63148" x2="62721" y2="68519"/>
                        <a14:foregroundMark x1="62721" y1="67222" x2="71903" y2="6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0"/>
          <a:stretch/>
        </p:blipFill>
        <p:spPr bwMode="auto">
          <a:xfrm rot="153072">
            <a:off x="6551477" y="1092996"/>
            <a:ext cx="625471" cy="6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usic Notes Of Musical Notes">
            <a:extLst>
              <a:ext uri="{FF2B5EF4-FFF2-40B4-BE49-F238E27FC236}">
                <a16:creationId xmlns:a16="http://schemas.microsoft.com/office/drawing/2014/main" id="{7ECDEEF8-D655-4280-90F8-8FABFEFD5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06" b="96875" l="3711" r="98242">
                        <a14:foregroundMark x1="9180" y1="92383" x2="9180" y2="92383"/>
                        <a14:foregroundMark x1="9180" y1="92383" x2="3711" y2="92578"/>
                        <a14:foregroundMark x1="8008" y1="97070" x2="8008" y2="97070"/>
                        <a14:foregroundMark x1="47852" y1="74414" x2="58789" y2="74609"/>
                        <a14:foregroundMark x1="58789" y1="74609" x2="62109" y2="74023"/>
                        <a14:foregroundMark x1="96875" y1="7227" x2="96875" y2="7227"/>
                        <a14:foregroundMark x1="98242" y1="3906" x2="98242" y2="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57" b="1947"/>
          <a:stretch/>
        </p:blipFill>
        <p:spPr bwMode="auto">
          <a:xfrm>
            <a:off x="9642840" y="849815"/>
            <a:ext cx="625471" cy="9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05ACD-936A-5624-FB33-7832E5802C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8" b="91289" l="5060" r="93750">
                        <a14:foregroundMark x1="5357" y1="80836" x2="22024" y2="71777"/>
                        <a14:foregroundMark x1="16369" y1="68293" x2="12798" y2="68641"/>
                        <a14:foregroundMark x1="91071" y1="26481" x2="91071" y2="26481"/>
                        <a14:foregroundMark x1="93750" y1="19861" x2="93750" y2="19861"/>
                        <a14:foregroundMark x1="60714" y1="68641" x2="58036" y2="72822"/>
                        <a14:foregroundMark x1="60119" y1="91289" x2="60119" y2="91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282" y="1642291"/>
            <a:ext cx="1120095" cy="7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31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pond and trees&#10;&#10;Description automatically generated">
            <a:extLst>
              <a:ext uri="{FF2B5EF4-FFF2-40B4-BE49-F238E27FC236}">
                <a16:creationId xmlns:a16="http://schemas.microsoft.com/office/drawing/2014/main" id="{9961AEF2-174A-41AF-8FAD-965A24F76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sX0" fmla="*/ 0 w 11541968"/>
              <a:gd name="csY0" fmla="*/ 599253 h 4421553"/>
              <a:gd name="csX1" fmla="*/ 599253 w 11541968"/>
              <a:gd name="csY1" fmla="*/ 0 h 4421553"/>
              <a:gd name="csX2" fmla="*/ 10942715 w 11541968"/>
              <a:gd name="csY2" fmla="*/ 0 h 4421553"/>
              <a:gd name="csX3" fmla="*/ 11541968 w 11541968"/>
              <a:gd name="csY3" fmla="*/ 599253 h 4421553"/>
              <a:gd name="csX4" fmla="*/ 11541968 w 11541968"/>
              <a:gd name="csY4" fmla="*/ 3822300 h 4421553"/>
              <a:gd name="csX5" fmla="*/ 10942715 w 11541968"/>
              <a:gd name="csY5" fmla="*/ 4421553 h 4421553"/>
              <a:gd name="csX6" fmla="*/ 599253 w 11541968"/>
              <a:gd name="csY6" fmla="*/ 4421553 h 4421553"/>
              <a:gd name="csX7" fmla="*/ 0 w 11541968"/>
              <a:gd name="csY7" fmla="*/ 3822300 h 4421553"/>
              <a:gd name="csX8" fmla="*/ 0 w 11541968"/>
              <a:gd name="csY8" fmla="*/ 599253 h 44215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737F38-BBBF-0919-55CD-8718E22E7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44" y="375711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 trắng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 trắng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 nâu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Voi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Nhím nâu kết bạn, nhím nâu kết bạn với ai?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chỉ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 lành, nhút nhát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 mẽ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 dạn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4670" y="1489807"/>
            <a:ext cx="63246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cách của nhím nâu như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3BA99968-51AB-279B-9538-02209EA0F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43" y="0"/>
            <a:ext cx="3840296" cy="2298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0EFCF7-3A4E-63E3-DED6-78677A683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514" y="1496083"/>
            <a:ext cx="9100457" cy="5051525"/>
          </a:xfrm>
          <a:prstGeom prst="rect">
            <a:avLst/>
          </a:prstGeom>
        </p:spPr>
      </p:pic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651EF41-F892-9BED-A525-AF47268D0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583" y="0"/>
            <a:ext cx="1758100" cy="17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1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F50EA-E643-792D-E2D1-56A2C713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453" y="98496"/>
            <a:ext cx="6255038" cy="23654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CA86CF-3CFE-DAB5-BC74-52EF0531625F}"/>
              </a:ext>
            </a:extLst>
          </p:cNvPr>
          <p:cNvGrpSpPr/>
          <p:nvPr/>
        </p:nvGrpSpPr>
        <p:grpSpPr>
          <a:xfrm>
            <a:off x="4465673" y="1802842"/>
            <a:ext cx="6549657" cy="1567679"/>
            <a:chOff x="788151" y="2387633"/>
            <a:chExt cx="10615697" cy="305857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44B53D3-0D0F-7428-0D62-F9178F16DD8B}"/>
                </a:ext>
              </a:extLst>
            </p:cNvPr>
            <p:cNvSpPr/>
            <p:nvPr/>
          </p:nvSpPr>
          <p:spPr>
            <a:xfrm>
              <a:off x="788151" y="2387633"/>
              <a:ext cx="10615697" cy="3058574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5FFA69-5C0A-1B88-6C80-58B35FC4CC9E}"/>
                </a:ext>
              </a:extLst>
            </p:cNvPr>
            <p:cNvSpPr txBox="1"/>
            <p:nvPr/>
          </p:nvSpPr>
          <p:spPr>
            <a:xfrm>
              <a:off x="2257098" y="2712188"/>
              <a:ext cx="874324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A cartoon of a child with purple hair&#10;&#10;Description automatically generated">
              <a:extLst>
                <a:ext uri="{FF2B5EF4-FFF2-40B4-BE49-F238E27FC236}">
                  <a16:creationId xmlns:a16="http://schemas.microsoft.com/office/drawing/2014/main" id="{B6E2C555-8007-74D2-C85D-AE3ADA113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503" y="2868956"/>
              <a:ext cx="1182595" cy="118259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02F9E0-0836-1AE6-AFF4-16E812CF8A7A}"/>
              </a:ext>
            </a:extLst>
          </p:cNvPr>
          <p:cNvGrpSpPr/>
          <p:nvPr/>
        </p:nvGrpSpPr>
        <p:grpSpPr>
          <a:xfrm>
            <a:off x="5135524" y="4014415"/>
            <a:ext cx="6911164" cy="1163642"/>
            <a:chOff x="788151" y="2387633"/>
            <a:chExt cx="10615697" cy="30585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7F389D-1647-259A-85EE-C1642EFAC481}"/>
                </a:ext>
              </a:extLst>
            </p:cNvPr>
            <p:cNvSpPr/>
            <p:nvPr/>
          </p:nvSpPr>
          <p:spPr>
            <a:xfrm>
              <a:off x="788151" y="2387633"/>
              <a:ext cx="10615697" cy="3058574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AF578F-B251-0DB5-620D-3DC44A5753CA}"/>
                </a:ext>
              </a:extLst>
            </p:cNvPr>
            <p:cNvSpPr txBox="1"/>
            <p:nvPr/>
          </p:nvSpPr>
          <p:spPr>
            <a:xfrm>
              <a:off x="2257098" y="2712187"/>
              <a:ext cx="8743249" cy="2582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vi-VN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 biết gì về trò chơi này?</a:t>
              </a:r>
              <a:endParaRPr lang="vi-VN" sz="4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0" name="Picture 9" descr="A cartoon of a child with purple hair&#10;&#10;Description automatically generated">
              <a:extLst>
                <a:ext uri="{FF2B5EF4-FFF2-40B4-BE49-F238E27FC236}">
                  <a16:creationId xmlns:a16="http://schemas.microsoft.com/office/drawing/2014/main" id="{DE2F1499-3F4D-3E2F-9C52-E289D5A3C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502" y="2868957"/>
              <a:ext cx="1182595" cy="1599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449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4">
            <a:extLst>
              <a:ext uri="{FF2B5EF4-FFF2-40B4-BE49-F238E27FC236}">
                <a16:creationId xmlns:a16="http://schemas.microsoft.com/office/drawing/2014/main" id="{C2D19D89-E196-4C7F-8EE5-F8B159B33BF9}"/>
              </a:ext>
            </a:extLst>
          </p:cNvPr>
          <p:cNvSpPr/>
          <p:nvPr/>
        </p:nvSpPr>
        <p:spPr>
          <a:xfrm>
            <a:off x="0" y="-11724"/>
            <a:ext cx="12192000" cy="6869723"/>
          </a:xfrm>
          <a:custGeom>
            <a:avLst/>
            <a:gdLst/>
            <a:ahLst/>
            <a:cxnLst/>
            <a:rect l="l" t="t" r="r" b="b"/>
            <a:pathLst>
              <a:path w="3390487" h="1936816">
                <a:moveTo>
                  <a:pt x="0" y="0"/>
                </a:moveTo>
                <a:lnTo>
                  <a:pt x="3390487" y="0"/>
                </a:lnTo>
                <a:lnTo>
                  <a:pt x="3390487" y="1936816"/>
                </a:lnTo>
                <a:lnTo>
                  <a:pt x="0" y="1936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FF4D1F5-C51F-4972-9B6F-D112627D4DF5}"/>
              </a:ext>
            </a:extLst>
          </p:cNvPr>
          <p:cNvSpPr/>
          <p:nvPr/>
        </p:nvSpPr>
        <p:spPr>
          <a:xfrm rot="961822">
            <a:off x="8901325" y="1471973"/>
            <a:ext cx="3273223" cy="2636991"/>
          </a:xfrm>
          <a:custGeom>
            <a:avLst/>
            <a:gdLst/>
            <a:ahLst/>
            <a:cxnLst/>
            <a:rect l="l" t="t" r="r" b="b"/>
            <a:pathLst>
              <a:path w="3273223" h="2636991">
                <a:moveTo>
                  <a:pt x="0" y="0"/>
                </a:moveTo>
                <a:lnTo>
                  <a:pt x="3273223" y="0"/>
                </a:lnTo>
                <a:lnTo>
                  <a:pt x="3273223" y="2636991"/>
                </a:lnTo>
                <a:lnTo>
                  <a:pt x="0" y="26369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pic>
        <p:nvPicPr>
          <p:cNvPr id="12" name="Picture 11" descr="A group of kids reading books&#10;&#10;Description automatically generated">
            <a:extLst>
              <a:ext uri="{FF2B5EF4-FFF2-40B4-BE49-F238E27FC236}">
                <a16:creationId xmlns:a16="http://schemas.microsoft.com/office/drawing/2014/main" id="{22784461-C5D4-4ECD-B010-4C4B1C55E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30" y="4124212"/>
            <a:ext cx="3599695" cy="3599695"/>
          </a:xfrm>
          <a:prstGeom prst="rect">
            <a:avLst/>
          </a:prstGeom>
        </p:spPr>
      </p:pic>
      <p:pic>
        <p:nvPicPr>
          <p:cNvPr id="11" name="Picture 2" descr="PHÁT TRIỂN NĂNG LỰC THẨM MỸ BẰNG TOÁN HỌC - POMath">
            <a:extLst>
              <a:ext uri="{FF2B5EF4-FFF2-40B4-BE49-F238E27FC236}">
                <a16:creationId xmlns:a16="http://schemas.microsoft.com/office/drawing/2014/main" id="{D0CA0B9E-68B1-1650-3B7B-E6AAE057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8740" y="3427820"/>
            <a:ext cx="6343144" cy="35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33D56F-1562-FA05-C7F5-6C25B3610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64" y="351771"/>
            <a:ext cx="2799288" cy="2799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79343-A7E9-B77F-73E6-C867C4EBF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5712" y="1425457"/>
            <a:ext cx="8571719" cy="360304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D02D44F-62B9-B5CC-5EDD-C046AC1986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583" y="0"/>
            <a:ext cx="1758100" cy="17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4C2E9-E04C-E2B4-B0F1-4DE499471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9BAEC7-BEC1-C02F-179A-4CBA49F29124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195AA-76CF-97A0-1941-C5449E6EFBF9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thành trăng vàng.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3BF22-9E55-8720-B137-667D2F53F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503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32FBA3-56E0-F42C-1C8D-B54AA87A90D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8595A2-511F-C191-CFFB-C8BA82ADE289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Trôi trên sông Ngân.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03660-9E51-B1EA-338E-5491B02D1AF1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Phơi trên nong trời.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DB7EE-EED5-477D-3C61-52E502E62D11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Ai quên bỏ lại.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33BB9-E66D-3B6C-7F67-DC12B62B1266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 cong tre làng.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14DF7F-A0B2-6459-3C3C-7DBB5B4A2046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(Trần Đăng Khoa)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549134-54A6-5C6E-91DE-E9583F2242EF}"/>
              </a:ext>
            </a:extLst>
          </p:cNvPr>
          <p:cNvGrpSpPr/>
          <p:nvPr/>
        </p:nvGrpSpPr>
        <p:grpSpPr>
          <a:xfrm>
            <a:off x="2032426" y="4102272"/>
            <a:ext cx="556401" cy="830998"/>
            <a:chOff x="3412436" y="2954557"/>
            <a:chExt cx="355093" cy="55931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11FB1AD-FBFD-FE83-31E3-260FC15A898A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2DBB3B7-4BEE-F65D-1B83-C4165865C3D6}"/>
                </a:ext>
              </a:extLst>
            </p:cNvPr>
            <p:cNvSpPr/>
            <p:nvPr/>
          </p:nvSpPr>
          <p:spPr>
            <a:xfrm rot="21163024">
              <a:off x="3412436" y="2954557"/>
              <a:ext cx="289686" cy="55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D365A45-ED88-FD93-BD2B-E067D13A7E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21BF4F8-77D5-0AF8-770F-DCB358ECF5D2}"/>
              </a:ext>
            </a:extLst>
          </p:cNvPr>
          <p:cNvGrpSpPr/>
          <p:nvPr/>
        </p:nvGrpSpPr>
        <p:grpSpPr>
          <a:xfrm>
            <a:off x="6929096" y="4179286"/>
            <a:ext cx="550147" cy="830998"/>
            <a:chOff x="3416431" y="2945512"/>
            <a:chExt cx="351098" cy="53615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571B23C-E9F6-0777-4AC5-47608CECB5C1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0EE0A65-F6AF-6BF2-F2DF-E8D81DA7E9F6}"/>
                </a:ext>
              </a:extLst>
            </p:cNvPr>
            <p:cNvSpPr/>
            <p:nvPr/>
          </p:nvSpPr>
          <p:spPr>
            <a:xfrm rot="21163024">
              <a:off x="3416431" y="2945512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B14AD04-E9ED-802E-6732-BD2C4B8097FD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(Trích)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73A0FC09-A473-5609-7076-31A573091A4B}"/>
              </a:ext>
            </a:extLst>
          </p:cNvPr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75F3BA-A0E4-2FD8-9F8E-FA7C3C86F73B}"/>
              </a:ext>
            </a:extLst>
          </p:cNvPr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F28A7648-7B23-7AEC-4EEF-5DD4452B06CE}"/>
              </a:ext>
            </a:extLst>
          </p:cNvPr>
          <p:cNvSpPr/>
          <p:nvPr/>
        </p:nvSpPr>
        <p:spPr>
          <a:xfrm>
            <a:off x="6630233" y="175716"/>
            <a:ext cx="5200868" cy="8392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11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1A781A-4C03-4012-AA48-32891732314A}"/>
              </a:ext>
            </a:extLst>
          </p:cNvPr>
          <p:cNvSpPr/>
          <p:nvPr/>
        </p:nvSpPr>
        <p:spPr>
          <a:xfrm>
            <a:off x="218876" y="310896"/>
            <a:ext cx="11754248" cy="6236208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solidFill>
              <a:srgbClr val="FF5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D47B1-B2EC-FE1F-4357-00275BC2185F}"/>
              </a:ext>
            </a:extLst>
          </p:cNvPr>
          <p:cNvSpPr txBox="1"/>
          <p:nvPr/>
        </p:nvSpPr>
        <p:spPr>
          <a:xfrm>
            <a:off x="767610" y="1948472"/>
            <a:ext cx="3921348" cy="919401"/>
          </a:xfrm>
          <a:prstGeom prst="roundRect">
            <a:avLst/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 </a:t>
            </a: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zh-CN" alt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209DA-B838-D1AE-549A-E013133BFD34}"/>
              </a:ext>
            </a:extLst>
          </p:cNvPr>
          <p:cNvSpPr txBox="1"/>
          <p:nvPr/>
        </p:nvSpPr>
        <p:spPr>
          <a:xfrm>
            <a:off x="7215809" y="1948472"/>
            <a:ext cx="4035288" cy="919401"/>
          </a:xfrm>
          <a:prstGeom prst="roundRect">
            <a:avLst/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ngần</a:t>
            </a:r>
            <a:endParaRPr lang="zh-CN" alt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B944E-47F4-F5CD-3206-425F37B2B82F}"/>
              </a:ext>
            </a:extLst>
          </p:cNvPr>
          <p:cNvSpPr txBox="1"/>
          <p:nvPr/>
        </p:nvSpPr>
        <p:spPr>
          <a:xfrm>
            <a:off x="767610" y="3546694"/>
            <a:ext cx="4035288" cy="919401"/>
          </a:xfrm>
          <a:prstGeom prst="roundRect">
            <a:avLst/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lưỡi</a:t>
            </a:r>
            <a:r>
              <a:rPr lang="en-US" altLang="zh-C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liềm</a:t>
            </a:r>
            <a:endParaRPr lang="zh-CN" alt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9A1A5-0435-97EE-5D7B-85F6D66CAB13}"/>
              </a:ext>
            </a:extLst>
          </p:cNvPr>
          <p:cNvSpPr txBox="1"/>
          <p:nvPr/>
        </p:nvSpPr>
        <p:spPr>
          <a:xfrm>
            <a:off x="7215809" y="3429000"/>
            <a:ext cx="4035288" cy="919401"/>
          </a:xfrm>
          <a:prstGeom prst="roundRect">
            <a:avLst/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nong</a:t>
            </a:r>
            <a:r>
              <a:rPr lang="en-US" altLang="zh-C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zh-CN" alt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6D411D-AAC5-1773-139D-B76643861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707" y="442007"/>
            <a:ext cx="97788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50982" y="225007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24" name="Picture 4" descr="Hand drawn shrug illustrati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AEFF2"/>
              </a:clrFrom>
              <a:clrTo>
                <a:srgbClr val="EA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22" y="2277338"/>
            <a:ext cx="4714587" cy="47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loud Callout 24"/>
          <p:cNvSpPr/>
          <p:nvPr/>
        </p:nvSpPr>
        <p:spPr>
          <a:xfrm>
            <a:off x="5615709" y="1272801"/>
            <a:ext cx="5838497" cy="3361830"/>
          </a:xfrm>
          <a:prstGeom prst="cloudCallout">
            <a:avLst>
              <a:gd name="adj1" fmla="val -67180"/>
              <a:gd name="adj2" fmla="val 3543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33CC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B35E11-806B-BABE-5376-699F05587491}"/>
              </a:ext>
            </a:extLst>
          </p:cNvPr>
          <p:cNvSpPr txBox="1"/>
          <p:nvPr/>
        </p:nvSpPr>
        <p:spPr>
          <a:xfrm>
            <a:off x="6283475" y="1983076"/>
            <a:ext cx="4713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7" name="Picture 8" descr="Free vector bullock cart cartoon vector illustrati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752" y="5428434"/>
            <a:ext cx="2495223" cy="14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94374B-465F-D9FD-7DB6-143B368CD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06" y="-322269"/>
            <a:ext cx="11601694" cy="237764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2717640" imgH="730080"/>
        </mc:Choice>
        <mc:Fallback>
          <p:control r:id="rId1" imgW="2717640" imgH="73008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50F9BCB2-A962-47CA-BF32-DAB2151E4E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6250" y="1547279"/>
                  <a:ext cx="2715931" cy="73005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561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541</Words>
  <Application>Microsoft Office PowerPoint</Application>
  <PresentationFormat>Widescreen</PresentationFormat>
  <Paragraphs>94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#9Slide05 SVNClementine</vt:lpstr>
      <vt:lpstr>Aptos</vt:lpstr>
      <vt:lpstr>Arial</vt:lpstr>
      <vt:lpstr>Arial-Rounded</vt:lpstr>
      <vt:lpstr>Calibri</vt:lpstr>
      <vt:lpstr>Times New Roman</vt:lpstr>
      <vt:lpstr>UTM Showcard</vt:lpstr>
      <vt:lpstr>Wingdings</vt:lpstr>
      <vt:lpstr>1_Office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2_Office Theme</vt:lpstr>
      <vt:lpstr>7_Custom Design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80</cp:revision>
  <dcterms:created xsi:type="dcterms:W3CDTF">2021-07-20T01:55:21Z</dcterms:created>
  <dcterms:modified xsi:type="dcterms:W3CDTF">2025-12-22T13:56:48Z</dcterms:modified>
</cp:coreProperties>
</file>