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26" r:id="rId4"/>
    <p:sldMasterId id="2147483944" r:id="rId5"/>
    <p:sldMasterId id="2147483960" r:id="rId6"/>
    <p:sldMasterId id="2147483972" r:id="rId7"/>
    <p:sldMasterId id="2147483984" r:id="rId8"/>
  </p:sldMasterIdLst>
  <p:notesMasterIdLst>
    <p:notesMasterId r:id="rId28"/>
  </p:notesMasterIdLst>
  <p:sldIdLst>
    <p:sldId id="2007577115" r:id="rId9"/>
    <p:sldId id="1057" r:id="rId10"/>
    <p:sldId id="261" r:id="rId11"/>
    <p:sldId id="256" r:id="rId12"/>
    <p:sldId id="257" r:id="rId13"/>
    <p:sldId id="258" r:id="rId14"/>
    <p:sldId id="2007577104" r:id="rId15"/>
    <p:sldId id="262" r:id="rId16"/>
    <p:sldId id="2007577120" r:id="rId17"/>
    <p:sldId id="265" r:id="rId18"/>
    <p:sldId id="278" r:id="rId19"/>
    <p:sldId id="279" r:id="rId20"/>
    <p:sldId id="280" r:id="rId21"/>
    <p:sldId id="281" r:id="rId22"/>
    <p:sldId id="2007577121" r:id="rId23"/>
    <p:sldId id="2007577122" r:id="rId24"/>
    <p:sldId id="2007577123" r:id="rId25"/>
    <p:sldId id="2007577124" r:id="rId26"/>
    <p:sldId id="10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8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11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71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87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995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0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239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78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13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01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77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275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96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81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76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96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5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79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890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48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655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83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90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199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4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391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13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8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499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60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4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069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0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7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5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7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0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29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8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7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2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0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0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0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9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0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95FE75-1291-410C-04F4-5444636857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581" y="0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36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0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53743AA-9558-142A-13F0-3045C286DB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581" y="0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7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53743AA-9558-142A-13F0-3045C286DB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904" y="153304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6D9D40D-CEEA-F280-BD7D-73218C48D8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996" y="227618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25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62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2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pn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slideLayout" Target="../slideLayouts/slideLayout46.xml"/><Relationship Id="rId12" Type="http://schemas.microsoft.com/office/2007/relationships/hdphoto" Target="../media/hdphoto9.wdp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5" Type="http://schemas.microsoft.com/office/2007/relationships/hdphoto" Target="../media/hdphoto5.wdp"/><Relationship Id="rId10" Type="http://schemas.microsoft.com/office/2007/relationships/hdphoto" Target="../media/hdphoto8.wdp"/><Relationship Id="rId19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5.wdp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33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9.png"/><Relationship Id="rId5" Type="http://schemas.microsoft.com/office/2007/relationships/media" Target="../media/media3.mp3"/><Relationship Id="rId15" Type="http://schemas.openxmlformats.org/officeDocument/2006/relationships/image" Target="../media/image41.png"/><Relationship Id="rId10" Type="http://schemas.microsoft.com/office/2007/relationships/hdphoto" Target="../media/hdphoto1.wdp"/><Relationship Id="rId19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29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5.wdp"/><Relationship Id="rId18" Type="http://schemas.microsoft.com/office/2007/relationships/hdphoto" Target="../media/hdphoto12.wdp"/><Relationship Id="rId3" Type="http://schemas.microsoft.com/office/2007/relationships/media" Target="../media/media2.mp3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33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9.png"/><Relationship Id="rId5" Type="http://schemas.microsoft.com/office/2007/relationships/media" Target="../media/media3.mp3"/><Relationship Id="rId15" Type="http://schemas.openxmlformats.org/officeDocument/2006/relationships/image" Target="../media/image42.png"/><Relationship Id="rId10" Type="http://schemas.microsoft.com/office/2007/relationships/hdphoto" Target="../media/hdphoto1.wdp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9.png"/><Relationship Id="rId14" Type="http://schemas.openxmlformats.org/officeDocument/2006/relationships/image" Target="../media/image40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1023FB54-39AF-60DC-106F-8223A136F6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0110" y="211521"/>
            <a:ext cx="296900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D7AC46-2C42-22C8-B1CB-E49F7B9877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2280" y="1660279"/>
            <a:ext cx="8974090" cy="2737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3F4F8-0456-AB3F-CF48-595F39E89F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7662" y="430220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17D76F-E279-43CF-89F4-CDAD7839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087" y="368946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CA3BF75-E775-46D2-902F-F0F8CF30812E}"/>
              </a:ext>
            </a:extLst>
          </p:cNvPr>
          <p:cNvSpPr/>
          <p:nvPr/>
        </p:nvSpPr>
        <p:spPr>
          <a:xfrm>
            <a:off x="953151" y="1764173"/>
            <a:ext cx="491071" cy="49959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1EF82-0005-4C68-9460-4668ECA6CF2F}"/>
              </a:ext>
            </a:extLst>
          </p:cNvPr>
          <p:cNvSpPr txBox="1"/>
          <p:nvPr/>
        </p:nvSpPr>
        <p:spPr>
          <a:xfrm>
            <a:off x="1444222" y="1721581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Đặt tính rồi 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2B06F4-FA98-4939-9C63-C70C85357441}"/>
              </a:ext>
            </a:extLst>
          </p:cNvPr>
          <p:cNvGrpSpPr/>
          <p:nvPr/>
        </p:nvGrpSpPr>
        <p:grpSpPr>
          <a:xfrm>
            <a:off x="953151" y="2567063"/>
            <a:ext cx="10659729" cy="861937"/>
            <a:chOff x="1824226" y="3918823"/>
            <a:chExt cx="7954282" cy="8206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0D921F-A099-4603-9294-3A9631B4982A}"/>
                </a:ext>
              </a:extLst>
            </p:cNvPr>
            <p:cNvSpPr/>
            <p:nvPr/>
          </p:nvSpPr>
          <p:spPr>
            <a:xfrm>
              <a:off x="1824226" y="3918826"/>
              <a:ext cx="1723549" cy="820674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54 – 27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97B45A-018A-4406-B435-6B28AAD7DA96}"/>
                </a:ext>
              </a:extLst>
            </p:cNvPr>
            <p:cNvSpPr/>
            <p:nvPr/>
          </p:nvSpPr>
          <p:spPr>
            <a:xfrm>
              <a:off x="3901137" y="3918825"/>
              <a:ext cx="1723549" cy="820674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72 – 36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058CC7-8E8F-4975-9F58-BA548264B8AB}"/>
                </a:ext>
              </a:extLst>
            </p:cNvPr>
            <p:cNvSpPr/>
            <p:nvPr/>
          </p:nvSpPr>
          <p:spPr>
            <a:xfrm>
              <a:off x="5978048" y="3918824"/>
              <a:ext cx="1723549" cy="820674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50 – 25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305515-AE54-474C-ADD4-7662C5372F52}"/>
                </a:ext>
              </a:extLst>
            </p:cNvPr>
            <p:cNvSpPr/>
            <p:nvPr/>
          </p:nvSpPr>
          <p:spPr>
            <a:xfrm>
              <a:off x="8054959" y="3918823"/>
              <a:ext cx="1723549" cy="820674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95 – 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54 - 27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14 - 7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2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72 - 36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062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50 - 25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741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95 - 48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5555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3D882C9D-CD7E-02D2-F411-547854327EEC}"/>
              </a:ext>
            </a:extLst>
          </p:cNvPr>
          <p:cNvSpPr/>
          <p:nvPr/>
        </p:nvSpPr>
        <p:spPr>
          <a:xfrm>
            <a:off x="899003" y="654226"/>
            <a:ext cx="529502" cy="55703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21905-4807-24E3-701D-248487076AED}"/>
              </a:ext>
            </a:extLst>
          </p:cNvPr>
          <p:cNvSpPr txBox="1"/>
          <p:nvPr/>
        </p:nvSpPr>
        <p:spPr>
          <a:xfrm>
            <a:off x="1428505" y="654226"/>
            <a:ext cx="5029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Tìm chữ số thích hợp.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11B63-43D4-9AD3-A558-D753804B6B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678" y="2523192"/>
            <a:ext cx="7742643" cy="22037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13A126-3E2E-0705-7A23-C438336C933A}"/>
              </a:ext>
            </a:extLst>
          </p:cNvPr>
          <p:cNvSpPr/>
          <p:nvPr/>
        </p:nvSpPr>
        <p:spPr>
          <a:xfrm>
            <a:off x="2989677" y="27317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490790-79E9-796B-850F-A8A741AB0FA5}"/>
              </a:ext>
            </a:extLst>
          </p:cNvPr>
          <p:cNvSpPr/>
          <p:nvPr/>
        </p:nvSpPr>
        <p:spPr>
          <a:xfrm>
            <a:off x="6261154" y="40311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820F4A-52FD-FED5-7D0D-3ABEBA2BEB2D}"/>
              </a:ext>
            </a:extLst>
          </p:cNvPr>
          <p:cNvSpPr/>
          <p:nvPr/>
        </p:nvSpPr>
        <p:spPr>
          <a:xfrm>
            <a:off x="5760255" y="33774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B105C6-B8A9-D4E9-CB8B-74F765FF97E4}"/>
              </a:ext>
            </a:extLst>
          </p:cNvPr>
          <p:cNvSpPr/>
          <p:nvPr/>
        </p:nvSpPr>
        <p:spPr>
          <a:xfrm>
            <a:off x="9341986" y="41172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C243C7-2807-B214-A14A-DCC9B36A4B24}"/>
              </a:ext>
            </a:extLst>
          </p:cNvPr>
          <p:cNvSpPr/>
          <p:nvPr/>
        </p:nvSpPr>
        <p:spPr>
          <a:xfrm>
            <a:off x="8865570" y="27317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65018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DE5007B-B559-85DE-C01C-D63DC49A3C5D}"/>
              </a:ext>
            </a:extLst>
          </p:cNvPr>
          <p:cNvSpPr/>
          <p:nvPr/>
        </p:nvSpPr>
        <p:spPr>
          <a:xfrm>
            <a:off x="729916" y="638175"/>
            <a:ext cx="698834" cy="5612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CC995-D1A2-851E-1803-DA6044727166}"/>
              </a:ext>
            </a:extLst>
          </p:cNvPr>
          <p:cNvSpPr txBox="1"/>
          <p:nvPr/>
        </p:nvSpPr>
        <p:spPr>
          <a:xfrm>
            <a:off x="1419225" y="458384"/>
            <a:ext cx="9570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Tòa nhà có 60 căn phòng. Có 35 căn phòng đã bật đèn. Hỏi còn bao nhiêu căn phòng chưa bật đèn?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6A6BE7-D0A6-1283-4BBB-EDF9FECA5A0D}"/>
              </a:ext>
            </a:extLst>
          </p:cNvPr>
          <p:cNvGrpSpPr/>
          <p:nvPr/>
        </p:nvGrpSpPr>
        <p:grpSpPr>
          <a:xfrm>
            <a:off x="1518116" y="2776258"/>
            <a:ext cx="3957268" cy="3646592"/>
            <a:chOff x="978751" y="1413327"/>
            <a:chExt cx="5117249" cy="4568379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45607EEF-A08A-5E3F-D47E-AB58AEF4E1E7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pic>
          <p:nvPicPr>
            <p:cNvPr id="7" name="Picture 6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AD10D264-4B8C-2A1E-60E5-A922FF5AAE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C031B-C9E9-A157-BEA5-6B4AC497026C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0C32FD-A7DF-ABA8-7A40-1C27D45B8A0F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F1631A-6B90-FD41-5C01-241007BD490F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67972E-65C5-7C8C-11D9-D4C852121962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pic>
          <p:nvPicPr>
            <p:cNvPr id="20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212C1450-29E3-2980-D104-BBA5C67677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6D7453-8E82-99FC-EF3D-CA1D42AB8C00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3B2C59-FFE4-1233-35AB-52061197EF7A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1B6E9C9-3936-34B1-D0CE-6AF79410A26C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401A98F-32E4-3C1F-B6F6-A9A3ACD0A589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9A9882-A855-64C4-33C0-750D91D1A0C8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07EB809-031E-C4CE-5142-1EC73AE99192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B14AFB-5EE5-E491-BA95-27798E463779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92A669-3441-2B57-9A03-5D09943FE630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D82B4D-12CA-7789-805A-DFF5518EE202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E5DC1C-4CB1-C8A1-C42C-AD7DF773B9C1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2D79C5F-F28D-49DC-F1EF-9A393C74C226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A4FF47-36DD-B472-6783-4C860D3FB8B8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744D953-D9CA-128A-5AA4-87144ECE0209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D1720F3-99A4-7054-AE77-5F82AFF1C37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F75D83E-9B80-8FDF-F9DF-EB2D3362EDE1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14E2D29-E40B-82BA-8BE5-9C3B8D0DBCF0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BE36995-8A59-B17B-436C-9A9C9E4A058B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B997179-2F7A-3BC4-42D8-9D71C6B8571E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7394DA2-8797-2322-CE0B-ACA1E9B765E6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1A1C29B-9029-9B24-492C-EFAD7E9F42A4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A32FB03-188A-81F0-912F-7159FC06B18B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393B56D-084F-5FD7-0F69-93CE8EA64BE3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7DAF33C-48E0-E20B-FE14-87A045E02505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6688E3A-55B9-4A47-58A6-EADE0F1DFA99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97BC142-578C-B348-5426-4B01FC7B58D5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EB741A0-4A82-9106-6A90-141FC7FE9F40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15D6F19-B03C-8F43-6FD4-D52E043935DD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F26C6E5-7AC1-AC65-44AD-BD9E11036817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70C2740-81E1-9146-799F-36C76C2F530A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2585621-8699-B4E9-3C31-929BB2113778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D1DC321-B5BB-F712-A2F1-1E2B1A0C2ECC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C184AD1-0E48-334D-0BF6-8B4C00C4B595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E055432-5183-D734-7942-1F1460AB5C22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3276E09-3EC6-D926-9B51-A1B7536DCB5E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5378D80-2F5F-58D4-1287-B89258117016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67B0E1-4578-F5FC-9AB8-DB20161335D9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843F6E6-26A1-7D56-33D2-77199DE89011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EEE88BA-B511-8D40-09BE-EBECF9E0886C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D1BABE8-AB47-47BA-2902-49927293A64E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86EF153-50AF-1493-6BEB-8E43D35E913E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7263A9A-E90F-2DC8-8D81-11FE95DE96ED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B7EF888-321D-6EA8-AF11-2BA810B4E1BE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53275C6-FC1E-EA62-4094-1EC9D56C070D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A582FBE-C463-B4AC-8FFB-38A5DFC63CE6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B5F977B-5C29-F7E5-FBDC-C692CE907B17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81D84BF-09F5-C452-E8B1-0873A653FC17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B5D6D0C-8819-4CC0-FB0D-AD7E3A32F088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C4437C7-50AA-70C4-FBDA-EFA3A45747D2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5AD22AD-E4AA-F96A-0C8C-DA85DF5B3D36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2D41277-9ECA-697C-3C87-F702EB78ADA4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46036D9-67D8-C350-15FA-D0D7BE311E1E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2ED2FEE-5318-8516-47DF-298E5F72C486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672C6C7-D8CC-FFB4-4569-219221810D97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C9580A4-E951-6184-5A73-2D35C7CAC697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4834395-6C5D-97B4-6D85-8E61C9D5A264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F130FFC-DDE9-6016-545D-4ACAC49E2763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F0142A8-26DA-8FB6-F8F3-9432C9AED873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5A8442E-BE6C-C078-5178-A9A471C48B54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359B8B0-95EE-E084-CC5E-0E993D89A96D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B7EAE28-4801-CC33-444A-993DFEF175BA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CEF426F-4EC0-6E1E-2292-C378BA457AB1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pic>
          <p:nvPicPr>
            <p:cNvPr id="82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213785BB-B1E3-40AD-A481-99D1680DC3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CBFF749F-9D1A-D4E3-A6B1-A70F2B791126}"/>
              </a:ext>
            </a:extLst>
          </p:cNvPr>
          <p:cNvSpPr txBox="1"/>
          <p:nvPr/>
        </p:nvSpPr>
        <p:spPr>
          <a:xfrm>
            <a:off x="7476395" y="2245836"/>
            <a:ext cx="2124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u="sng" dirty="0"/>
              <a:t>Bài giải</a:t>
            </a:r>
            <a:r>
              <a:rPr lang="en-US" sz="3200" i="1" u="sng" dirty="0"/>
              <a:t>:</a:t>
            </a:r>
            <a:endParaRPr lang="vi-VN" sz="3200" i="1" u="sng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0D23F93-21F6-1682-8397-6767258313A9}"/>
              </a:ext>
            </a:extLst>
          </p:cNvPr>
          <p:cNvSpPr txBox="1"/>
          <p:nvPr/>
        </p:nvSpPr>
        <p:spPr>
          <a:xfrm>
            <a:off x="5246589" y="2830611"/>
            <a:ext cx="684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Còn số căn phòng chưa bật đèn là: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17B98F4-9DCA-40F9-2149-E888739B376A}"/>
              </a:ext>
            </a:extLst>
          </p:cNvPr>
          <p:cNvSpPr txBox="1"/>
          <p:nvPr/>
        </p:nvSpPr>
        <p:spPr>
          <a:xfrm>
            <a:off x="5800810" y="3484636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60 – 35 = 25 (căn phòng)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F3CFA5-EDD3-88EC-213B-79A8615A6919}"/>
              </a:ext>
            </a:extLst>
          </p:cNvPr>
          <p:cNvSpPr txBox="1"/>
          <p:nvPr/>
        </p:nvSpPr>
        <p:spPr>
          <a:xfrm>
            <a:off x="7200974" y="4138661"/>
            <a:ext cx="457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</a:rPr>
              <a:t>Đáp số: 25 căn phòng.</a:t>
            </a:r>
          </a:p>
        </p:txBody>
      </p:sp>
    </p:spTree>
    <p:extLst>
      <p:ext uri="{BB962C8B-B14F-4D97-AF65-F5344CB8AC3E}">
        <p14:creationId xmlns:p14="http://schemas.microsoft.com/office/powerpoint/2010/main" val="2215187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3" grpId="0"/>
      <p:bldP spid="84" grpId="0"/>
      <p:bldP spid="85" grpId="0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BCD3B84-A585-D4F7-05E6-BF76EDB440FE}"/>
              </a:ext>
            </a:extLst>
          </p:cNvPr>
          <p:cNvSpPr/>
          <p:nvPr/>
        </p:nvSpPr>
        <p:spPr>
          <a:xfrm>
            <a:off x="1552353" y="1009650"/>
            <a:ext cx="519829" cy="51418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5F1D8-6D28-E8DD-6A6A-D076D209EE01}"/>
              </a:ext>
            </a:extLst>
          </p:cNvPr>
          <p:cNvSpPr txBox="1"/>
          <p:nvPr/>
        </p:nvSpPr>
        <p:spPr>
          <a:xfrm>
            <a:off x="2072182" y="1004378"/>
            <a:ext cx="6119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Chọn kết quả đúng.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75952-164D-99CD-7F5E-7D62E98B18D6}"/>
              </a:ext>
            </a:extLst>
          </p:cNvPr>
          <p:cNvSpPr txBox="1"/>
          <p:nvPr/>
        </p:nvSpPr>
        <p:spPr>
          <a:xfrm>
            <a:off x="1662164" y="1464533"/>
            <a:ext cx="946794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/>
              <a:t>a) 32 + 48 – 16 = ?</a:t>
            </a:r>
          </a:p>
          <a:p>
            <a:pPr algn="just">
              <a:lnSpc>
                <a:spcPct val="250000"/>
              </a:lnSpc>
            </a:pPr>
            <a:r>
              <a:rPr lang="vi-VN" sz="3200" dirty="0">
                <a:solidFill>
                  <a:srgbClr val="F35757"/>
                </a:solidFill>
              </a:rPr>
              <a:t>A. </a:t>
            </a:r>
            <a:r>
              <a:rPr lang="vi-VN" sz="3200" dirty="0"/>
              <a:t>54 	</a:t>
            </a:r>
            <a:r>
              <a:rPr lang="en-US" sz="3200" dirty="0"/>
              <a:t>                 </a:t>
            </a:r>
            <a:r>
              <a:rPr lang="vi-VN" sz="3200" dirty="0"/>
              <a:t>     </a:t>
            </a:r>
            <a:r>
              <a:rPr lang="vi-VN" sz="3200" dirty="0">
                <a:solidFill>
                  <a:srgbClr val="F35757"/>
                </a:solidFill>
              </a:rPr>
              <a:t>B. </a:t>
            </a:r>
            <a:r>
              <a:rPr lang="vi-VN" sz="3200" dirty="0"/>
              <a:t>64	</a:t>
            </a:r>
            <a:r>
              <a:rPr lang="en-US" sz="3200" dirty="0"/>
              <a:t>           </a:t>
            </a:r>
            <a:r>
              <a:rPr lang="vi-VN" sz="3200" dirty="0">
                <a:solidFill>
                  <a:srgbClr val="F35757"/>
                </a:solidFill>
              </a:rPr>
              <a:t>C. </a:t>
            </a:r>
            <a:r>
              <a:rPr lang="vi-VN" sz="3200" dirty="0"/>
              <a:t>74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E9CFA-258D-D21D-9392-DB6DC34AE502}"/>
              </a:ext>
            </a:extLst>
          </p:cNvPr>
          <p:cNvSpPr txBox="1"/>
          <p:nvPr/>
        </p:nvSpPr>
        <p:spPr>
          <a:xfrm>
            <a:off x="1662164" y="3429000"/>
            <a:ext cx="946794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/>
              <a:t>b) 33 – 16 + 53 = ?</a:t>
            </a:r>
          </a:p>
          <a:p>
            <a:pPr algn="just">
              <a:lnSpc>
                <a:spcPct val="250000"/>
              </a:lnSpc>
            </a:pPr>
            <a:r>
              <a:rPr lang="vi-VN" sz="3200" dirty="0">
                <a:solidFill>
                  <a:srgbClr val="F35757"/>
                </a:solidFill>
              </a:rPr>
              <a:t>A. </a:t>
            </a:r>
            <a:r>
              <a:rPr lang="vi-VN" sz="3200" dirty="0"/>
              <a:t>70	     </a:t>
            </a:r>
            <a:r>
              <a:rPr lang="en-US" sz="3200" dirty="0"/>
              <a:t>                  </a:t>
            </a:r>
            <a:r>
              <a:rPr lang="vi-VN" sz="3200" dirty="0">
                <a:solidFill>
                  <a:srgbClr val="F35757"/>
                </a:solidFill>
              </a:rPr>
              <a:t>B. </a:t>
            </a:r>
            <a:r>
              <a:rPr lang="vi-VN" sz="3200" dirty="0"/>
              <a:t>60	</a:t>
            </a:r>
            <a:r>
              <a:rPr lang="en-US" sz="3200" dirty="0"/>
              <a:t>           </a:t>
            </a:r>
            <a:r>
              <a:rPr lang="vi-VN" sz="3200" dirty="0">
                <a:solidFill>
                  <a:srgbClr val="F35757"/>
                </a:solidFill>
              </a:rPr>
              <a:t>C. </a:t>
            </a:r>
            <a:r>
              <a:rPr lang="vi-VN" sz="3200" dirty="0"/>
              <a:t>50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A00BB5-DD55-B284-4BB0-71B7284EA381}"/>
              </a:ext>
            </a:extLst>
          </p:cNvPr>
          <p:cNvSpPr/>
          <p:nvPr/>
        </p:nvSpPr>
        <p:spPr>
          <a:xfrm>
            <a:off x="2366645" y="2283963"/>
            <a:ext cx="1153815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C7C890-398D-5D9D-EB03-D9A3419A49EB}"/>
              </a:ext>
            </a:extLst>
          </p:cNvPr>
          <p:cNvSpPr/>
          <p:nvPr/>
        </p:nvSpPr>
        <p:spPr>
          <a:xfrm>
            <a:off x="5889271" y="2975916"/>
            <a:ext cx="628488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vi-VN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9201AE7-E47D-3B5E-96DC-027BA503EA49}"/>
              </a:ext>
            </a:extLst>
          </p:cNvPr>
          <p:cNvSpPr/>
          <p:nvPr/>
        </p:nvSpPr>
        <p:spPr>
          <a:xfrm>
            <a:off x="2187557" y="4244837"/>
            <a:ext cx="112980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BDDF79-3BDD-FF33-0E0D-4DEE98AD9CE6}"/>
              </a:ext>
            </a:extLst>
          </p:cNvPr>
          <p:cNvSpPr/>
          <p:nvPr/>
        </p:nvSpPr>
        <p:spPr>
          <a:xfrm>
            <a:off x="1552353" y="4980056"/>
            <a:ext cx="617424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AEFD938A-D532-C3AB-66BA-30AB696C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15" y="145890"/>
            <a:ext cx="2448347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015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F3ACC241-0400-8802-7136-8A52FFB4D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72F790-CE39-6317-FAD2-91BE6481A051}"/>
              </a:ext>
            </a:extLst>
          </p:cNvPr>
          <p:cNvSpPr/>
          <p:nvPr/>
        </p:nvSpPr>
        <p:spPr>
          <a:xfrm>
            <a:off x="455429" y="377327"/>
            <a:ext cx="592840" cy="5143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C7C2F-F54C-7E38-88F5-E430765AA405}"/>
              </a:ext>
            </a:extLst>
          </p:cNvPr>
          <p:cNvSpPr txBox="1"/>
          <p:nvPr/>
        </p:nvSpPr>
        <p:spPr>
          <a:xfrm>
            <a:off x="1076325" y="244088"/>
            <a:ext cx="10605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Mỗi con mèo sẽ câu con cá ghi phép tính có kết quả là số ghi trên xô.</a:t>
            </a:r>
          </a:p>
          <a:p>
            <a:pPr algn="just"/>
            <a:r>
              <a:rPr lang="vi-VN" sz="3200" b="1" dirty="0"/>
              <a:t>Tìm cá cho mỗi con mèo.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01D0E-2C89-036D-2D87-7CC30D290C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626" y="1904010"/>
            <a:ext cx="4652565" cy="47480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5A1AB61-8B69-B379-C5A1-3AD26294CAF0}"/>
              </a:ext>
            </a:extLst>
          </p:cNvPr>
          <p:cNvGrpSpPr/>
          <p:nvPr/>
        </p:nvGrpSpPr>
        <p:grpSpPr>
          <a:xfrm>
            <a:off x="6691191" y="2693662"/>
            <a:ext cx="807151" cy="662828"/>
            <a:chOff x="1750173" y="2926500"/>
            <a:chExt cx="807151" cy="66282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3636F0-0051-CD5E-7106-546DE3217DA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A958DE-A984-C5AB-CF3F-41881DE312B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8C25D8-B06A-9A56-A539-8AB0365B58B0}"/>
              </a:ext>
            </a:extLst>
          </p:cNvPr>
          <p:cNvGrpSpPr/>
          <p:nvPr/>
        </p:nvGrpSpPr>
        <p:grpSpPr>
          <a:xfrm>
            <a:off x="6691191" y="4207342"/>
            <a:ext cx="807151" cy="662828"/>
            <a:chOff x="1750173" y="2926500"/>
            <a:chExt cx="807151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DC5195-8710-4292-9ACF-A30AD9C7F89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57F398-D3B7-C513-CDF9-35BD78C2D71E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BEE61C-C9D8-36BC-3576-357AB6FB91AE}"/>
              </a:ext>
            </a:extLst>
          </p:cNvPr>
          <p:cNvGrpSpPr/>
          <p:nvPr/>
        </p:nvGrpSpPr>
        <p:grpSpPr>
          <a:xfrm>
            <a:off x="6691191" y="5721022"/>
            <a:ext cx="807151" cy="662828"/>
            <a:chOff x="1750173" y="2926500"/>
            <a:chExt cx="807151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E3CB59-D5FE-9A0B-6B0A-7B5A4E0522A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ED3527-5B1F-1D43-27F6-3B2148AA1E6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AADF012-82EC-FA52-C516-625D4780DF79}"/>
              </a:ext>
            </a:extLst>
          </p:cNvPr>
          <p:cNvSpPr/>
          <p:nvPr/>
        </p:nvSpPr>
        <p:spPr>
          <a:xfrm>
            <a:off x="4209146" y="2816189"/>
            <a:ext cx="1137992" cy="386975"/>
          </a:xfrm>
          <a:custGeom>
            <a:avLst/>
            <a:gdLst>
              <a:gd name="connsiteX0" fmla="*/ 1422400 w 1422400"/>
              <a:gd name="connsiteY0" fmla="*/ 362857 h 386975"/>
              <a:gd name="connsiteX1" fmla="*/ 899886 w 1422400"/>
              <a:gd name="connsiteY1" fmla="*/ 348343 h 386975"/>
              <a:gd name="connsiteX2" fmla="*/ 0 w 1422400"/>
              <a:gd name="connsiteY2" fmla="*/ 0 h 38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400" h="386975">
                <a:moveTo>
                  <a:pt x="1422400" y="362857"/>
                </a:moveTo>
                <a:cubicBezTo>
                  <a:pt x="1279676" y="385838"/>
                  <a:pt x="1136953" y="408819"/>
                  <a:pt x="899886" y="348343"/>
                </a:cubicBezTo>
                <a:cubicBezTo>
                  <a:pt x="662819" y="287867"/>
                  <a:pt x="331409" y="1439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80C6F-F565-A922-C5D5-FD401EDFD175}"/>
              </a:ext>
            </a:extLst>
          </p:cNvPr>
          <p:cNvSpPr/>
          <p:nvPr/>
        </p:nvSpPr>
        <p:spPr>
          <a:xfrm>
            <a:off x="4053601" y="4695017"/>
            <a:ext cx="1119187" cy="1090612"/>
          </a:xfrm>
          <a:custGeom>
            <a:avLst/>
            <a:gdLst>
              <a:gd name="connsiteX0" fmla="*/ 1119187 w 1119187"/>
              <a:gd name="connsiteY0" fmla="*/ 0 h 1090612"/>
              <a:gd name="connsiteX1" fmla="*/ 742950 w 1119187"/>
              <a:gd name="connsiteY1" fmla="*/ 247650 h 1090612"/>
              <a:gd name="connsiteX2" fmla="*/ 619125 w 1119187"/>
              <a:gd name="connsiteY2" fmla="*/ 695325 h 1090612"/>
              <a:gd name="connsiteX3" fmla="*/ 0 w 1119187"/>
              <a:gd name="connsiteY3" fmla="*/ 1090612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187" h="1090612">
                <a:moveTo>
                  <a:pt x="1119187" y="0"/>
                </a:moveTo>
                <a:cubicBezTo>
                  <a:pt x="972740" y="65881"/>
                  <a:pt x="826294" y="131763"/>
                  <a:pt x="742950" y="247650"/>
                </a:cubicBezTo>
                <a:cubicBezTo>
                  <a:pt x="659606" y="363537"/>
                  <a:pt x="742950" y="554831"/>
                  <a:pt x="619125" y="695325"/>
                </a:cubicBezTo>
                <a:cubicBezTo>
                  <a:pt x="495300" y="835819"/>
                  <a:pt x="247650" y="963215"/>
                  <a:pt x="0" y="109061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0923B1E-1F00-74F8-EA51-CE00C1FA460D}"/>
              </a:ext>
            </a:extLst>
          </p:cNvPr>
          <p:cNvSpPr/>
          <p:nvPr/>
        </p:nvSpPr>
        <p:spPr>
          <a:xfrm>
            <a:off x="4040417" y="4439041"/>
            <a:ext cx="1219200" cy="1728788"/>
          </a:xfrm>
          <a:custGeom>
            <a:avLst/>
            <a:gdLst>
              <a:gd name="connsiteX0" fmla="*/ 1219200 w 1219200"/>
              <a:gd name="connsiteY0" fmla="*/ 1728788 h 1728788"/>
              <a:gd name="connsiteX1" fmla="*/ 990600 w 1219200"/>
              <a:gd name="connsiteY1" fmla="*/ 1371600 h 1728788"/>
              <a:gd name="connsiteX2" fmla="*/ 938213 w 1219200"/>
              <a:gd name="connsiteY2" fmla="*/ 723900 h 1728788"/>
              <a:gd name="connsiteX3" fmla="*/ 0 w 1219200"/>
              <a:gd name="connsiteY3" fmla="*/ 0 h 17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1728788">
                <a:moveTo>
                  <a:pt x="1219200" y="1728788"/>
                </a:moveTo>
                <a:cubicBezTo>
                  <a:pt x="1128315" y="1633934"/>
                  <a:pt x="1037431" y="1539081"/>
                  <a:pt x="990600" y="1371600"/>
                </a:cubicBezTo>
                <a:cubicBezTo>
                  <a:pt x="943769" y="1204119"/>
                  <a:pt x="1103313" y="952500"/>
                  <a:pt x="938213" y="723900"/>
                </a:cubicBezTo>
                <a:cubicBezTo>
                  <a:pt x="773113" y="495300"/>
                  <a:pt x="386556" y="24765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39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CHUỘT NHẮT ĐƯA THƯ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10862" y="6213994"/>
            <a:ext cx="9144000" cy="674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22332" y="1512649"/>
            <a:ext cx="1191872" cy="68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4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Rounded Rectangular Callout 32"/>
          <p:cNvSpPr/>
          <p:nvPr/>
        </p:nvSpPr>
        <p:spPr>
          <a:xfrm>
            <a:off x="3712684" y="685800"/>
            <a:ext cx="6630689" cy="236220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Bác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gấu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ốm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nhờ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giao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thư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nhiệm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vụ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này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nhé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505" y="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50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6646606" y="533401"/>
            <a:ext cx="4876799" cy="1248920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100 – 50 =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60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55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26015 -0.00672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3" y="169197"/>
            <a:ext cx="4570992" cy="1050015"/>
          </a:xfrm>
          <a:prstGeom prst="cloudCallout">
            <a:avLst>
              <a:gd name="adj1" fmla="val -9183"/>
              <a:gd name="adj2" fmla="val 5001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100 – 80  =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30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25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35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56" y="1037143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20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23685 0.00764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903406" y="1"/>
            <a:ext cx="3724891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42 </a:t>
            </a:r>
            <a:r>
              <a:rPr lang="en-US" sz="3200" b="1" i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l 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– 16 </a:t>
            </a:r>
            <a:r>
              <a:rPr lang="en-US" sz="3200" b="1" i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=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25 </a:t>
              </a:r>
              <a:r>
                <a:rPr lang="en-US" sz="2800" b="1" i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503905" y="536889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+mj-lt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24 </a:t>
              </a:r>
              <a:r>
                <a:rPr lang="en-US" sz="2800" b="1" i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23 </a:t>
              </a:r>
              <a:r>
                <a:rPr lang="en-US" sz="2800" b="1" i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/>
        </p:blipFill>
        <p:spPr bwMode="auto">
          <a:xfrm flipH="1">
            <a:off x="7772401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94" y="126419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26 </a:t>
              </a:r>
              <a:r>
                <a:rPr lang="en-US" sz="2800" b="1" i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43 0.05312 C 0.11459 0.08822 0.11441 0.12887 0.13073 0.15866 C 0.13907 0.1739 0.17205 0.17229 0.17205 0.17229 C 0.18438 0.18337 0.19757 0.18892 0.2099 0.2 C 0.1915 0.21825 0.19688 0.21663 0.16858 0.22286 C 0.15486 0.22587 0.12726 0.2321 0.12726 0.2321 C 0.11111 0.24042 0.09566 0.2448 0.079 0.25035 C 0.10313 0.25681 0.12257 0.2612 0.14792 0.2642 C 0.18212 0.27922 0.21407 0.29954 0.24792 0.31455 C 0.22396 0.3224 0.23872 0.31917 0.20313 0.31917 L 0.16858 0.17691 L 0.22726 0.13118 L 0.19271 0.15404 " pathEditMode="relative" ptsTypes="fffffffff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25533 0.00764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4953001" y="533401"/>
            <a:ext cx="2997043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365</Words>
  <Application>Microsoft Office PowerPoint</Application>
  <PresentationFormat>Widescreen</PresentationFormat>
  <Paragraphs>95</Paragraphs>
  <Slides>19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Times New Roman</vt:lpstr>
      <vt:lpstr>1_Office 主题</vt:lpstr>
      <vt:lpstr>2_Office 主题</vt:lpstr>
      <vt:lpstr>https://www.freeppt7.com</vt:lpstr>
      <vt:lpstr>4_Office Theme</vt:lpstr>
      <vt:lpstr>5_Office Theme</vt:lpstr>
      <vt:lpstr>3_Office 主题​​</vt:lpstr>
      <vt:lpstr>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72</cp:revision>
  <dcterms:created xsi:type="dcterms:W3CDTF">2021-07-20T01:55:21Z</dcterms:created>
  <dcterms:modified xsi:type="dcterms:W3CDTF">2025-12-22T13:22:08Z</dcterms:modified>
</cp:coreProperties>
</file>