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1" r:id="rId3"/>
    <p:sldMasterId id="2147483726" r:id="rId4"/>
    <p:sldMasterId id="2147483732" r:id="rId5"/>
  </p:sldMasterIdLst>
  <p:notesMasterIdLst>
    <p:notesMasterId r:id="rId22"/>
  </p:notesMasterIdLst>
  <p:sldIdLst>
    <p:sldId id="360" r:id="rId6"/>
    <p:sldId id="2007577138" r:id="rId7"/>
    <p:sldId id="2007577148" r:id="rId8"/>
    <p:sldId id="2007577143" r:id="rId9"/>
    <p:sldId id="2007577140" r:id="rId10"/>
    <p:sldId id="2007577147" r:id="rId11"/>
    <p:sldId id="2007577149" r:id="rId12"/>
    <p:sldId id="2007577146" r:id="rId13"/>
    <p:sldId id="2007577150" r:id="rId14"/>
    <p:sldId id="2007577145" r:id="rId15"/>
    <p:sldId id="294" r:id="rId16"/>
    <p:sldId id="297" r:id="rId17"/>
    <p:sldId id="2007577152" r:id="rId18"/>
    <p:sldId id="2007577151" r:id="rId19"/>
    <p:sldId id="2007577142" r:id="rId20"/>
    <p:sldId id="29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5418B-F161-4DA0-9F89-A5C6D3C3A873}"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BA096-1FD8-4323-8A35-FDEFA8387E64}" type="slidenum">
              <a:rPr lang="en-US" smtClean="0"/>
              <a:t>‹#›</a:t>
            </a:fld>
            <a:endParaRPr lang="en-US"/>
          </a:p>
        </p:txBody>
      </p:sp>
    </p:spTree>
    <p:extLst>
      <p:ext uri="{BB962C8B-B14F-4D97-AF65-F5344CB8AC3E}">
        <p14:creationId xmlns:p14="http://schemas.microsoft.com/office/powerpoint/2010/main" val="10826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4996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B75F-254B-539F-F4C7-1F59486A81F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6B48CA7-DEDF-C127-BA8A-3C52763AE0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2F4E7E4-683B-C880-DA62-4860292CB8B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A5031BD-C81C-E7EC-CF5D-D4D905F75CD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540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625B-1BF0-6AB0-1DA8-A5D3E4355C6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31C9E69-F44B-1617-3634-3A9A838DDC6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4C3744F-A12A-DE26-9C98-10168596688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E74C9F2-61D2-2AC0-4A55-754014DB1B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2726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285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452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194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08051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608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776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44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7621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880061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51493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2565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053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6851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17426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49327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0714233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914323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01769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61653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34453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430080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998038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2025/8/11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8990139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2025/8/11</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27517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93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158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092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0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12070137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471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04148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6176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0663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947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599257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781046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6075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35655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276314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883116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09893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8827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50475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264897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068358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8/11/2025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1642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55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9731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933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832758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118290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pic>
        <p:nvPicPr>
          <p:cNvPr id="2" name="Picture 1" descr="A round pink circle with white text and a black background&#10;&#10;AI-generated content may be incorrect.">
            <a:extLst>
              <a:ext uri="{FF2B5EF4-FFF2-40B4-BE49-F238E27FC236}">
                <a16:creationId xmlns:a16="http://schemas.microsoft.com/office/drawing/2014/main" id="{DB6FD001-919E-05A9-8351-B0F13C6BD3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1655" y="81097"/>
            <a:ext cx="1529614" cy="1529614"/>
          </a:xfrm>
          <a:prstGeom prst="rect">
            <a:avLst/>
          </a:prstGeom>
        </p:spPr>
      </p:pic>
    </p:spTree>
    <p:extLst>
      <p:ext uri="{BB962C8B-B14F-4D97-AF65-F5344CB8AC3E}">
        <p14:creationId xmlns:p14="http://schemas.microsoft.com/office/powerpoint/2010/main" val="2871202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A822B41C-1E0F-F8F8-0909-478E718BEEA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1655" y="81097"/>
            <a:ext cx="1529614" cy="1529614"/>
          </a:xfrm>
          <a:prstGeom prst="rect">
            <a:avLst/>
          </a:prstGeom>
        </p:spPr>
      </p:pic>
    </p:spTree>
    <p:extLst>
      <p:ext uri="{BB962C8B-B14F-4D97-AF65-F5344CB8AC3E}">
        <p14:creationId xmlns:p14="http://schemas.microsoft.com/office/powerpoint/2010/main" val="34133545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10CEF76-34A5-9339-F9BE-5BA767D853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21427" y="94319"/>
            <a:ext cx="1518172" cy="1518172"/>
          </a:xfrm>
          <a:prstGeom prst="rect">
            <a:avLst/>
          </a:prstGeom>
        </p:spPr>
      </p:pic>
    </p:spTree>
    <p:extLst>
      <p:ext uri="{BB962C8B-B14F-4D97-AF65-F5344CB8AC3E}">
        <p14:creationId xmlns:p14="http://schemas.microsoft.com/office/powerpoint/2010/main" val="39579750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8779C15C-1DAF-4E5F-9C38-3A9F226206CD}"/>
              </a:ext>
            </a:extLst>
          </p:cNvPr>
          <p:cNvSpPr>
            <a:spLocks noGrp="1"/>
          </p:cNvSpPr>
          <p:nvPr>
            <p:ph type="sldNum" sz="quarter" idx="4"/>
          </p:nvPr>
        </p:nvSpPr>
        <p:spPr>
          <a:xfrm>
            <a:off x="9366738" y="8792"/>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Tree>
    <p:extLst>
      <p:ext uri="{BB962C8B-B14F-4D97-AF65-F5344CB8AC3E}">
        <p14:creationId xmlns:p14="http://schemas.microsoft.com/office/powerpoint/2010/main" val="40058905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8/11/2025</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31151360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32.png"/><Relationship Id="rId5" Type="http://schemas.openxmlformats.org/officeDocument/2006/relationships/image" Target="../media/image11.png"/><Relationship Id="rId10" Type="http://schemas.microsoft.com/office/2007/relationships/hdphoto" Target="../media/hdphoto6.wdp"/><Relationship Id="rId4" Type="http://schemas.openxmlformats.org/officeDocument/2006/relationships/image" Target="../media/image13.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9.xml"/><Relationship Id="rId7" Type="http://schemas.openxmlformats.org/officeDocument/2006/relationships/image" Target="../media/image37.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6.gif"/><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9.xml"/><Relationship Id="rId7" Type="http://schemas.openxmlformats.org/officeDocument/2006/relationships/image" Target="../media/image4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image" Target="../media/image48.png"/><Relationship Id="rId4" Type="http://schemas.openxmlformats.org/officeDocument/2006/relationships/notesSlide" Target="../notesSlides/notesSlide16.xml"/><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1.png"/><Relationship Id="rId7"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9.gif"/><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25.emf"/><Relationship Id="rId5" Type="http://schemas.microsoft.com/office/2007/relationships/hdphoto" Target="../media/hdphoto3.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28.emf"/><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pic>
        <p:nvPicPr>
          <p:cNvPr id="3" name="Picture 2" descr="A close up of a text&#10;&#10;AI-generated content may be incorrect.">
            <a:extLst>
              <a:ext uri="{FF2B5EF4-FFF2-40B4-BE49-F238E27FC236}">
                <a16:creationId xmlns:a16="http://schemas.microsoft.com/office/drawing/2014/main" id="{7E9CE0EC-7BC8-A9A5-BE09-E305723C3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6111" y="1127051"/>
            <a:ext cx="6003908" cy="2090580"/>
          </a:xfrm>
          <a:prstGeom prst="rect">
            <a:avLst/>
          </a:prstGeom>
        </p:spPr>
      </p:pic>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A8C61F5-DBF0-79E3-E36A-3EC3EF25064C}"/>
              </a:ext>
            </a:extLst>
          </p:cNvPr>
          <p:cNvPicPr>
            <a:picLocks noChangeAspect="1"/>
          </p:cNvPicPr>
          <p:nvPr/>
        </p:nvPicPr>
        <p:blipFill>
          <a:blip r:embed="rId4"/>
          <a:stretch>
            <a:fillRect/>
          </a:stretch>
        </p:blipFill>
        <p:spPr>
          <a:xfrm>
            <a:off x="2628900" y="204787"/>
            <a:ext cx="6934200" cy="6448425"/>
          </a:xfrm>
          <a:prstGeom prst="rect">
            <a:avLst/>
          </a:prstGeom>
        </p:spPr>
      </p:pic>
    </p:spTree>
    <p:extLst>
      <p:ext uri="{BB962C8B-B14F-4D97-AF65-F5344CB8AC3E}">
        <p14:creationId xmlns:p14="http://schemas.microsoft.com/office/powerpoint/2010/main" val="4006267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81228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r>
              <a:rPr kumimoji="0" lang="en-US" sz="6600" b="0" i="0" u="none" strike="noStrike" kern="1200" cap="none" spc="0" normalizeH="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50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D8AB2-E66B-8AFC-A946-AE5D12A3E373}"/>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FF9F6CDA-E62E-10C6-0D03-6F75B960711B}"/>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sp>
        <p:nvSpPr>
          <p:cNvPr id="3" name="Rounded Rectangle 3">
            <a:extLst>
              <a:ext uri="{FF2B5EF4-FFF2-40B4-BE49-F238E27FC236}">
                <a16:creationId xmlns:a16="http://schemas.microsoft.com/office/drawing/2014/main" id="{8496E3BA-67CD-D80E-1F71-A11C70BCBFE2}"/>
              </a:ext>
            </a:extLst>
          </p:cNvPr>
          <p:cNvSpPr/>
          <p:nvPr/>
        </p:nvSpPr>
        <p:spPr>
          <a:xfrm>
            <a:off x="267855" y="193964"/>
            <a:ext cx="11720946" cy="6234547"/>
          </a:xfrm>
          <a:prstGeom prst="round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Thiết kế chưa có tên (3)">
            <a:hlinkClick r:id="" action="ppaction://media"/>
            <a:extLst>
              <a:ext uri="{FF2B5EF4-FFF2-40B4-BE49-F238E27FC236}">
                <a16:creationId xmlns:a16="http://schemas.microsoft.com/office/drawing/2014/main" id="{9B8BBDD6-81F7-B6EE-41B5-966980BC0D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0937903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16528-93FC-4D07-542D-711D853112A8}"/>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23CB08A9-B64E-3394-B481-423A62A6C00C}"/>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sp>
        <p:nvSpPr>
          <p:cNvPr id="3" name="Rounded Rectangle 3">
            <a:extLst>
              <a:ext uri="{FF2B5EF4-FFF2-40B4-BE49-F238E27FC236}">
                <a16:creationId xmlns:a16="http://schemas.microsoft.com/office/drawing/2014/main" id="{A4EFF127-BD9A-4915-7BBD-14409A802510}"/>
              </a:ext>
            </a:extLst>
          </p:cNvPr>
          <p:cNvSpPr/>
          <p:nvPr/>
        </p:nvSpPr>
        <p:spPr>
          <a:xfrm>
            <a:off x="267855" y="193964"/>
            <a:ext cx="11720946" cy="6234547"/>
          </a:xfrm>
          <a:prstGeom prst="round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descr="A cartoon of a child waving&#10;&#10;AI-generated content may be incorrect.">
            <a:extLst>
              <a:ext uri="{FF2B5EF4-FFF2-40B4-BE49-F238E27FC236}">
                <a16:creationId xmlns:a16="http://schemas.microsoft.com/office/drawing/2014/main" id="{22405019-34BA-8D0E-4C68-6657127D73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6300" y="829338"/>
            <a:ext cx="3088426" cy="5390707"/>
          </a:xfrm>
          <a:prstGeom prst="rect">
            <a:avLst/>
          </a:prstGeom>
        </p:spPr>
      </p:pic>
      <p:pic>
        <p:nvPicPr>
          <p:cNvPr id="1026" name="Picture 2" descr="Nấu cơm mắc phải 4 sai lầm này món ăn kém dinh dưỡng, nhất là điều thứ nhất">
            <a:extLst>
              <a:ext uri="{FF2B5EF4-FFF2-40B4-BE49-F238E27FC236}">
                <a16:creationId xmlns:a16="http://schemas.microsoft.com/office/drawing/2014/main" id="{8EBF9681-B91F-8D6D-8858-9022207B0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84" y="1056167"/>
            <a:ext cx="762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tải xuống (1)">
            <a:hlinkClick r:id="" action="ppaction://media"/>
            <a:extLst>
              <a:ext uri="{FF2B5EF4-FFF2-40B4-BE49-F238E27FC236}">
                <a16:creationId xmlns:a16="http://schemas.microsoft.com/office/drawing/2014/main" id="{A7DB5B49-E132-BE99-FBE6-EAFF0F5ABF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0140" y="461335"/>
            <a:ext cx="406400" cy="406400"/>
          </a:xfrm>
          <a:prstGeom prst="rect">
            <a:avLst/>
          </a:prstGeom>
        </p:spPr>
      </p:pic>
    </p:spTree>
    <p:extLst>
      <p:ext uri="{BB962C8B-B14F-4D97-AF65-F5344CB8AC3E}">
        <p14:creationId xmlns:p14="http://schemas.microsoft.com/office/powerpoint/2010/main" val="18261231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8808" y="1548855"/>
            <a:ext cx="7217293" cy="3539430"/>
          </a:xfrm>
          <a:prstGeom prst="rect">
            <a:avLst/>
          </a:prstGeom>
          <a:noFill/>
        </p:spPr>
        <p:txBody>
          <a:bodyPr wrap="square">
            <a:spAutoFit/>
          </a:bodyPr>
          <a:lstStyle/>
          <a:p>
            <a:pPr lvl="0" algn="just">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nay, em thấy bà đang nhặt rau chuẩn bị bữa trưa, liền chạy lại ngồi bên cạnh giúp bà. Bà vừa nhặt rau vừa kể cho em nghe những câu chuyện ngày xưa rất thú vị. Chỉ một lát sau, rổ rau đã sạch, em cảm thấy rất vui vì vừa giúp được bà, vừa học thêm nhiều điều hay. Bà xoa đầu em và khen em ngoan, làm em thấy ấm áp vô cùng.</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96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96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96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96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96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390060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257248"/>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Luật</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5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nhiệm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vụ</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tất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chỉ</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họa</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Sau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lần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lượt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bảng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3" name="Picture 2">
            <a:extLst>
              <a:ext uri="{FF2B5EF4-FFF2-40B4-BE49-F238E27FC236}">
                <a16:creationId xmlns:a16="http://schemas.microsoft.com/office/drawing/2014/main" id="{EF93476B-FE01-49C8-84DB-9F46187B8BAB}"/>
              </a:ext>
            </a:extLst>
          </p:cNvPr>
          <p:cNvPicPr>
            <a:picLocks noChangeAspect="1"/>
          </p:cNvPicPr>
          <p:nvPr/>
        </p:nvPicPr>
        <p:blipFill>
          <a:blip r:embed="rId6"/>
          <a:stretch>
            <a:fillRect/>
          </a:stretch>
        </p:blipFill>
        <p:spPr>
          <a:xfrm>
            <a:off x="760206" y="-6338"/>
            <a:ext cx="9028959" cy="1682642"/>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0-#ppt_w/2"/>
                                          </p:val>
                                        </p:tav>
                                        <p:tav tm="100000">
                                          <p:val>
                                            <p:strVal val="#ppt_x"/>
                                          </p:val>
                                        </p:tav>
                                      </p:tavLst>
                                    </p:anim>
                                    <p:anim calcmode="lin" valueType="num">
                                      <p:cBhvr additive="base">
                                        <p:cTn id="8"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47" name="Picture 46" descr="Digit 180">
            <a:extLst>
              <a:ext uri="{FF2B5EF4-FFF2-40B4-BE49-F238E27FC236}">
                <a16:creationId xmlns:a16="http://schemas.microsoft.com/office/drawing/2014/main" id="{76651CEC-DE70-42A8-A9CA-F1D5111E9822}"/>
              </a:ext>
            </a:extLst>
          </p:cNvPr>
          <p:cNvPicPr>
            <a:picLocks noChangeAspect="1"/>
          </p:cNvPicPr>
          <p:nvPr/>
        </p:nvPicPr>
        <p:blipFill>
          <a:blip r:embed="rId4"/>
          <a:stretch>
            <a:fillRect/>
          </a:stretch>
        </p:blipFill>
        <p:spPr>
          <a:xfrm>
            <a:off x="5063561" y="702067"/>
            <a:ext cx="2228295" cy="1224187"/>
          </a:xfrm>
          <a:prstGeom prst="rect">
            <a:avLst/>
          </a:prstGeom>
          <a:noFill/>
          <a:ln w="9525">
            <a:noFill/>
          </a:ln>
        </p:spPr>
      </p:pic>
      <p:sp>
        <p:nvSpPr>
          <p:cNvPr id="48" name="TextBox 47">
            <a:extLst>
              <a:ext uri="{FF2B5EF4-FFF2-40B4-BE49-F238E27FC236}">
                <a16:creationId xmlns:a16="http://schemas.microsoft.com/office/drawing/2014/main" id="{5E9ECD33-DE51-44CF-B205-CD8B9FAD45A9}"/>
              </a:ext>
            </a:extLst>
          </p:cNvPr>
          <p:cNvSpPr txBox="1"/>
          <p:nvPr/>
        </p:nvSpPr>
        <p:spPr>
          <a:xfrm>
            <a:off x="3251200" y="2580640"/>
            <a:ext cx="6685280" cy="1446550"/>
          </a:xfrm>
          <a:prstGeom prst="rect">
            <a:avLst/>
          </a:prstGeom>
          <a:noFill/>
        </p:spPr>
        <p:txBody>
          <a:bodyPr wrap="square" rtlCol="0">
            <a:spAutoFit/>
          </a:bodyPr>
          <a:lstStyle/>
          <a:p>
            <a:r>
              <a:rPr lang="en-US" sz="8800" dirty="0">
                <a:latin typeface="Arial-Rounded" panose="020B0500000000000000" pitchFamily="34" charset="0"/>
                <a:ea typeface="Arial-Rounded" panose="020B0500000000000000" pitchFamily="34" charset="0"/>
                <a:cs typeface="Arial-Rounded" panose="020B0500000000000000" pitchFamily="34" charset="0"/>
              </a:rPr>
              <a:t>M. </a:t>
            </a:r>
            <a:r>
              <a:rPr lang="en-US" sz="8800" dirty="0" err="1">
                <a:latin typeface="Arial-Rounded" panose="020B0500000000000000" pitchFamily="34" charset="0"/>
                <a:ea typeface="Arial-Rounded" panose="020B0500000000000000" pitchFamily="34" charset="0"/>
                <a:cs typeface="Arial-Rounded" panose="020B0500000000000000" pitchFamily="34" charset="0"/>
              </a:rPr>
              <a:t>Nhặt</a:t>
            </a:r>
            <a:r>
              <a:rPr lang="en-US" sz="8800" dirty="0">
                <a:latin typeface="Arial-Rounded" panose="020B0500000000000000" pitchFamily="34" charset="0"/>
                <a:ea typeface="Arial-Rounded" panose="020B0500000000000000" pitchFamily="34" charset="0"/>
                <a:cs typeface="Arial-Rounded" panose="020B0500000000000000" pitchFamily="34" charset="0"/>
              </a:rPr>
              <a:t> </a:t>
            </a:r>
            <a:r>
              <a:rPr lang="en-US" sz="8800" dirty="0" err="1">
                <a:latin typeface="Arial-Rounded" panose="020B0500000000000000" pitchFamily="34" charset="0"/>
                <a:ea typeface="Arial-Rounded" panose="020B0500000000000000" pitchFamily="34" charset="0"/>
                <a:cs typeface="Arial-Rounded" panose="020B0500000000000000" pitchFamily="34" charset="0"/>
              </a:rPr>
              <a:t>rau</a:t>
            </a:r>
            <a:endParaRPr lang="en-US" sz="8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117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18" name="TextBox 17">
            <a:extLst>
              <a:ext uri="{FF2B5EF4-FFF2-40B4-BE49-F238E27FC236}">
                <a16:creationId xmlns:a16="http://schemas.microsoft.com/office/drawing/2014/main" id="{147159DE-380C-4D23-8E11-80D82592E100}"/>
              </a:ext>
            </a:extLst>
          </p:cNvPr>
          <p:cNvSpPr txBox="1"/>
          <p:nvPr/>
        </p:nvSpPr>
        <p:spPr>
          <a:xfrm>
            <a:off x="2503395" y="782700"/>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Arial"/>
                <a:ea typeface="微软雅黑"/>
                <a:cs typeface="+mn-cs"/>
              </a:rPr>
              <a:t>Thứ …, ngày … tháng … </a:t>
            </a:r>
            <a:r>
              <a:rPr kumimoji="0" lang="en-US" sz="3200" b="0" i="0" u="none" strike="noStrike" kern="1200" cap="none" spc="0" normalizeH="0" baseline="0" noProof="0" dirty="0" err="1">
                <a:ln>
                  <a:noFill/>
                </a:ln>
                <a:solidFill>
                  <a:srgbClr val="0070C0"/>
                </a:solidFill>
                <a:effectLst/>
                <a:uLnTx/>
                <a:uFillTx/>
                <a:latin typeface="Arial"/>
                <a:ea typeface="微软雅黑"/>
                <a:cs typeface="+mn-cs"/>
              </a:rPr>
              <a:t>năm</a:t>
            </a:r>
            <a:r>
              <a:rPr kumimoji="0" lang="en-US" sz="3200" b="0" i="0" u="none" strike="noStrike" kern="1200" cap="none" spc="0" normalizeH="0" baseline="0" noProof="0" dirty="0">
                <a:ln>
                  <a:noFill/>
                </a:ln>
                <a:solidFill>
                  <a:srgbClr val="0070C0"/>
                </a:solidFill>
                <a:effectLst/>
                <a:uLnTx/>
                <a:uFillTx/>
                <a:latin typeface="Arial"/>
                <a:ea typeface="微软雅黑"/>
                <a:cs typeface="+mn-cs"/>
              </a:rPr>
              <a:t> ….</a:t>
            </a:r>
          </a:p>
        </p:txBody>
      </p:sp>
      <p:pic>
        <p:nvPicPr>
          <p:cNvPr id="4" name="Picture 3">
            <a:extLst>
              <a:ext uri="{FF2B5EF4-FFF2-40B4-BE49-F238E27FC236}">
                <a16:creationId xmlns:a16="http://schemas.microsoft.com/office/drawing/2014/main" id="{DEFD5CB3-C7F5-45D9-B9FE-39C10C60A2C5}"/>
              </a:ext>
            </a:extLst>
          </p:cNvPr>
          <p:cNvPicPr>
            <a:picLocks noChangeAspect="1"/>
          </p:cNvPicPr>
          <p:nvPr/>
        </p:nvPicPr>
        <p:blipFill>
          <a:blip r:embed="rId5"/>
          <a:stretch>
            <a:fillRect/>
          </a:stretch>
        </p:blipFill>
        <p:spPr>
          <a:xfrm>
            <a:off x="4596254" y="1516819"/>
            <a:ext cx="2999492" cy="859611"/>
          </a:xfrm>
          <a:prstGeom prst="rect">
            <a:avLst/>
          </a:prstGeom>
        </p:spPr>
      </p:pic>
      <p:pic>
        <p:nvPicPr>
          <p:cNvPr id="5" name="Picture 4">
            <a:extLst>
              <a:ext uri="{FF2B5EF4-FFF2-40B4-BE49-F238E27FC236}">
                <a16:creationId xmlns:a16="http://schemas.microsoft.com/office/drawing/2014/main" id="{809E9D02-1F5B-4D6C-BD5F-FF97BC78BA90}"/>
              </a:ext>
            </a:extLst>
          </p:cNvPr>
          <p:cNvPicPr>
            <a:picLocks noChangeAspect="1"/>
          </p:cNvPicPr>
          <p:nvPr/>
        </p:nvPicPr>
        <p:blipFill>
          <a:blip r:embed="rId6"/>
          <a:stretch>
            <a:fillRect/>
          </a:stretch>
        </p:blipFill>
        <p:spPr>
          <a:xfrm>
            <a:off x="2716099" y="2177525"/>
            <a:ext cx="7047587" cy="2889754"/>
          </a:xfrm>
          <a:prstGeom prst="rect">
            <a:avLst/>
          </a:prstGeom>
        </p:spPr>
      </p:pic>
      <p:pic>
        <p:nvPicPr>
          <p:cNvPr id="20" name="Picture 19">
            <a:extLst>
              <a:ext uri="{FF2B5EF4-FFF2-40B4-BE49-F238E27FC236}">
                <a16:creationId xmlns:a16="http://schemas.microsoft.com/office/drawing/2014/main" id="{13F795DB-AE9E-1EEE-4D47-97C09A1A9D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2445" y="4683591"/>
            <a:ext cx="5344940" cy="2198322"/>
          </a:xfrm>
          <a:prstGeom prst="rect">
            <a:avLst/>
          </a:prstGeom>
        </p:spPr>
      </p:pic>
    </p:spTree>
    <p:extLst>
      <p:ext uri="{BB962C8B-B14F-4D97-AF65-F5344CB8AC3E}">
        <p14:creationId xmlns:p14="http://schemas.microsoft.com/office/powerpoint/2010/main" val="2108173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pic>
        <p:nvPicPr>
          <p:cNvPr id="3" name="Picture 2" descr="A neon colored word on a black background&#10;&#10;AI-generated content may be incorrect.">
            <a:extLst>
              <a:ext uri="{FF2B5EF4-FFF2-40B4-BE49-F238E27FC236}">
                <a16:creationId xmlns:a16="http://schemas.microsoft.com/office/drawing/2014/main" id="{AA78ED26-B7F3-7FB1-DE05-03BDBD471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795" y="978592"/>
            <a:ext cx="6877876" cy="2337998"/>
          </a:xfrm>
          <a:prstGeom prst="rect">
            <a:avLst/>
          </a:prstGeom>
        </p:spPr>
      </p:pic>
    </p:spTree>
    <p:extLst>
      <p:ext uri="{BB962C8B-B14F-4D97-AF65-F5344CB8AC3E}">
        <p14:creationId xmlns:p14="http://schemas.microsoft.com/office/powerpoint/2010/main" val="1819670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47" name="Picture 2" descr="20210409090849_wm_shs-tieng-viet-2-tap-1">
            <a:extLst>
              <a:ext uri="{FF2B5EF4-FFF2-40B4-BE49-F238E27FC236}">
                <a16:creationId xmlns:a16="http://schemas.microsoft.com/office/drawing/2014/main" id="{8442AC7C-F8FD-4005-B364-A8B0A7B86A3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77049" y="113587"/>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AF7F68EA-0508-4372-9D36-9F8ECEA1A963}"/>
              </a:ext>
            </a:extLst>
          </p:cNvPr>
          <p:cNvSpPr txBox="1"/>
          <p:nvPr/>
        </p:nvSpPr>
        <p:spPr>
          <a:xfrm>
            <a:off x="2130642" y="435023"/>
            <a:ext cx="7249754" cy="546945"/>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Nhìn tranh, kể về các việc bạn nhỏ đã làm.</a:t>
            </a:r>
            <a:endPar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Rectangle 48">
            <a:extLst>
              <a:ext uri="{FF2B5EF4-FFF2-40B4-BE49-F238E27FC236}">
                <a16:creationId xmlns:a16="http://schemas.microsoft.com/office/drawing/2014/main" id="{8AEB68F1-B78C-4D31-8C32-20ED92E08D90}"/>
              </a:ext>
            </a:extLst>
          </p:cNvPr>
          <p:cNvSpPr/>
          <p:nvPr/>
        </p:nvSpPr>
        <p:spPr>
          <a:xfrm>
            <a:off x="1501365" y="4564292"/>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lấy các quả táo từ trong rổ.</a:t>
            </a:r>
          </a:p>
        </p:txBody>
      </p:sp>
      <p:sp>
        <p:nvSpPr>
          <p:cNvPr id="50" name="Rectangle 49">
            <a:extLst>
              <a:ext uri="{FF2B5EF4-FFF2-40B4-BE49-F238E27FC236}">
                <a16:creationId xmlns:a16="http://schemas.microsoft.com/office/drawing/2014/main" id="{60DFA0BC-AE83-4852-A6B5-F066C28116F9}"/>
              </a:ext>
            </a:extLst>
          </p:cNvPr>
          <p:cNvSpPr/>
          <p:nvPr/>
        </p:nvSpPr>
        <p:spPr>
          <a:xfrm>
            <a:off x="5082407" y="4655447"/>
            <a:ext cx="2747698" cy="954107"/>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rửa các quả táo.</a:t>
            </a:r>
          </a:p>
        </p:txBody>
      </p:sp>
      <p:sp>
        <p:nvSpPr>
          <p:cNvPr id="51" name="Rectangle 50">
            <a:extLst>
              <a:ext uri="{FF2B5EF4-FFF2-40B4-BE49-F238E27FC236}">
                <a16:creationId xmlns:a16="http://schemas.microsoft.com/office/drawing/2014/main" id="{2C295A05-96B8-4BA4-90D8-CA27E52E39A4}"/>
              </a:ext>
            </a:extLst>
          </p:cNvPr>
          <p:cNvSpPr/>
          <p:nvPr/>
        </p:nvSpPr>
        <p:spPr>
          <a:xfrm>
            <a:off x="8727789" y="4607095"/>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đặt các quả táo rửa xong vào trong rổ.</a:t>
            </a:r>
          </a:p>
        </p:txBody>
      </p:sp>
      <p:pic>
        <p:nvPicPr>
          <p:cNvPr id="52" name="Picture 51">
            <a:extLst>
              <a:ext uri="{FF2B5EF4-FFF2-40B4-BE49-F238E27FC236}">
                <a16:creationId xmlns:a16="http://schemas.microsoft.com/office/drawing/2014/main" id="{4D06F39A-5FC8-4774-9855-12372FED58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2501" y="1120774"/>
            <a:ext cx="3429000" cy="3429000"/>
          </a:xfrm>
          <a:prstGeom prst="rect">
            <a:avLst/>
          </a:prstGeom>
        </p:spPr>
      </p:pic>
      <p:pic>
        <p:nvPicPr>
          <p:cNvPr id="53" name="Picture 52">
            <a:extLst>
              <a:ext uri="{FF2B5EF4-FFF2-40B4-BE49-F238E27FC236}">
                <a16:creationId xmlns:a16="http://schemas.microsoft.com/office/drawing/2014/main" id="{88FC8484-EA85-4EED-89C3-071D57179A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885" y="1106256"/>
            <a:ext cx="3458036" cy="3458036"/>
          </a:xfrm>
          <a:prstGeom prst="rect">
            <a:avLst/>
          </a:prstGeom>
        </p:spPr>
      </p:pic>
      <p:pic>
        <p:nvPicPr>
          <p:cNvPr id="54" name="Picture 53">
            <a:extLst>
              <a:ext uri="{FF2B5EF4-FFF2-40B4-BE49-F238E27FC236}">
                <a16:creationId xmlns:a16="http://schemas.microsoft.com/office/drawing/2014/main" id="{A094B21E-DE9A-4BB7-8EDE-E1929EF4A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081" y="1120774"/>
            <a:ext cx="3458037" cy="3429000"/>
          </a:xfrm>
          <a:prstGeom prst="rect">
            <a:avLst/>
          </a:prstGeom>
        </p:spPr>
      </p:pic>
    </p:spTree>
    <p:extLst>
      <p:ext uri="{BB962C8B-B14F-4D97-AF65-F5344CB8AC3E}">
        <p14:creationId xmlns:p14="http://schemas.microsoft.com/office/powerpoint/2010/main" val="39106801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p:tgtEl>
                                          <p:spTgt spid="49"/>
                                        </p:tgtEl>
                                        <p:attrNameLst>
                                          <p:attrName>ppt_y</p:attrName>
                                        </p:attrNameLst>
                                      </p:cBhvr>
                                      <p:tavLst>
                                        <p:tav tm="0">
                                          <p:val>
                                            <p:strVal val="#ppt_y-#ppt_h*1.125000"/>
                                          </p:val>
                                        </p:tav>
                                        <p:tav tm="100000">
                                          <p:val>
                                            <p:strVal val="#ppt_y"/>
                                          </p:val>
                                        </p:tav>
                                      </p:tavLst>
                                    </p:anim>
                                    <p:animEffect transition="in" filter="wipe(down)">
                                      <p:cBhvr>
                                        <p:cTn id="8" dur="500"/>
                                        <p:tgtEl>
                                          <p:spTgt spid="4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p:tgtEl>
                                          <p:spTgt spid="50"/>
                                        </p:tgtEl>
                                        <p:attrNameLst>
                                          <p:attrName>ppt_y</p:attrName>
                                        </p:attrNameLst>
                                      </p:cBhvr>
                                      <p:tavLst>
                                        <p:tav tm="0">
                                          <p:val>
                                            <p:strVal val="#ppt_y-#ppt_h*1.125000"/>
                                          </p:val>
                                        </p:tav>
                                        <p:tav tm="100000">
                                          <p:val>
                                            <p:strVal val="#ppt_y"/>
                                          </p:val>
                                        </p:tav>
                                      </p:tavLst>
                                    </p:anim>
                                    <p:animEffect transition="in" filter="wipe(down)">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ppt_h*1.125000"/>
                                          </p:val>
                                        </p:tav>
                                        <p:tav tm="100000">
                                          <p:val>
                                            <p:strVal val="#ppt_y"/>
                                          </p:val>
                                        </p:tav>
                                      </p:tavLst>
                                    </p:anim>
                                    <p:animEffect transition="in" filter="wipe(down)">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sp>
        <p:nvSpPr>
          <p:cNvPr id="3" name="Rounded Rectangle 3">
            <a:extLst>
              <a:ext uri="{FF2B5EF4-FFF2-40B4-BE49-F238E27FC236}">
                <a16:creationId xmlns:a16="http://schemas.microsoft.com/office/drawing/2014/main" id="{D6B07DB8-5382-A39A-0554-3DE7FF670914}"/>
              </a:ext>
            </a:extLst>
          </p:cNvPr>
          <p:cNvSpPr/>
          <p:nvPr/>
        </p:nvSpPr>
        <p:spPr>
          <a:xfrm>
            <a:off x="267855" y="193964"/>
            <a:ext cx="11720946" cy="6234547"/>
          </a:xfrm>
          <a:prstGeom prst="round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Tx/>
              <a:buChar char="-"/>
            </a:pP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B2C20B1C-E815-CF1A-EC0C-84C89E993CBD}"/>
              </a:ext>
            </a:extLst>
          </p:cNvPr>
          <p:cNvSpPr txBox="1"/>
          <p:nvPr/>
        </p:nvSpPr>
        <p:spPr>
          <a:xfrm>
            <a:off x="1030674" y="552292"/>
            <a:ext cx="10251401" cy="1384995"/>
          </a:xfrm>
          <a:prstGeom prst="rect">
            <a:avLst/>
          </a:prstGeom>
          <a:noFill/>
        </p:spPr>
        <p:txBody>
          <a:bodyPr wrap="square" rtlCol="0">
            <a:spAutoFit/>
          </a:bodyPr>
          <a:lstStyle/>
          <a:p>
            <a:pPr algn="ctr"/>
            <a:r>
              <a:rPr lang="en-US" sz="4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4200" b="1" dirty="0">
                <a:latin typeface="Arial-Rounded" panose="020B0500000000000000" pitchFamily="34" charset="0"/>
                <a:ea typeface="Arial-Rounded" panose="020B0500000000000000" pitchFamily="34" charset="0"/>
                <a:cs typeface="Arial-Rounded" panose="020B0500000000000000" pitchFamily="34" charset="0"/>
              </a:rPr>
              <a:t> 2 - 3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4200" b="1" dirty="0">
                <a:latin typeface="Arial-Rounded" panose="020B0500000000000000" pitchFamily="34" charset="0"/>
                <a:ea typeface="Arial-Rounded" panose="020B0500000000000000" pitchFamily="34" charset="0"/>
                <a:cs typeface="Arial-Rounded" panose="020B0500000000000000" pitchFamily="34" charset="0"/>
              </a:rPr>
              <a:t> ở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42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ectangle 4">
            <a:extLst>
              <a:ext uri="{FF2B5EF4-FFF2-40B4-BE49-F238E27FC236}">
                <a16:creationId xmlns:a16="http://schemas.microsoft.com/office/drawing/2014/main" id="{C9A657D5-5DB5-496A-1D92-D2A128D8B38A}"/>
              </a:ext>
            </a:extLst>
          </p:cNvPr>
          <p:cNvSpPr/>
          <p:nvPr/>
        </p:nvSpPr>
        <p:spPr>
          <a:xfrm>
            <a:off x="719970" y="1795771"/>
            <a:ext cx="1645001" cy="861774"/>
          </a:xfrm>
          <a:prstGeom prst="rect">
            <a:avLst/>
          </a:prstGeom>
        </p:spPr>
        <p:txBody>
          <a:bodyPr wrap="none">
            <a:spAutoFit/>
          </a:bodyPr>
          <a:lstStyle/>
          <a:p>
            <a:pPr lvl="0" algn="ctr" defTabSz="1219170">
              <a:buClr>
                <a:srgbClr val="FFFFFF"/>
              </a:buClr>
              <a:defRPr/>
            </a:pPr>
            <a:r>
              <a:rPr lang="en-US" sz="5000"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GỢI Ý</a:t>
            </a:r>
          </a:p>
        </p:txBody>
      </p:sp>
      <p:sp>
        <p:nvSpPr>
          <p:cNvPr id="6" name="TextBox 5">
            <a:extLst>
              <a:ext uri="{FF2B5EF4-FFF2-40B4-BE49-F238E27FC236}">
                <a16:creationId xmlns:a16="http://schemas.microsoft.com/office/drawing/2014/main" id="{A08AEAC9-48FA-593C-D61F-BF11C4A898BC}"/>
              </a:ext>
            </a:extLst>
          </p:cNvPr>
          <p:cNvSpPr txBox="1"/>
          <p:nvPr/>
        </p:nvSpPr>
        <p:spPr>
          <a:xfrm>
            <a:off x="-392962" y="2503658"/>
            <a:ext cx="11214453" cy="677108"/>
          </a:xfrm>
          <a:prstGeom prst="rect">
            <a:avLst/>
          </a:prstGeom>
          <a:noFill/>
        </p:spPr>
        <p:txBody>
          <a:bodyPr wrap="square" rtlCol="0">
            <a:spAutoFit/>
          </a:bodyPr>
          <a:lstStyle/>
          <a:p>
            <a:pPr algn="ct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3AE4AC24-ACA1-1E4D-4CB6-618BDA6CCD7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4970" l="7576" r="94303">
                        <a14:foregroundMark x1="46606" y1="82303" x2="44364" y2="86303"/>
                        <a14:foregroundMark x1="75455" y1="77030" x2="79758" y2="77152"/>
                        <a14:foregroundMark x1="39091" y1="22364" x2="45818" y2="24788"/>
                        <a14:foregroundMark x1="51636" y1="21576" x2="57030" y2="25576"/>
                        <a14:foregroundMark x1="77636" y1="83091" x2="80848" y2="8418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69623" y="3180766"/>
            <a:ext cx="3226907" cy="3226907"/>
          </a:xfrm>
          <a:prstGeom prst="rect">
            <a:avLst/>
          </a:prstGeom>
        </p:spPr>
      </p:pic>
      <p:pic>
        <p:nvPicPr>
          <p:cNvPr id="8" name="Picture 7">
            <a:extLst>
              <a:ext uri="{FF2B5EF4-FFF2-40B4-BE49-F238E27FC236}">
                <a16:creationId xmlns:a16="http://schemas.microsoft.com/office/drawing/2014/main" id="{375B7B9C-B148-1F21-1902-EF4ED6F8A08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2473" y1="40267" x2="62087" y2="66646"/>
                        <a14:foregroundMark x1="57988" y1="46452" x2="64183" y2="47787"/>
                        <a14:foregroundMark x1="71309" y1="30139" x2="78482" y2="38266"/>
                        <a14:foregroundMark x1="73405" y1="49848" x2="68840" y2="68041"/>
                        <a14:foregroundMark x1="58081" y1="50637" x2="62320" y2="52517"/>
                        <a14:foregroundMark x1="81556" y1="46089" x2="83745" y2="5021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635126" y="2424095"/>
            <a:ext cx="5365717" cy="4123224"/>
          </a:xfrm>
          <a:prstGeom prst="rect">
            <a:avLst/>
          </a:prstGeom>
        </p:spPr>
      </p:pic>
      <p:pic>
        <p:nvPicPr>
          <p:cNvPr id="9" name="Picture 8">
            <a:extLst>
              <a:ext uri="{FF2B5EF4-FFF2-40B4-BE49-F238E27FC236}">
                <a16:creationId xmlns:a16="http://schemas.microsoft.com/office/drawing/2014/main" id="{0109AB48-43BD-65F3-41B6-5105E85871E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96" b="92783" l="6033" r="97934">
                        <a14:foregroundMark x1="75289" y1="45461" x2="71033" y2="77976"/>
                        <a14:foregroundMark x1="70289" y1="38839" x2="81157" y2="42262"/>
                        <a14:foregroundMark x1="64256" y1="71652" x2="62810" y2="83036"/>
                        <a14:foregroundMark x1="41777" y1="44122" x2="46488" y2="68750"/>
                        <a14:foregroundMark x1="45744" y1="35640" x2="33843" y2="43824"/>
                        <a14:foregroundMark x1="41157" y1="62128" x2="39835" y2="74033"/>
                        <a14:foregroundMark x1="27066" y1="82217" x2="32934" y2="84598"/>
                        <a14:foregroundMark x1="27190" y1="87798" x2="31777" y2="89360"/>
                        <a14:foregroundMark x1="36777" y1="78795" x2="37355" y2="81920"/>
                        <a14:foregroundMark x1="18843" y1="82738" x2="24711" y2="82738"/>
                        <a14:foregroundMark x1="25289" y1="74777" x2="26612" y2="77976"/>
                        <a14:foregroundMark x1="17355" y1="77158" x2="16157" y2="83780"/>
                        <a14:foregroundMark x1="11488" y1="78497" x2="11901" y2="85640"/>
                        <a14:foregroundMark x1="42934" y1="79539" x2="48099" y2="85417"/>
                        <a14:foregroundMark x1="50165" y1="72173" x2="52479" y2="76116"/>
                        <a14:foregroundMark x1="21777" y1="74554" x2="23967" y2="78274"/>
                        <a14:backgroundMark x1="28843" y1="42485" x2="29711" y2="58929"/>
                        <a14:backgroundMark x1="82521" y1="18676" x2="88678" y2="68452"/>
                        <a14:backgroundMark x1="23967" y1="71131" x2="34711" y2="71354"/>
                        <a14:backgroundMark x1="24835" y1="15253" x2="37190" y2="25074"/>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0410" y="2104776"/>
            <a:ext cx="6989321" cy="3883079"/>
          </a:xfrm>
          <a:prstGeom prst="rect">
            <a:avLst/>
          </a:prstGeom>
        </p:spPr>
      </p:pic>
      <p:sp>
        <p:nvSpPr>
          <p:cNvPr id="10" name="TextBox 9">
            <a:extLst>
              <a:ext uri="{FF2B5EF4-FFF2-40B4-BE49-F238E27FC236}">
                <a16:creationId xmlns:a16="http://schemas.microsoft.com/office/drawing/2014/main" id="{A149FD8F-8E8B-9876-CF96-3A7FACEA45CC}"/>
              </a:ext>
            </a:extLst>
          </p:cNvPr>
          <p:cNvSpPr txBox="1"/>
          <p:nvPr/>
        </p:nvSpPr>
        <p:spPr>
          <a:xfrm>
            <a:off x="2502852" y="5636531"/>
            <a:ext cx="2722809" cy="461665"/>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Rửa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chén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21C0DCB2-08FF-09D0-6C23-24A1C0CDA77B}"/>
              </a:ext>
            </a:extLst>
          </p:cNvPr>
          <p:cNvSpPr txBox="1"/>
          <p:nvPr/>
        </p:nvSpPr>
        <p:spPr>
          <a:xfrm>
            <a:off x="6533544" y="5900988"/>
            <a:ext cx="2722809" cy="430887"/>
          </a:xfrm>
          <a:prstGeom prst="rect">
            <a:avLst/>
          </a:prstGeom>
          <a:noFill/>
        </p:spPr>
        <p:txBody>
          <a:bodyPr wrap="square" rtlCol="0">
            <a:spAutoFit/>
          </a:bodyPr>
          <a:lstStyle/>
          <a:p>
            <a:r>
              <a:rPr lang="vi-VN" sz="2200" b="1" dirty="0">
                <a:latin typeface="Arial-Rounded" panose="020B0500000000000000" pitchFamily="34" charset="0"/>
                <a:ea typeface="Arial-Rounded" panose="020B0500000000000000" pitchFamily="34" charset="0"/>
                <a:cs typeface="Arial-Rounded" panose="020B0500000000000000" pitchFamily="34" charset="0"/>
              </a:rPr>
              <a:t>Quét nhà</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95531713-0C90-B1D1-ABAA-F196758A82DF}"/>
              </a:ext>
            </a:extLst>
          </p:cNvPr>
          <p:cNvSpPr txBox="1"/>
          <p:nvPr/>
        </p:nvSpPr>
        <p:spPr>
          <a:xfrm>
            <a:off x="8537816" y="5900987"/>
            <a:ext cx="3375834" cy="430887"/>
          </a:xfrm>
          <a:prstGeom prst="rect">
            <a:avLst/>
          </a:prstGeom>
          <a:noFill/>
        </p:spPr>
        <p:txBody>
          <a:bodyPr wrap="square" rtlCol="0">
            <a:spAutoFit/>
          </a:bodyPr>
          <a:lstStyle/>
          <a:p>
            <a:r>
              <a:rPr lang="vi-VN" sz="2200" b="1" dirty="0">
                <a:latin typeface="Arial-Rounded" panose="020B0500000000000000" pitchFamily="34" charset="0"/>
                <a:ea typeface="Arial-Rounded" panose="020B0500000000000000" pitchFamily="34" charset="0"/>
                <a:cs typeface="Arial-Rounded" panose="020B0500000000000000" pitchFamily="34" charset="0"/>
              </a:rPr>
              <a:t>Gom áo quần bẩn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60450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sp>
        <p:nvSpPr>
          <p:cNvPr id="3" name="Rounded Rectangle 3">
            <a:extLst>
              <a:ext uri="{FF2B5EF4-FFF2-40B4-BE49-F238E27FC236}">
                <a16:creationId xmlns:a16="http://schemas.microsoft.com/office/drawing/2014/main" id="{B0789941-7570-9CDC-5C9E-4F9FBBC66D30}"/>
              </a:ext>
            </a:extLst>
          </p:cNvPr>
          <p:cNvSpPr/>
          <p:nvPr/>
        </p:nvSpPr>
        <p:spPr>
          <a:xfrm>
            <a:off x="1106608" y="11550"/>
            <a:ext cx="10392666" cy="1854195"/>
          </a:xfrm>
          <a:prstGeom prst="roundRect">
            <a:avLst/>
          </a:prstGeom>
          <a:solidFill>
            <a:schemeClr val="bg1">
              <a:alpha val="8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CDF1F9D0-3ADF-AA5F-AC2E-3A5E6D958B38}"/>
              </a:ext>
            </a:extLst>
          </p:cNvPr>
          <p:cNvSpPr txBox="1"/>
          <p:nvPr/>
        </p:nvSpPr>
        <p:spPr>
          <a:xfrm>
            <a:off x="1106608" y="210015"/>
            <a:ext cx="1056794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2 - 3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7" name="Picture 46">
            <a:extLst>
              <a:ext uri="{FF2B5EF4-FFF2-40B4-BE49-F238E27FC236}">
                <a16:creationId xmlns:a16="http://schemas.microsoft.com/office/drawing/2014/main" id="{B94E589A-EB43-FB29-49EB-01A801013E9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72473" y1="40267" x2="62087" y2="66646"/>
                        <a14:foregroundMark x1="57988" y1="46452" x2="64183" y2="47787"/>
                        <a14:foregroundMark x1="71309" y1="30139" x2="78482" y2="38266"/>
                        <a14:foregroundMark x1="73405" y1="49848" x2="68840" y2="68041"/>
                        <a14:foregroundMark x1="58081" y1="50637" x2="62320" y2="52517"/>
                        <a14:foregroundMark x1="81556" y1="46089" x2="83745" y2="5021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983115" y="3270415"/>
            <a:ext cx="5365717" cy="4123224"/>
          </a:xfrm>
          <a:prstGeom prst="rect">
            <a:avLst/>
          </a:prstGeom>
        </p:spPr>
      </p:pic>
      <p:grpSp>
        <p:nvGrpSpPr>
          <p:cNvPr id="48" name="组合 6">
            <a:extLst>
              <a:ext uri="{FF2B5EF4-FFF2-40B4-BE49-F238E27FC236}">
                <a16:creationId xmlns:a16="http://schemas.microsoft.com/office/drawing/2014/main" id="{8F44CF41-9EA3-81E8-A8A4-8AE4E6AB3239}"/>
              </a:ext>
            </a:extLst>
          </p:cNvPr>
          <p:cNvGrpSpPr/>
          <p:nvPr/>
        </p:nvGrpSpPr>
        <p:grpSpPr>
          <a:xfrm>
            <a:off x="1463987" y="1620484"/>
            <a:ext cx="7149744" cy="1720630"/>
            <a:chOff x="1105359" y="1931305"/>
            <a:chExt cx="10205577" cy="3940857"/>
          </a:xfrm>
          <a:effectLst>
            <a:outerShdw blurRad="50800" dist="38100" dir="5400000" sx="101000" sy="101000" algn="t" rotWithShape="0">
              <a:srgbClr val="5FBDAC">
                <a:alpha val="40000"/>
              </a:srgbClr>
            </a:outerShdw>
          </a:effectLst>
        </p:grpSpPr>
        <p:sp>
          <p:nvSpPr>
            <p:cNvPr id="49" name="矩形: 圆角 5">
              <a:extLst>
                <a:ext uri="{FF2B5EF4-FFF2-40B4-BE49-F238E27FC236}">
                  <a16:creationId xmlns:a16="http://schemas.microsoft.com/office/drawing/2014/main" id="{29FD5598-FE4D-69ED-B261-FE620EA6D1B2}"/>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0" name="矩形: 圆角 14">
              <a:extLst>
                <a:ext uri="{FF2B5EF4-FFF2-40B4-BE49-F238E27FC236}">
                  <a16:creationId xmlns:a16="http://schemas.microsoft.com/office/drawing/2014/main" id="{3DE9220A-20DA-AB3A-2B3F-08620214BFAC}"/>
                </a:ext>
              </a:extLst>
            </p:cNvPr>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1" name="矩形: 圆角 16">
              <a:extLst>
                <a:ext uri="{FF2B5EF4-FFF2-40B4-BE49-F238E27FC236}">
                  <a16:creationId xmlns:a16="http://schemas.microsoft.com/office/drawing/2014/main" id="{9C9E08FC-2DC9-3DB8-6B86-285BCF91C0A3}"/>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52" name="TextBox 51">
            <a:extLst>
              <a:ext uri="{FF2B5EF4-FFF2-40B4-BE49-F238E27FC236}">
                <a16:creationId xmlns:a16="http://schemas.microsoft.com/office/drawing/2014/main" id="{4EB46989-E2FB-9CFA-F773-4E7C2EA0958E}"/>
              </a:ext>
            </a:extLst>
          </p:cNvPr>
          <p:cNvSpPr txBox="1"/>
          <p:nvPr/>
        </p:nvSpPr>
        <p:spPr>
          <a:xfrm>
            <a:off x="-145679" y="2145014"/>
            <a:ext cx="1121445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làm việc đó thế nào?</a:t>
            </a:r>
            <a:endParaRPr kumimoji="0" lang="en-US" sz="3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2">
            <a:extLst>
              <a:ext uri="{FF2B5EF4-FFF2-40B4-BE49-F238E27FC236}">
                <a16:creationId xmlns:a16="http://schemas.microsoft.com/office/drawing/2014/main" id="{B8AA4D92-6829-5B71-A6E7-7F7FD159FEA8}"/>
              </a:ext>
            </a:extLst>
          </p:cNvPr>
          <p:cNvPicPr>
            <a:picLocks noChangeAspect="1"/>
          </p:cNvPicPr>
          <p:nvPr/>
        </p:nvPicPr>
        <p:blipFill>
          <a:blip r:embed="rId6"/>
          <a:stretch>
            <a:fillRect/>
          </a:stretch>
        </p:blipFill>
        <p:spPr>
          <a:xfrm>
            <a:off x="-30313" y="670737"/>
            <a:ext cx="2546775" cy="2119281"/>
          </a:xfrm>
          <a:prstGeom prst="rect">
            <a:avLst/>
          </a:prstGeom>
        </p:spPr>
      </p:pic>
      <p:sp>
        <p:nvSpPr>
          <p:cNvPr id="54" name="Rectangle 53">
            <a:extLst>
              <a:ext uri="{FF2B5EF4-FFF2-40B4-BE49-F238E27FC236}">
                <a16:creationId xmlns:a16="http://schemas.microsoft.com/office/drawing/2014/main" id="{81C2FC10-06A7-8B32-DA65-3E8EFA3FA0CF}"/>
              </a:ext>
            </a:extLst>
          </p:cNvPr>
          <p:cNvSpPr/>
          <p:nvPr/>
        </p:nvSpPr>
        <p:spPr>
          <a:xfrm>
            <a:off x="284107" y="1324823"/>
            <a:ext cx="1645001" cy="861774"/>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sz="5000" b="0" i="0" u="none" strike="noStrike" kern="0" cap="none" spc="0" normalizeH="0" baseline="0" noProof="0" dirty="0">
                <a:ln>
                  <a:solidFill>
                    <a:srgbClr val="FFCCA9">
                      <a:lumMod val="10000"/>
                    </a:srgbClr>
                  </a:solidFill>
                </a:ln>
                <a:solidFill>
                  <a:srgbClr val="5BB814"/>
                </a:solidFill>
                <a:effectLst>
                  <a:glow rad="228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GỢI Ý</a:t>
            </a:r>
          </a:p>
        </p:txBody>
      </p:sp>
      <p:pic>
        <p:nvPicPr>
          <p:cNvPr id="55" name="图片 13" descr="ce1ed7f935192fceca30dfb2bcebe602">
            <a:extLst>
              <a:ext uri="{FF2B5EF4-FFF2-40B4-BE49-F238E27FC236}">
                <a16:creationId xmlns:a16="http://schemas.microsoft.com/office/drawing/2014/main" id="{C6C5451C-3759-C573-EC9C-387DAEF27453}"/>
              </a:ext>
            </a:extLst>
          </p:cNvPr>
          <p:cNvPicPr>
            <a:picLocks noChangeAspect="1"/>
          </p:cNvPicPr>
          <p:nvPr/>
        </p:nvPicPr>
        <p:blipFill>
          <a:blip r:embed="rId7">
            <a:grayscl/>
          </a:blip>
          <a:srcRect l="11188" t="20367" r="10619" b="19944"/>
          <a:stretch>
            <a:fillRect/>
          </a:stretch>
        </p:blipFill>
        <p:spPr>
          <a:xfrm>
            <a:off x="308009" y="2822122"/>
            <a:ext cx="8566484" cy="4125203"/>
          </a:xfrm>
          <a:prstGeom prst="rect">
            <a:avLst/>
          </a:prstGeom>
        </p:spPr>
      </p:pic>
      <p:sp>
        <p:nvSpPr>
          <p:cNvPr id="56" name="TextBox 55">
            <a:extLst>
              <a:ext uri="{FF2B5EF4-FFF2-40B4-BE49-F238E27FC236}">
                <a16:creationId xmlns:a16="http://schemas.microsoft.com/office/drawing/2014/main" id="{B3231580-390C-9904-603B-5004B01168DA}"/>
              </a:ext>
            </a:extLst>
          </p:cNvPr>
          <p:cNvSpPr txBox="1"/>
          <p:nvPr/>
        </p:nvSpPr>
        <p:spPr>
          <a:xfrm>
            <a:off x="1027465" y="4161305"/>
            <a:ext cx="6955650" cy="2169825"/>
          </a:xfrm>
          <a:prstGeom prst="rect">
            <a:avLst/>
          </a:prstGeom>
          <a:noFill/>
        </p:spPr>
        <p:txBody>
          <a:bodyPr wrap="square" rtlCol="0">
            <a:spAutoFit/>
          </a:bodyPr>
          <a:lstStyle/>
          <a:p>
            <a:pPr algn="ctr"/>
            <a:r>
              <a:rPr lang="vi-VN" sz="35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Hằng ngày, em gom áo quần bẩn của mình và của bố mẹ cho vào máy giặt.</a:t>
            </a:r>
            <a:endParaRPr lang="en-US" sz="35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strike="noStrike" kern="1200" cap="none" spc="0" normalizeH="0" baseline="0" noProof="0" dirty="0">
              <a:ln>
                <a:noFill/>
              </a:ln>
              <a:solidFill>
                <a:schemeClr val="accent2">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TextBox 56">
            <a:extLst>
              <a:ext uri="{FF2B5EF4-FFF2-40B4-BE49-F238E27FC236}">
                <a16:creationId xmlns:a16="http://schemas.microsoft.com/office/drawing/2014/main" id="{77D7EF77-8977-8DD3-2CA9-C5FB5F680751}"/>
              </a:ext>
            </a:extLst>
          </p:cNvPr>
          <p:cNvSpPr txBox="1"/>
          <p:nvPr/>
        </p:nvSpPr>
        <p:spPr>
          <a:xfrm>
            <a:off x="1243074" y="3545110"/>
            <a:ext cx="6248408" cy="1077218"/>
          </a:xfrm>
          <a:prstGeom prst="rect">
            <a:avLst/>
          </a:prstGeom>
          <a:noFill/>
        </p:spPr>
        <p:txBody>
          <a:bodyPr wrap="square" rtlCol="0">
            <a:spAutoFit/>
          </a:bodyPr>
          <a:lstStyle/>
          <a:p>
            <a:r>
              <a:rPr kumimoji="0" lang="vi-VN" sz="34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Ví</a:t>
            </a:r>
            <a:r>
              <a:rPr kumimoji="0" lang="vi-VN" sz="3400" b="1" i="0" u="sng"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dụ: </a:t>
            </a:r>
            <a:r>
              <a:rPr lang="vi-VN" sz="3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Gom áo quần bẩn</a:t>
            </a:r>
            <a:endParaRPr lang="en-US" sz="3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0913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anim calcmode="lin" valueType="num">
                                      <p:cBhvr>
                                        <p:cTn id="8" dur="500" fill="hold"/>
                                        <p:tgtEl>
                                          <p:spTgt spid="48"/>
                                        </p:tgtEl>
                                        <p:attrNameLst>
                                          <p:attrName>ppt_x</p:attrName>
                                        </p:attrNameLst>
                                      </p:cBhvr>
                                      <p:tavLst>
                                        <p:tav tm="0">
                                          <p:val>
                                            <p:strVal val="#ppt_x"/>
                                          </p:val>
                                        </p:tav>
                                        <p:tav tm="100000">
                                          <p:val>
                                            <p:strVal val="#ppt_x"/>
                                          </p:val>
                                        </p:tav>
                                      </p:tavLst>
                                    </p:anim>
                                    <p:anim calcmode="lin" valueType="num">
                                      <p:cBhvr>
                                        <p:cTn id="9"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down)">
                                      <p:cBhvr>
                                        <p:cTn id="14" dur="500"/>
                                        <p:tgtEl>
                                          <p:spTgt spid="5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grpSp>
        <p:nvGrpSpPr>
          <p:cNvPr id="16" name="组合 6">
            <a:extLst>
              <a:ext uri="{FF2B5EF4-FFF2-40B4-BE49-F238E27FC236}">
                <a16:creationId xmlns:a16="http://schemas.microsoft.com/office/drawing/2014/main" id="{99FE44C6-224D-8F8A-9028-3114F21FEAED}"/>
              </a:ext>
            </a:extLst>
          </p:cNvPr>
          <p:cNvGrpSpPr/>
          <p:nvPr/>
        </p:nvGrpSpPr>
        <p:grpSpPr>
          <a:xfrm>
            <a:off x="691381" y="245961"/>
            <a:ext cx="10112148" cy="1810393"/>
            <a:chOff x="1105359" y="1931305"/>
            <a:chExt cx="10205577" cy="3940857"/>
          </a:xfrm>
          <a:effectLst>
            <a:outerShdw blurRad="50800" dist="38100" dir="5400000" sx="101000" sy="101000" algn="t" rotWithShape="0">
              <a:srgbClr val="5FBDAC">
                <a:alpha val="40000"/>
              </a:srgbClr>
            </a:outerShdw>
          </a:effectLst>
        </p:grpSpPr>
        <p:sp>
          <p:nvSpPr>
            <p:cNvPr id="17" name="矩形: 圆角 5">
              <a:extLst>
                <a:ext uri="{FF2B5EF4-FFF2-40B4-BE49-F238E27FC236}">
                  <a16:creationId xmlns:a16="http://schemas.microsoft.com/office/drawing/2014/main" id="{0A03CC9E-DD36-3B17-3560-9A4E4E865204}"/>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矩形: 圆角 14">
              <a:extLst>
                <a:ext uri="{FF2B5EF4-FFF2-40B4-BE49-F238E27FC236}">
                  <a16:creationId xmlns:a16="http://schemas.microsoft.com/office/drawing/2014/main" id="{3139087F-0C9F-E9B8-6212-B31F64DB88F2}"/>
                </a:ext>
              </a:extLst>
            </p:cNvPr>
            <p:cNvSpPr/>
            <p:nvPr/>
          </p:nvSpPr>
          <p:spPr>
            <a:xfrm>
              <a:off x="1266824" y="2068164"/>
              <a:ext cx="9886951" cy="3642073"/>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9" name="矩形: 圆角 16">
              <a:extLst>
                <a:ext uri="{FF2B5EF4-FFF2-40B4-BE49-F238E27FC236}">
                  <a16:creationId xmlns:a16="http://schemas.microsoft.com/office/drawing/2014/main" id="{5201094B-5FA5-347D-B370-DC733E72AB1C}"/>
                </a:ext>
              </a:extLst>
            </p:cNvPr>
            <p:cNvSpPr/>
            <p:nvPr/>
          </p:nvSpPr>
          <p:spPr>
            <a:xfrm>
              <a:off x="1199689" y="1993218"/>
              <a:ext cx="10030284" cy="2588274"/>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20" name="图片 3">
            <a:extLst>
              <a:ext uri="{FF2B5EF4-FFF2-40B4-BE49-F238E27FC236}">
                <a16:creationId xmlns:a16="http://schemas.microsoft.com/office/drawing/2014/main" id="{69325B2F-A6F4-0B78-4E5E-0A29E84E711F}"/>
              </a:ext>
            </a:extLst>
          </p:cNvPr>
          <p:cNvPicPr>
            <a:picLocks noChangeAspect="1"/>
          </p:cNvPicPr>
          <p:nvPr/>
        </p:nvPicPr>
        <p:blipFill>
          <a:blip r:embed="rId4"/>
          <a:stretch>
            <a:fillRect/>
          </a:stretch>
        </p:blipFill>
        <p:spPr>
          <a:xfrm>
            <a:off x="1211644" y="3746165"/>
            <a:ext cx="908254" cy="1285265"/>
          </a:xfrm>
          <a:prstGeom prst="rect">
            <a:avLst/>
          </a:prstGeom>
        </p:spPr>
      </p:pic>
      <p:sp>
        <p:nvSpPr>
          <p:cNvPr id="21" name="TextBox 20">
            <a:extLst>
              <a:ext uri="{FF2B5EF4-FFF2-40B4-BE49-F238E27FC236}">
                <a16:creationId xmlns:a16="http://schemas.microsoft.com/office/drawing/2014/main" id="{7D5F6ABC-888D-49B3-5371-3F1CB3AB1B9D}"/>
              </a:ext>
            </a:extLst>
          </p:cNvPr>
          <p:cNvSpPr txBox="1"/>
          <p:nvPr/>
        </p:nvSpPr>
        <p:spPr>
          <a:xfrm>
            <a:off x="691381" y="347443"/>
            <a:ext cx="1014394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2 - 3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Rectangle 23">
            <a:extLst>
              <a:ext uri="{FF2B5EF4-FFF2-40B4-BE49-F238E27FC236}">
                <a16:creationId xmlns:a16="http://schemas.microsoft.com/office/drawing/2014/main" id="{E0255A96-DE82-9725-7AB4-ECD926BC1B96}"/>
              </a:ext>
            </a:extLst>
          </p:cNvPr>
          <p:cNvSpPr>
            <a:spLocks noChangeArrowheads="1"/>
          </p:cNvSpPr>
          <p:nvPr/>
        </p:nvSpPr>
        <p:spPr bwMode="auto">
          <a:xfrm>
            <a:off x="3482147" y="4225108"/>
            <a:ext cx="7844613" cy="63094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Em thấy rất vui vì đã giúp được bố mẹ.</a:t>
            </a:r>
            <a:endParaRPr lang="en-US" altLang="en-US"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3">
            <a:extLst>
              <a:ext uri="{FF2B5EF4-FFF2-40B4-BE49-F238E27FC236}">
                <a16:creationId xmlns:a16="http://schemas.microsoft.com/office/drawing/2014/main" id="{9C5DB22B-3CE1-C5C4-FEE6-56C7379EF394}"/>
              </a:ext>
            </a:extLst>
          </p:cNvPr>
          <p:cNvSpPr>
            <a:spLocks noChangeArrowheads="1"/>
          </p:cNvSpPr>
          <p:nvPr/>
        </p:nvSpPr>
        <p:spPr bwMode="auto">
          <a:xfrm>
            <a:off x="3989811" y="5688449"/>
            <a:ext cx="6786344" cy="63094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Em thấy mình là người có ích.</a:t>
            </a:r>
            <a:endParaRPr lang="en-US" altLang="en-US"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1">
            <a:extLst>
              <a:ext uri="{FF2B5EF4-FFF2-40B4-BE49-F238E27FC236}">
                <a16:creationId xmlns:a16="http://schemas.microsoft.com/office/drawing/2014/main" id="{36B845E2-E78B-C72C-2C44-B25B71D48295}"/>
              </a:ext>
            </a:extLst>
          </p:cNvPr>
          <p:cNvPicPr>
            <a:picLocks noChangeAspect="1"/>
          </p:cNvPicPr>
          <p:nvPr/>
        </p:nvPicPr>
        <p:blipFill>
          <a:blip r:embed="rId5"/>
          <a:stretch>
            <a:fillRect/>
          </a:stretch>
        </p:blipFill>
        <p:spPr>
          <a:xfrm>
            <a:off x="554407" y="1388991"/>
            <a:ext cx="7736222" cy="2634519"/>
          </a:xfrm>
          <a:prstGeom prst="rect">
            <a:avLst/>
          </a:prstGeom>
        </p:spPr>
      </p:pic>
      <p:sp>
        <p:nvSpPr>
          <p:cNvPr id="25" name="TextBox 24">
            <a:extLst>
              <a:ext uri="{FF2B5EF4-FFF2-40B4-BE49-F238E27FC236}">
                <a16:creationId xmlns:a16="http://schemas.microsoft.com/office/drawing/2014/main" id="{7A42A111-A8B2-FA9F-E6CB-D48AAEF57DBB}"/>
              </a:ext>
            </a:extLst>
          </p:cNvPr>
          <p:cNvSpPr txBox="1"/>
          <p:nvPr/>
        </p:nvSpPr>
        <p:spPr>
          <a:xfrm>
            <a:off x="-1184709" y="2842728"/>
            <a:ext cx="1121445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Em</a:t>
            </a:r>
            <a:r>
              <a:rPr kumimoji="0" lang="vi-VN" sz="3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cảm thấy như thế nào?</a:t>
            </a:r>
            <a:endParaRPr kumimoji="0" lang="en-US" sz="3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7B99CC6-05C2-7D9B-7F65-8A169F96C1CD}"/>
              </a:ext>
            </a:extLst>
          </p:cNvPr>
          <p:cNvSpPr/>
          <p:nvPr/>
        </p:nvSpPr>
        <p:spPr>
          <a:xfrm>
            <a:off x="1272558" y="2054375"/>
            <a:ext cx="1645001" cy="861774"/>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sz="5000" b="0" i="0" u="none" strike="noStrike" kern="0" cap="none" spc="0" normalizeH="0" baseline="0" noProof="0" dirty="0">
                <a:ln>
                  <a:solidFill>
                    <a:srgbClr val="FFCCA9">
                      <a:lumMod val="10000"/>
                    </a:srgbClr>
                  </a:solidFill>
                </a:ln>
                <a:solidFill>
                  <a:srgbClr val="5BB814"/>
                </a:solidFill>
                <a:effectLst>
                  <a:glow rad="228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GỢI Ý</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15969BB4-883A-2DA6-2DFE-B5AFB1DF7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1655" y="81097"/>
            <a:ext cx="1529614" cy="1529614"/>
          </a:xfrm>
          <a:prstGeom prst="rect">
            <a:avLst/>
          </a:prstGeom>
        </p:spPr>
      </p:pic>
    </p:spTree>
    <p:extLst>
      <p:ext uri="{BB962C8B-B14F-4D97-AF65-F5344CB8AC3E}">
        <p14:creationId xmlns:p14="http://schemas.microsoft.com/office/powerpoint/2010/main" val="765879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2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P spid="26" grpId="0"/>
    </p:bld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392</Words>
  <Application>Microsoft Office PowerPoint</Application>
  <PresentationFormat>Widescreen</PresentationFormat>
  <Paragraphs>50</Paragraphs>
  <Slides>16</Slides>
  <Notes>16</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16</vt:i4>
      </vt:variant>
    </vt:vector>
  </HeadingPairs>
  <TitlesOfParts>
    <vt:vector size="31" baseType="lpstr">
      <vt:lpstr>DengXian</vt:lpstr>
      <vt:lpstr>DengXian</vt:lpstr>
      <vt:lpstr>微软雅黑</vt:lpstr>
      <vt:lpstr>Arial</vt:lpstr>
      <vt:lpstr>Arial-Rounded</vt:lpstr>
      <vt:lpstr>Calibri</vt:lpstr>
      <vt:lpstr>Calibri Light</vt:lpstr>
      <vt:lpstr>Cambria</vt:lpstr>
      <vt:lpstr>SVN-Redressed</vt:lpstr>
      <vt:lpstr>Times New Roman</vt:lpstr>
      <vt:lpstr>6_Office Theme</vt:lpstr>
      <vt:lpstr>https://www.freeppt7.com</vt:lpstr>
      <vt:lpstr>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28</cp:revision>
  <dcterms:created xsi:type="dcterms:W3CDTF">2021-07-24T09:53:27Z</dcterms:created>
  <dcterms:modified xsi:type="dcterms:W3CDTF">2025-08-11T05:43:43Z</dcterms:modified>
</cp:coreProperties>
</file>