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3.wav" ContentType="audio/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4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7" r:id="rId2"/>
  </p:sldMasterIdLst>
  <p:notesMasterIdLst>
    <p:notesMasterId r:id="rId18"/>
  </p:notesMasterIdLst>
  <p:sldIdLst>
    <p:sldId id="317" r:id="rId3"/>
    <p:sldId id="344" r:id="rId4"/>
    <p:sldId id="256" r:id="rId5"/>
    <p:sldId id="318" r:id="rId6"/>
    <p:sldId id="319" r:id="rId7"/>
    <p:sldId id="320" r:id="rId8"/>
    <p:sldId id="321" r:id="rId9"/>
    <p:sldId id="342" r:id="rId10"/>
    <p:sldId id="322" r:id="rId11"/>
    <p:sldId id="343" r:id="rId12"/>
    <p:sldId id="323" r:id="rId13"/>
    <p:sldId id="325" r:id="rId14"/>
    <p:sldId id="335" r:id="rId15"/>
    <p:sldId id="340" r:id="rId16"/>
    <p:sldId id="33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hỏi hs từ nào viết đúng chính tả, từ nào viết chưa đúng chỉnh tả? Đúng thì like, sai thì đít-lai (dislike)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21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Da: bộ</a:t>
            </a:r>
            <a:r>
              <a:rPr lang="en-US" baseline="0"/>
              <a:t> phần ngoài của cơ thể</a:t>
            </a:r>
          </a:p>
          <a:p>
            <a:r>
              <a:rPr lang="en-US" baseline="0"/>
              <a:t>Gia: liên quan đến gia đình, thức ăn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miền</a:t>
            </a:r>
            <a:r>
              <a:rPr lang="en-US" baseline="0"/>
              <a:t> bắc nên làm a, HS miền Nam nên làm 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tổ chức hđ đố bạn cho HS tự đố nhau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0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ô để ra 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30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chú</a:t>
            </a:r>
            <a:r>
              <a:rPr lang="en-US" baseline="0"/>
              <a:t> ý nhắc HS khoảng cách giữa các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dẫn</a:t>
            </a:r>
            <a:r>
              <a:rPr lang="en-US" baseline="0"/>
              <a:t> dắt: Bạn Na đang có những thắc mắc trước khi viết chính tả. Chúng mình hãy giúp Na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từ dễ lẫn: viết vào bảng con hoặc vở nháp</a:t>
            </a:r>
          </a:p>
          <a:p>
            <a:r>
              <a:rPr lang="en-US" baseline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từ dễ lẫn: viết vào bảng con hoặc vở nháp</a:t>
            </a:r>
          </a:p>
          <a:p>
            <a:r>
              <a:rPr lang="en-US" baseline="0"/>
              <a:t>Tuỳ tỉnh thành và vùng miền, GV linh động thay đổi từ dễ lẫn cho phù hợp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</a:t>
            </a:r>
            <a:r>
              <a:rPr lang="en-US" baseline="0"/>
              <a:t> HS trình bày cân đối, đừng nên quá máy móc việc bắt HS phải lùi mấy ô mấy ô. Điểu này sẽ tạo nên sự cứng nhắc cho HS trong cuộc sống.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276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81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5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90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6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81474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1" y="4319667"/>
            <a:ext cx="3657600" cy="119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80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4054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0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4904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">
  <p:cSld name="Title and four columns  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>
            <a:spLocks noGrp="1"/>
          </p:cNvSpPr>
          <p:nvPr>
            <p:ph type="subTitle" idx="1"/>
          </p:nvPr>
        </p:nvSpPr>
        <p:spPr>
          <a:xfrm>
            <a:off x="916685" y="4459700"/>
            <a:ext cx="2515600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subTitle" idx="2"/>
          </p:nvPr>
        </p:nvSpPr>
        <p:spPr>
          <a:xfrm>
            <a:off x="1007885" y="4979333"/>
            <a:ext cx="2333200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3"/>
          </p:nvPr>
        </p:nvSpPr>
        <p:spPr>
          <a:xfrm>
            <a:off x="8759716" y="4459700"/>
            <a:ext cx="2515600" cy="49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4"/>
          </p:nvPr>
        </p:nvSpPr>
        <p:spPr>
          <a:xfrm>
            <a:off x="8850915" y="4979333"/>
            <a:ext cx="2333200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subTitle" idx="5"/>
          </p:nvPr>
        </p:nvSpPr>
        <p:spPr>
          <a:xfrm>
            <a:off x="3531028" y="4469700"/>
            <a:ext cx="2515600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6"/>
          </p:nvPr>
        </p:nvSpPr>
        <p:spPr>
          <a:xfrm>
            <a:off x="3622228" y="4979333"/>
            <a:ext cx="2333200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subTitle" idx="7"/>
          </p:nvPr>
        </p:nvSpPr>
        <p:spPr>
          <a:xfrm>
            <a:off x="6145373" y="4469700"/>
            <a:ext cx="2515600" cy="472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8"/>
          </p:nvPr>
        </p:nvSpPr>
        <p:spPr>
          <a:xfrm>
            <a:off x="6236572" y="4979333"/>
            <a:ext cx="2333200" cy="1016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50" name="Google Shape;450;p20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0"/>
          <p:cNvGrpSpPr/>
          <p:nvPr/>
        </p:nvGrpSpPr>
        <p:grpSpPr>
          <a:xfrm>
            <a:off x="-210265" y="-61401"/>
            <a:ext cx="12153030" cy="7144743"/>
            <a:chOff x="-157699" y="-46051"/>
            <a:chExt cx="9114772" cy="5358557"/>
          </a:xfrm>
        </p:grpSpPr>
        <p:sp>
          <p:nvSpPr>
            <p:cNvPr id="452" name="Google Shape;452;p20"/>
            <p:cNvSpPr/>
            <p:nvPr/>
          </p:nvSpPr>
          <p:spPr>
            <a:xfrm rot="-636707">
              <a:off x="-109661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928575" y="49714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256513" y="2871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1364" y="21699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8714203" y="243758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20"/>
            <p:cNvSpPr/>
            <p:nvPr/>
          </p:nvSpPr>
          <p:spPr>
            <a:xfrm rot="1358496">
              <a:off x="7991176" y="100899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8456484" y="15987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63" name="Google Shape;463;p20"/>
          <p:cNvGrpSpPr/>
          <p:nvPr/>
        </p:nvGrpSpPr>
        <p:grpSpPr>
          <a:xfrm rot="10402137" flipH="1">
            <a:off x="-4095582" y="-4476951"/>
            <a:ext cx="8992890" cy="9302289"/>
            <a:chOff x="-3218587" y="884526"/>
            <a:chExt cx="7453051" cy="7709473"/>
          </a:xfrm>
        </p:grpSpPr>
        <p:sp>
          <p:nvSpPr>
            <p:cNvPr id="464" name="Google Shape;464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1" name="Google Shape;471;p20"/>
          <p:cNvGrpSpPr/>
          <p:nvPr/>
        </p:nvGrpSpPr>
        <p:grpSpPr>
          <a:xfrm rot="-10397942">
            <a:off x="7276070" y="-4843803"/>
            <a:ext cx="8993170" cy="9302580"/>
            <a:chOff x="-3218587" y="884526"/>
            <a:chExt cx="7453051" cy="7709473"/>
          </a:xfrm>
        </p:grpSpPr>
        <p:sp>
          <p:nvSpPr>
            <p:cNvPr id="472" name="Google Shape;472;p20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20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20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0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0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0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0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4535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3397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8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4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24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5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7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61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3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5187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4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12371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" y="0"/>
            <a:ext cx="12157087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580" y="2743200"/>
            <a:ext cx="7970839" cy="1371600"/>
          </a:xfrm>
          <a:prstGeom prst="rect">
            <a:avLst/>
          </a:prstGeom>
          <a:solidFill>
            <a:srgbClr val="FFFFFF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8000" b="1" dirty="0" err="1">
                <a:solidFill>
                  <a:srgbClr val="00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Khởi</a:t>
            </a:r>
            <a:r>
              <a:rPr lang="en-US" sz="8000" b="1" dirty="0">
                <a:solidFill>
                  <a:srgbClr val="00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endParaRPr lang="en-US" sz="8000" b="1" dirty="0">
              <a:solidFill>
                <a:srgbClr val="00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548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600" y="-381000"/>
            <a:ext cx="12572999" cy="7543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33799" y="903358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Hay 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χ≠ 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Ǉừ sao xuūg		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Hay Ǉừ 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λμϜ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 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λΰϐ Δ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łn		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Hay 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χ≠ 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Ǉr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Ϊ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 Ǖ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ί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ả 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ãn</a:t>
            </a:r>
          </a:p>
          <a:p>
            <a:pPr algn="just"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Ô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ng ǇrŬg cạ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ζ 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hàng h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łn</a:t>
            </a:r>
            <a:r>
              <a:rPr lang="en-US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?</a:t>
            </a:r>
            <a:endParaRPr lang="vi-VN" sz="40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3483114"/>
            <a:ext cx="3038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Mi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ζ </a:t>
            </a: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Đăng</a:t>
            </a:r>
            <a:endParaRPr lang="en-US" sz="40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14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0700" y="703318"/>
            <a:ext cx="10972801" cy="731520"/>
            <a:chOff x="280267" y="915918"/>
            <a:chExt cx="1097280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4" y="998369"/>
              <a:ext cx="10219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Chọn iên, yên hoặc uyên thay cho ô vuông.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73806" y="1752601"/>
            <a:ext cx="10219694" cy="304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Ngoài h</a:t>
            </a:r>
            <a:r>
              <a:rPr lang="en-US" sz="40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iên</a:t>
            </a: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, trời lặng gió.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Hàng cây đứng lặng </a:t>
            </a:r>
            <a:r>
              <a:rPr lang="en-US" sz="40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yên</a:t>
            </a: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giữa trưa hè oi ả.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Chim vành kh</a:t>
            </a:r>
            <a:r>
              <a:rPr lang="en-US" sz="40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uyên</a:t>
            </a: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cất vang tiếng hót.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635596" y="2106230"/>
            <a:ext cx="631605" cy="4408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93958" y="3181518"/>
            <a:ext cx="929802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38700" y="4231405"/>
            <a:ext cx="1028700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43001" y="534494"/>
            <a:ext cx="11553751" cy="731520"/>
            <a:chOff x="280267" y="896868"/>
            <a:chExt cx="11553751" cy="731520"/>
          </a:xfrm>
        </p:grpSpPr>
        <p:grpSp>
          <p:nvGrpSpPr>
            <p:cNvPr id="10" name="Group 9"/>
            <p:cNvGrpSpPr/>
            <p:nvPr/>
          </p:nvGrpSpPr>
          <p:grpSpPr>
            <a:xfrm>
              <a:off x="280267" y="896868"/>
              <a:ext cx="758018" cy="731520"/>
              <a:chOff x="3041858" y="1696928"/>
              <a:chExt cx="1240359" cy="1188720"/>
            </a:xfrm>
          </p:grpSpPr>
          <p:sp>
            <p:nvSpPr>
              <p:cNvPr id="13" name="Google Shape;418;p36"/>
              <p:cNvSpPr/>
              <p:nvPr/>
            </p:nvSpPr>
            <p:spPr>
              <a:xfrm>
                <a:off x="3041858" y="1696928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4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033373" y="949616"/>
              <a:ext cx="10800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Chọn a hoặc b.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11031" y="1311676"/>
            <a:ext cx="9666521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ct val="150000"/>
              </a:lnSpc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a. Chọn tiếng thích hợp thay cho ô vuông.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2235006"/>
            <a:ext cx="7391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2" indent="-571500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 </a:t>
            </a:r>
            <a:r>
              <a:rPr lang="en-US" sz="36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dắt</a:t>
            </a: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em đến trường.</a:t>
            </a:r>
          </a:p>
          <a:p>
            <a:pPr marL="571500" lvl="2" indent="-571500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Tiếng sáo diều réo </a:t>
            </a:r>
            <a:r>
              <a:rPr lang="en-US" sz="36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rắt</a:t>
            </a: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  <a:p>
            <a:pPr marL="571500" lvl="2" indent="-571500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Em bé </a:t>
            </a:r>
            <a:r>
              <a:rPr lang="en-US" sz="36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reo</a:t>
            </a: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lên khi thấy mẹ về.</a:t>
            </a:r>
          </a:p>
          <a:p>
            <a:pPr marL="571500" lvl="2" indent="-571500" algn="just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Chị bống cẩn thận </a:t>
            </a:r>
            <a:r>
              <a:rPr lang="en-US" sz="3600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gieo</a:t>
            </a: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hạt vào chậu đất nhỏ.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88" y="4572000"/>
            <a:ext cx="1749425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251495" y="2514601"/>
            <a:ext cx="698575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48822" y="3337561"/>
            <a:ext cx="524850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1201" y="4146689"/>
            <a:ext cx="698575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41728" y="5012194"/>
            <a:ext cx="1113753" cy="48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0834" y="2200871"/>
            <a:ext cx="255356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ct val="150000"/>
              </a:lnSpc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(dắt/rắt)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81201" y="3862031"/>
            <a:ext cx="255356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lnSpc>
                <a:spcPct val="150000"/>
              </a:lnSpc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(gieo/reo)</a:t>
            </a:r>
          </a:p>
        </p:txBody>
      </p:sp>
    </p:spTree>
    <p:extLst>
      <p:ext uri="{BB962C8B-B14F-4D97-AF65-F5344CB8AC3E}">
        <p14:creationId xmlns:p14="http://schemas.microsoft.com/office/powerpoint/2010/main" val="26224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24384" y="2790795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 algn="ctr">
              <a:buClr>
                <a:srgbClr val="000000"/>
              </a:buClr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tai</a:t>
            </a:r>
            <a:endParaRPr lang="en-US" sz="4000" i="1" ker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1600" y="454161"/>
            <a:ext cx="11572801" cy="731520"/>
            <a:chOff x="280267" y="915918"/>
            <a:chExt cx="11572801" cy="731520"/>
          </a:xfrm>
        </p:grpSpPr>
        <p:grpSp>
          <p:nvGrpSpPr>
            <p:cNvPr id="5" name="Group 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52423" y="931337"/>
              <a:ext cx="1080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Chọn a hoặc b.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81199" y="140348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b. Nhìn tranh, tìm từ ngữ chứa </a:t>
            </a:r>
            <a:r>
              <a:rPr lang="en-US" sz="3600" i="1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ai</a:t>
            </a: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hoặc </a:t>
            </a:r>
            <a:r>
              <a:rPr lang="en-US" sz="3600" i="1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ay</a:t>
            </a: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  <a:p>
            <a:pPr marL="0" lvl="2"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Viết các từ tìm được vào vở.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4383" y="3740809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 algn="ctr">
              <a:buClr>
                <a:srgbClr val="000000"/>
              </a:buClr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vai</a:t>
            </a:r>
            <a:endParaRPr lang="en-US" sz="4000" i="1" ker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4384" y="4691151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 algn="ctr">
              <a:buClr>
                <a:srgbClr val="000000"/>
              </a:buClr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váy</a:t>
            </a:r>
            <a:endParaRPr lang="en-US" sz="4000" i="1" ker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4382" y="5641329"/>
            <a:ext cx="1447641" cy="707886"/>
          </a:xfrm>
          <a:prstGeom prst="rect">
            <a:avLst/>
          </a:prstGeom>
          <a:solidFill>
            <a:schemeClr val="accent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 algn="ctr">
              <a:buClr>
                <a:srgbClr val="000000"/>
              </a:buClr>
            </a:pPr>
            <a:r>
              <a:rPr lang="en-US" sz="40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giày</a:t>
            </a:r>
            <a:endParaRPr lang="en-US" sz="4000" i="1" ker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72" y="2813208"/>
            <a:ext cx="4136986" cy="34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162540" y="2778978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Arial"/>
                <a:sym typeface="Arial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3162540" y="3728992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3162540" y="4679334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Arial"/>
                <a:sym typeface="Arial"/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3162540" y="5629512"/>
            <a:ext cx="731520" cy="7315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FF"/>
                </a:solidFill>
                <a:latin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65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" grpId="0" animBg="1"/>
      <p:bldP spid="21" grpId="0" animBg="1"/>
      <p:bldP spid="23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"/>
          <p:cNvSpPr txBox="1">
            <a:spLocks/>
          </p:cNvSpPr>
          <p:nvPr/>
        </p:nvSpPr>
        <p:spPr>
          <a:xfrm>
            <a:off x="1033265" y="408018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36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gieo hạt</a:t>
            </a:r>
            <a:endParaRPr lang="vi-VN" sz="44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9"/>
          <p:cNvSpPr txBox="1">
            <a:spLocks/>
          </p:cNvSpPr>
          <p:nvPr/>
        </p:nvSpPr>
        <p:spPr>
          <a:xfrm>
            <a:off x="8365968" y="4114800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36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dào</a:t>
            </a:r>
            <a:endParaRPr lang="vi-VN" sz="44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555762" y="4355517"/>
            <a:ext cx="675409" cy="6664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863807" y="4326719"/>
            <a:ext cx="675409" cy="66649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16" y="441960"/>
            <a:ext cx="4209256" cy="293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9"/>
          <p:cNvSpPr txBox="1">
            <a:spLocks/>
          </p:cNvSpPr>
          <p:nvPr/>
        </p:nvSpPr>
        <p:spPr>
          <a:xfrm>
            <a:off x="4669754" y="4091948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36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 gieo</a:t>
            </a:r>
            <a:endParaRPr lang="vi-VN" sz="44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67593" y="4303867"/>
            <a:ext cx="675409" cy="66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7201"/>
            <a:ext cx="5204015" cy="556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00405" y="3998922"/>
            <a:ext cx="4878025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DẶN DÒ</a:t>
            </a:r>
            <a:endParaRPr lang="en-US" sz="4800" b="1" kern="0" dirty="0">
              <a:solidFill>
                <a:srgbClr val="FFFFFF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79606"/>
            <a:ext cx="427355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"/>
          <p:cNvSpPr txBox="1">
            <a:spLocks/>
          </p:cNvSpPr>
          <p:nvPr/>
        </p:nvSpPr>
        <p:spPr>
          <a:xfrm>
            <a:off x="955646" y="4362572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48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gia</a:t>
            </a:r>
            <a:endParaRPr lang="vi-VN" sz="48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2"/>
          <p:cNvSpPr txBox="1">
            <a:spLocks/>
          </p:cNvSpPr>
          <p:nvPr/>
        </p:nvSpPr>
        <p:spPr>
          <a:xfrm>
            <a:off x="955805" y="2817808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48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  <a:endParaRPr lang="vi-VN" sz="48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4"/>
          <p:cNvSpPr txBox="1">
            <a:spLocks/>
          </p:cNvSpPr>
          <p:nvPr/>
        </p:nvSpPr>
        <p:spPr>
          <a:xfrm>
            <a:off x="4609800" y="4409803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48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đình</a:t>
            </a:r>
            <a:endParaRPr lang="vi-VN" sz="48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5"/>
          <p:cNvSpPr txBox="1">
            <a:spLocks/>
          </p:cNvSpPr>
          <p:nvPr/>
        </p:nvSpPr>
        <p:spPr>
          <a:xfrm>
            <a:off x="4604749" y="278827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48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bò</a:t>
            </a:r>
            <a:endParaRPr lang="vi-VN" sz="48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8"/>
          <p:cNvSpPr txBox="1">
            <a:spLocks/>
          </p:cNvSpPr>
          <p:nvPr/>
        </p:nvSpPr>
        <p:spPr>
          <a:xfrm>
            <a:off x="8267400" y="4348717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48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cầm</a:t>
            </a:r>
            <a:endParaRPr lang="vi-VN" sz="48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9"/>
          <p:cNvSpPr txBox="1">
            <a:spLocks/>
          </p:cNvSpPr>
          <p:nvPr/>
        </p:nvSpPr>
        <p:spPr>
          <a:xfrm>
            <a:off x="8288508" y="2852426"/>
            <a:ext cx="2606832" cy="11180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6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trick Hand SC"/>
              <a:buNone/>
              <a:defRPr sz="4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lnSpc>
                <a:spcPct val="150000"/>
              </a:lnSpc>
              <a:buClr>
                <a:srgbClr val="FB6A2E"/>
              </a:buClr>
            </a:pPr>
            <a:r>
              <a:rPr lang="en-US" sz="4800" kern="0">
                <a:solidFill>
                  <a:srgbClr val="FB6A2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 thịt</a:t>
            </a:r>
            <a:endParaRPr lang="vi-VN" sz="4800" kern="0">
              <a:solidFill>
                <a:srgbClr val="FB6A2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3478302" y="3093143"/>
            <a:ext cx="675409" cy="666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3457035" y="4588346"/>
            <a:ext cx="675409" cy="6664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7137297" y="4649432"/>
            <a:ext cx="675409" cy="666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10794375" y="4637907"/>
            <a:ext cx="675409" cy="666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7117401" y="3000195"/>
            <a:ext cx="675409" cy="666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10786347" y="3064345"/>
            <a:ext cx="675409" cy="666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8959" r="50000" b="26434"/>
          <a:stretch/>
        </p:blipFill>
        <p:spPr>
          <a:xfrm>
            <a:off x="4338286" y="559028"/>
            <a:ext cx="1447800" cy="14286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0" t="17086" r="5764" b="28307"/>
          <a:stretch/>
        </p:blipFill>
        <p:spPr>
          <a:xfrm>
            <a:off x="5837667" y="466698"/>
            <a:ext cx="1447800" cy="14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8485308" y="4236651"/>
            <a:ext cx="3155907" cy="2411500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9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</a:pPr>
                    <a:endParaRPr sz="19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</a:pPr>
                      <a:endParaRPr sz="1900" ker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3429287" y="4102901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643497" y="707451"/>
            <a:ext cx="843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Thứ</a:t>
            </a:r>
            <a:r>
              <a:rPr lang="en-US" sz="4000" kern="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…. </a:t>
            </a:r>
            <a:r>
              <a:rPr lang="en-US" sz="4000" kern="0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ngày</a:t>
            </a:r>
            <a:r>
              <a:rPr lang="en-US" sz="4000" kern="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 </a:t>
            </a:r>
            <a:r>
              <a:rPr lang="en-US" sz="4000" kern="0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tháng</a:t>
            </a:r>
            <a:r>
              <a:rPr lang="en-US" sz="4000" kern="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….. </a:t>
            </a:r>
            <a:r>
              <a:rPr lang="en-US" sz="4000" kern="0" dirty="0" err="1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năm</a:t>
            </a:r>
            <a:r>
              <a:rPr lang="en-US" sz="4000" kern="0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934200" y="4937264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S/114</a:t>
            </a:r>
          </a:p>
        </p:txBody>
      </p:sp>
      <p:sp>
        <p:nvSpPr>
          <p:cNvPr id="128" name="Google Shape;145;p39"/>
          <p:cNvSpPr txBox="1">
            <a:spLocks noGrp="1"/>
          </p:cNvSpPr>
          <p:nvPr>
            <p:ph type="ctrTitle"/>
          </p:nvPr>
        </p:nvSpPr>
        <p:spPr>
          <a:xfrm>
            <a:off x="1981201" y="2914368"/>
            <a:ext cx="8181353" cy="1352833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– viết:</a:t>
            </a:r>
            <a:b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mang về yêu thương</a:t>
            </a:r>
            <a:endParaRPr lang="vi-VN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81" y="123942"/>
            <a:ext cx="11729170" cy="549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C2F2FF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76400" y="929640"/>
            <a:ext cx="714191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Em mang về yêu thương</a:t>
            </a:r>
            <a:endParaRPr lang="en-US" sz="3200" b="1" kern="0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7201" y="228600"/>
            <a:ext cx="11049001" cy="731520"/>
            <a:chOff x="280267" y="915918"/>
            <a:chExt cx="11049001" cy="731520"/>
          </a:xfrm>
        </p:grpSpPr>
        <p:grpSp>
          <p:nvGrpSpPr>
            <p:cNvPr id="25" name="Group 24"/>
            <p:cNvGrpSpPr/>
            <p:nvPr/>
          </p:nvGrpSpPr>
          <p:grpSpPr>
            <a:xfrm>
              <a:off x="280267" y="915918"/>
              <a:ext cx="758018" cy="731520"/>
              <a:chOff x="3041858" y="1727884"/>
              <a:chExt cx="1240359" cy="1188720"/>
            </a:xfrm>
          </p:grpSpPr>
          <p:sp>
            <p:nvSpPr>
              <p:cNvPr id="27" name="Google Shape;418;p36"/>
              <p:cNvSpPr/>
              <p:nvPr/>
            </p:nvSpPr>
            <p:spPr>
              <a:xfrm>
                <a:off x="3041858" y="1727884"/>
                <a:ext cx="1188720" cy="118872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kern="0">
                  <a:solidFill>
                    <a:srgbClr val="00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28" name="Google Shape;423;p36"/>
              <p:cNvSpPr txBox="1">
                <a:spLocks/>
              </p:cNvSpPr>
              <p:nvPr/>
            </p:nvSpPr>
            <p:spPr>
              <a:xfrm>
                <a:off x="3085218" y="188987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033374" y="982164"/>
              <a:ext cx="10295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Nghe – viết: Em mang về yêu thương (2 khổ thơ đầu)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07704" y="1767840"/>
            <a:ext cx="527909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Mẹ, mẹ ơi em bé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            Từ đâu đến nhà ta	              Nụ cười như tia nắng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lang="en-US" sz="2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Bàn tay như nụ hoa		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Bước chân đi lẫm chẫm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Tiếng cười vang sân nhà?</a:t>
            </a:r>
          </a:p>
          <a:p>
            <a:pPr marL="266700" algn="just">
              <a:buClr>
                <a:srgbClr val="000000"/>
              </a:buClr>
            </a:pPr>
            <a:endParaRPr lang="vi-VN" sz="14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bé từ sao xuống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lang="vi-VN" sz="2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từ biển bước lên		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bé trong quả nhãn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Ông trồng cạnh hàng hiên? </a:t>
            </a:r>
          </a:p>
          <a:p>
            <a:pPr marL="266700" algn="r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Minh Đăng</a:t>
            </a:r>
          </a:p>
        </p:txBody>
      </p:sp>
    </p:spTree>
    <p:extLst>
      <p:ext uri="{BB962C8B-B14F-4D97-AF65-F5344CB8AC3E}">
        <p14:creationId xmlns:p14="http://schemas.microsoft.com/office/powerpoint/2010/main" val="148111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2101" y="616284"/>
            <a:ext cx="4631998" cy="2965116"/>
            <a:chOff x="1121" y="616284"/>
            <a:chExt cx="4631998" cy="2965116"/>
          </a:xfrm>
        </p:grpSpPr>
        <p:sp>
          <p:nvSpPr>
            <p:cNvPr id="11" name="Cloud Callout 10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9798"/>
                <a:gd name="adj2" fmla="val 64427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C2F2FF"/>
                </a:solidFill>
                <a:latin typeface="Arial"/>
                <a:sym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3166" y="1047750"/>
              <a:ext cx="38290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Nội dung bài viết gồm có mấy khổ thơ?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88315" y="4388507"/>
            <a:ext cx="1007991" cy="21552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048823" y="130414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Mẹ, mẹ ơi em bé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            Từ đâu đến nhà ta	              Nụ cười như tia nắng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lang="en-US" sz="2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Bàn tay như nụ hoa		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Bước chân đi lẫm chẫm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Tiếng cười vang sân nhà?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532120" y="506051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Em mang về yêu thương</a:t>
            </a:r>
            <a:endParaRPr lang="en-US" sz="3600" b="1" kern="0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7048824" y="4178921"/>
            <a:ext cx="574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bé từ sao xuống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lang="vi-VN" sz="2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từ biển bước lên		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bé trong quả nhãn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Ông trồng cạnh hàng hiên?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357672" y="2093487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>
                <a:solidFill>
                  <a:srgbClr val="FF66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(1)</a:t>
            </a:r>
            <a:endParaRPr lang="en-US" sz="3600" b="1" kern="0" dirty="0">
              <a:solidFill>
                <a:srgbClr val="FF66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6401928" y="4573045"/>
            <a:ext cx="925748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>
                <a:solidFill>
                  <a:srgbClr val="FF66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(2)</a:t>
            </a:r>
            <a:endParaRPr lang="en-US" sz="3600" b="1" kern="0" dirty="0">
              <a:solidFill>
                <a:srgbClr val="FF66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33002" y="3875119"/>
            <a:ext cx="0" cy="38507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800260" y="1304142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Mẹ, mẹ ơi em bé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             Từ đâu đến nhà ta	              Nụ cười như tia nắng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lang="en-US" sz="2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Bàn tay như nụ hoa		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Bước chân đi lẫm chẫm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Tiếng cười vang sân nhà?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6800261" y="4178921"/>
            <a:ext cx="57471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bé từ sao xuống</a:t>
            </a:r>
            <a:r>
              <a:rPr lang="vi-VN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	</a:t>
            </a:r>
            <a:endParaRPr lang="vi-VN" sz="2800" kern="0">
              <a:solidFill>
                <a:srgbClr val="0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từ biển bước lên		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Hay bé trong quả nhãn</a:t>
            </a:r>
          </a:p>
          <a:p>
            <a:pPr marL="266700" algn="just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Ông trồng cạnh hàng hiên?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5354884" y="304801"/>
            <a:ext cx="714191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3600" b="1" kern="0">
                <a:solidFill>
                  <a:srgbClr val="FF66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Em mang về yêu thương</a:t>
            </a:r>
            <a:endParaRPr lang="en-US" sz="3600" b="1" kern="0" dirty="0">
              <a:solidFill>
                <a:srgbClr val="FF66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7" b="87552" l="15607" r="46676">
                        <a14:foregroundMark x1="25434" y1="66154" x2="26445" y2="71748"/>
                        <a14:foregroundMark x1="28902" y1="62378" x2="27890" y2="75385"/>
                        <a14:foregroundMark x1="36127" y1="61399" x2="37572" y2="73986"/>
                        <a14:foregroundMark x1="34104" y1="68951" x2="35549" y2="79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5472" r="50000" b="11945"/>
          <a:stretch/>
        </p:blipFill>
        <p:spPr>
          <a:xfrm>
            <a:off x="363610" y="4648200"/>
            <a:ext cx="1007991" cy="215522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69599" y="616284"/>
            <a:ext cx="4631998" cy="2965116"/>
            <a:chOff x="1121" y="616284"/>
            <a:chExt cx="4631998" cy="2965116"/>
          </a:xfrm>
        </p:grpSpPr>
        <p:sp>
          <p:nvSpPr>
            <p:cNvPr id="34" name="Cloud Callout 33"/>
            <p:cNvSpPr/>
            <p:nvPr/>
          </p:nvSpPr>
          <p:spPr>
            <a:xfrm>
              <a:off x="1121" y="616284"/>
              <a:ext cx="4631998" cy="2965116"/>
            </a:xfrm>
            <a:prstGeom prst="cloudCallout">
              <a:avLst>
                <a:gd name="adj1" fmla="val -21244"/>
                <a:gd name="adj2" fmla="val 84986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C2F2FF"/>
                </a:solidFill>
                <a:latin typeface="Arial"/>
                <a:sym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3166" y="1267361"/>
              <a:ext cx="38290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4000" kern="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  <a:sym typeface="Arial"/>
                </a:rPr>
                <a:t>Từ nào dễ viết lẫn trong bài?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9906000" y="1130006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21343" y="3915123"/>
            <a:ext cx="1379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53576" y="3905598"/>
            <a:ext cx="547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342612" y="4648200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865745" y="5086862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2634" y="5994803"/>
            <a:ext cx="783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52450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200150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1" y="1657886"/>
            <a:ext cx="6679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κưΩg 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3541" y="3486686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Ǉ</a:t>
            </a:r>
            <a:r>
              <a:rPr lang="el-GR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Ğng cưƟ 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559371" y="2637576"/>
            <a:ext cx="991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0360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sân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29400" y="2656524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14524" y="4484823"/>
            <a:ext cx="1544846" cy="19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2089" y="4455795"/>
            <a:ext cx="826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29400" y="34912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vi-VN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xuūg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733903" y="4440555"/>
            <a:ext cx="5100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86502" y="4503873"/>
            <a:ext cx="929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0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1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552450" y="285750"/>
            <a:ext cx="10972800" cy="641985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200150" y="723900"/>
          <a:ext cx="9601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0082" marR="90082" marT="44375" marB="44375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272314" y="166241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l-GR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λΰϐ </a:t>
            </a:r>
            <a:endParaRPr lang="en-US" sz="8800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5634" y="3482162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8800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ǇrŬg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53540" y="4460796"/>
            <a:ext cx="66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72514" y="2644570"/>
            <a:ext cx="617218" cy="8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28600" y="-141098"/>
            <a:ext cx="12572999" cy="7139264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03756" y="37586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800" b="1" i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 </a:t>
            </a: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</a:t>
            </a:r>
            <a:r>
              <a:rPr lang="en-US" altLang="en-US" sz="38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Thứ</a:t>
            </a: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… </a:t>
            </a:r>
            <a:r>
              <a:rPr lang="en-US" sz="40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8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gày</a:t>
            </a: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… </a:t>
            </a:r>
            <a:r>
              <a:rPr lang="en-US" sz="3800" b="1" kern="0" dirty="0" err="1">
                <a:solidFill>
                  <a:srgbClr val="FFFFFF"/>
                </a:solidFill>
                <a:latin typeface="HP001 4 hàng" pitchFamily="34" charset="0"/>
                <a:ea typeface="Calibri"/>
                <a:cs typeface="Arial"/>
                <a:sym typeface="Arial"/>
              </a:rPr>
              <a:t>Ǉ</a:t>
            </a:r>
            <a:r>
              <a:rPr lang="en-US" altLang="en-US" sz="38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háng</a:t>
            </a:r>
            <a:r>
              <a:rPr lang="en-US" altLang="en-US" sz="3800" b="1" kern="0" dirty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… </a:t>
            </a:r>
            <a:r>
              <a:rPr lang="en-US" sz="40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w</a:t>
            </a:r>
            <a:r>
              <a:rPr lang="en-US" altLang="en-US" sz="3800" b="1" kern="0" dirty="0" err="1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ăm</a:t>
            </a:r>
            <a:r>
              <a:rPr lang="en-US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…</a:t>
            </a: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23459" y="1242461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en-US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T</a:t>
            </a:r>
            <a:r>
              <a:rPr lang="el-GR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Ğng V</a:t>
            </a:r>
            <a:r>
              <a:rPr lang="el-GR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Η</a:t>
            </a:r>
            <a:r>
              <a:rPr lang="en-US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İ</a:t>
            </a:r>
            <a:r>
              <a:rPr lang="el-GR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Ι </a:t>
            </a: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70728" y="1947342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buClr>
                <a:srgbClr val="000000"/>
              </a:buClr>
              <a:defRPr/>
            </a:pPr>
            <a:r>
              <a:rPr lang="pt-BR" altLang="en-US" sz="38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Em jang ωϙ ΐêu κưΩg</a:t>
            </a:r>
            <a:endParaRPr lang="en-US" altLang="en-US" sz="3800" b="1" kern="0" dirty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2652486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Mẹ, Ε− Π em χď	              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Từ đâu ΑĞn ηà Ǉa	              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Nụ cưƟ ηư Ǉia wắng	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Bàn Ǉay ηư wụ hΞ		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Bưϐ εân đi lẫm εẫm</a:t>
            </a:r>
          </a:p>
          <a:p>
            <a:pPr algn="just">
              <a:buClr>
                <a:srgbClr val="000000"/>
              </a:buClr>
            </a:pPr>
            <a:r>
              <a:rPr lang="vi-VN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TΗĞng cưƟ vang sân ηà</a:t>
            </a:r>
            <a:r>
              <a:rPr lang="en-US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?</a:t>
            </a:r>
            <a:endParaRPr lang="vi-VN" sz="4000" b="1" kern="0">
              <a:solidFill>
                <a:srgbClr val="FFFFFF"/>
              </a:solidFill>
              <a:latin typeface="HP001 4 hàng" pitchFamily="34" charset="0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1943874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 N</a:t>
            </a:r>
            <a:r>
              <a:rPr lang="el-GR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Ή; - νμ</a:t>
            </a:r>
            <a:r>
              <a:rPr lang="en-US" sz="4000" b="1" kern="0">
                <a:solidFill>
                  <a:srgbClr val="FFFFFF"/>
                </a:solidFill>
                <a:latin typeface="HP001 4 hàng" pitchFamily="34" charset="0"/>
                <a:cs typeface="Arial"/>
                <a:sym typeface="Arial"/>
              </a:rPr>
              <a:t>Ğt:</a:t>
            </a:r>
          </a:p>
        </p:txBody>
      </p:sp>
    </p:spTree>
    <p:extLst>
      <p:ext uri="{BB962C8B-B14F-4D97-AF65-F5344CB8AC3E}">
        <p14:creationId xmlns:p14="http://schemas.microsoft.com/office/powerpoint/2010/main" val="291248729"/>
      </p:ext>
    </p:extLst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804</Words>
  <Application>Microsoft Office PowerPoint</Application>
  <PresentationFormat>Widescreen</PresentationFormat>
  <Paragraphs>128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Gochi Hand</vt:lpstr>
      <vt:lpstr>Arial</vt:lpstr>
      <vt:lpstr>Arial Rounded MT Bold</vt:lpstr>
      <vt:lpstr>Arial-Rounded</vt:lpstr>
      <vt:lpstr>Calibri</vt:lpstr>
      <vt:lpstr>HP001 4 hàng</vt:lpstr>
      <vt:lpstr>Patrick Hand</vt:lpstr>
      <vt:lpstr>Patrick Hand SC</vt:lpstr>
      <vt:lpstr>Ubuntu</vt:lpstr>
      <vt:lpstr>第一PPT，www.1ppt.com</vt:lpstr>
      <vt:lpstr>English Language Grammar Rules by Slidesgo</vt:lpstr>
      <vt:lpstr>PowerPoint Presentation</vt:lpstr>
      <vt:lpstr>PowerPoint Presentation</vt:lpstr>
      <vt:lpstr>Nghe – viết: Em mang về yêu thương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39</cp:revision>
  <dcterms:created xsi:type="dcterms:W3CDTF">2021-07-20T01:55:21Z</dcterms:created>
  <dcterms:modified xsi:type="dcterms:W3CDTF">2024-10-25T13:24:50Z</dcterms:modified>
</cp:coreProperties>
</file>