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00" r:id="rId3"/>
    <p:sldMasterId id="2147483718" r:id="rId4"/>
    <p:sldMasterId id="2147483730" r:id="rId5"/>
  </p:sldMasterIdLst>
  <p:notesMasterIdLst>
    <p:notesMasterId r:id="rId21"/>
  </p:notesMasterIdLst>
  <p:sldIdLst>
    <p:sldId id="533" r:id="rId6"/>
    <p:sldId id="266" r:id="rId7"/>
    <p:sldId id="544" r:id="rId8"/>
    <p:sldId id="567" r:id="rId9"/>
    <p:sldId id="578" r:id="rId10"/>
    <p:sldId id="563" r:id="rId11"/>
    <p:sldId id="565" r:id="rId12"/>
    <p:sldId id="571" r:id="rId13"/>
    <p:sldId id="572" r:id="rId14"/>
    <p:sldId id="573" r:id="rId15"/>
    <p:sldId id="574" r:id="rId16"/>
    <p:sldId id="566" r:id="rId17"/>
    <p:sldId id="576" r:id="rId18"/>
    <p:sldId id="575" r:id="rId19"/>
    <p:sldId id="29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2"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CE4DA"/>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9" autoAdjust="0"/>
    <p:restoredTop sz="93947" autoAdjust="0"/>
  </p:normalViewPr>
  <p:slideViewPr>
    <p:cSldViewPr snapToGrid="0">
      <p:cViewPr varScale="1">
        <p:scale>
          <a:sx n="78" d="100"/>
          <a:sy n="78" d="100"/>
        </p:scale>
        <p:origin x="34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B7CA7C-7520-48DD-88FB-177E84F3E8EA}" type="datetimeFigureOut">
              <a:rPr lang="en-US" smtClean="0"/>
              <a:t>12/21/2025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76EAAE-8BA9-4EFF-BE4A-1A4A43290CE8}" type="slidenum">
              <a:rPr lang="en-US" smtClean="0"/>
              <a:t>‹#›</a:t>
            </a:fld>
            <a:endParaRPr lang="en-US"/>
          </a:p>
        </p:txBody>
      </p:sp>
    </p:spTree>
    <p:extLst>
      <p:ext uri="{BB962C8B-B14F-4D97-AF65-F5344CB8AC3E}">
        <p14:creationId xmlns:p14="http://schemas.microsoft.com/office/powerpoint/2010/main" val="2663830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0539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3749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5703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5623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C616C-8299-4076-8D87-B2DE53346399}"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944428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282996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2232249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8771287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608128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34200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13384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268759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2025/12/21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862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2025/12/21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409961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2025/12/21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67869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205620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462338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228474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73704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6295287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00575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621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142162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59947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1907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6685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EC616C-8299-4076-8D87-B2DE53346399}"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2664333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73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740673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7837362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24215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39178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9349883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267086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6914728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613402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815765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EC616C-8299-4076-8D87-B2DE53346399}" type="datetimeFigureOut">
              <a:rPr lang="en-US" smtClean="0"/>
              <a:t>12/21/2025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41196920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601981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83609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92544102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403088586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804325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285676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9369701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9985230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425137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688611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EC616C-8299-4076-8D87-B2DE53346399}" type="datetimeFigureOut">
              <a:rPr lang="en-US" smtClean="0"/>
              <a:t>12/21/2025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5161371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12/21/2025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2132848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12/21/2025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256001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12/21/2025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6170614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953423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5524835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0510948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79601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EC616C-8299-4076-8D87-B2DE53346399}" type="datetimeFigureOut">
              <a:rPr lang="en-US" smtClean="0"/>
              <a:t>12/21/2025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947831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EC616C-8299-4076-8D87-B2DE53346399}" type="datetimeFigureOut">
              <a:rPr lang="en-US" smtClean="0"/>
              <a:t>12/21/2025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575572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12/21/2025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1963467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12/21/2025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452764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4.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5.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C616C-8299-4076-8D87-B2DE53346399}" type="datetimeFigureOut">
              <a:rPr lang="en-US" smtClean="0"/>
              <a:t>12/21/2025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C64DD-8407-4FEB-8D26-3F636BF0C7DB}" type="slidenum">
              <a:rPr lang="en-US" smtClean="0"/>
              <a:t>‹#›</a:t>
            </a:fld>
            <a:endParaRPr lang="en-US"/>
          </a:p>
        </p:txBody>
      </p:sp>
    </p:spTree>
    <p:extLst>
      <p:ext uri="{BB962C8B-B14F-4D97-AF65-F5344CB8AC3E}">
        <p14:creationId xmlns:p14="http://schemas.microsoft.com/office/powerpoint/2010/main" val="6814947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2025/12/21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1016684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71401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15470342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12/21/2025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02230500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47.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Tree>
    <p:extLst>
      <p:ext uri="{BB962C8B-B14F-4D97-AF65-F5344CB8AC3E}">
        <p14:creationId xmlns:p14="http://schemas.microsoft.com/office/powerpoint/2010/main" val="941582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351177"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grpSp>
        <p:nvGrpSpPr>
          <p:cNvPr id="42" name="Group 41"/>
          <p:cNvGrpSpPr/>
          <p:nvPr/>
        </p:nvGrpSpPr>
        <p:grpSpPr>
          <a:xfrm>
            <a:off x="3854296" y="1710790"/>
            <a:ext cx="7702619" cy="3090635"/>
            <a:chOff x="172324" y="1157225"/>
            <a:chExt cx="2109019" cy="2071715"/>
          </a:xfrm>
        </p:grpSpPr>
        <p:sp>
          <p:nvSpPr>
            <p:cNvPr id="43" name="Hexagon 42"/>
            <p:cNvSpPr/>
            <p:nvPr/>
          </p:nvSpPr>
          <p:spPr>
            <a:xfrm>
              <a:off x="172324" y="1157225"/>
              <a:ext cx="2109019" cy="207171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92990" y="1351530"/>
              <a:ext cx="1954115" cy="1877410"/>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toe</a:t>
              </a: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Cười</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với</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khuôn</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miệng</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mở</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rộng</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sang 2 </a:t>
              </a: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bên</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thể</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hiện</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sự</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thích</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thú</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a:t>
              </a:r>
            </a:p>
          </p:txBody>
        </p:sp>
      </p:grpSp>
    </p:spTree>
    <p:extLst>
      <p:ext uri="{BB962C8B-B14F-4D97-AF65-F5344CB8AC3E}">
        <p14:creationId xmlns:p14="http://schemas.microsoft.com/office/powerpoint/2010/main" val="1221161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Picture 6" descr="Chong chóng mùa hè tái chế từ vỏ chai nhự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7091" y="365125"/>
            <a:ext cx="11591636" cy="6220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425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vi-VN" sz="3200" b="1">
                <a:solidFill>
                  <a:prstClr val="black"/>
                </a:solidFill>
                <a:latin typeface="Time New Roman"/>
                <a:ea typeface="+mn-ea"/>
                <a:cs typeface="Arial-Rounded" panose="020B0500000000000000" charset="0"/>
                <a:sym typeface="+mn-ea"/>
              </a:rPr>
            </a:br>
            <a:br>
              <a:rPr lang="vi-VN" b="1">
                <a:latin typeface="Time New Roman"/>
                <a:cs typeface="Arial-Rounded" panose="020B0500000000000000" charset="0"/>
                <a:sym typeface="+mn-ea"/>
              </a:rPr>
            </a:br>
            <a:endParaRPr lang="vi-VN"/>
          </a:p>
        </p:txBody>
      </p:sp>
      <p:sp>
        <p:nvSpPr>
          <p:cNvPr id="4" name="Content Placeholder 3"/>
          <p:cNvSpPr>
            <a:spLocks noGrp="1"/>
          </p:cNvSpPr>
          <p:nvPr>
            <p:ph idx="1"/>
          </p:nvPr>
        </p:nvSpPr>
        <p:spPr>
          <a:xfrm>
            <a:off x="269421" y="2897043"/>
            <a:ext cx="11438165" cy="2977284"/>
          </a:xfrm>
          <a:prstGeom prst="cloud">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800">
                <a:solidFill>
                  <a:schemeClr val="tx1"/>
                </a:solidFill>
                <a:latin typeface="Times New Roman" pitchFamily="18" charset="0"/>
                <a:cs typeface="Times New Roman" pitchFamily="18" charset="0"/>
                <a:sym typeface="+mn-ea"/>
              </a:rPr>
              <a:t>Anh em An </a:t>
            </a:r>
            <a:r>
              <a:rPr lang="vi-VN" sz="4800">
                <a:solidFill>
                  <a:schemeClr val="tx1"/>
                </a:solidFill>
                <a:latin typeface="Times New Roman" pitchFamily="18" charset="0"/>
                <a:cs typeface="Times New Roman" pitchFamily="18" charset="0"/>
                <a:sym typeface="+mn-ea"/>
              </a:rPr>
              <a:t>và</a:t>
            </a:r>
            <a:r>
              <a:rPr lang="en-US" sz="4800">
                <a:solidFill>
                  <a:schemeClr val="tx1"/>
                </a:solidFill>
                <a:latin typeface="Times New Roman" pitchFamily="18" charset="0"/>
                <a:cs typeface="Times New Roman" pitchFamily="18" charset="0"/>
                <a:sym typeface="+mn-ea"/>
              </a:rPr>
              <a:t> Mai</a:t>
            </a:r>
            <a:r>
              <a:rPr lang="vi-VN" sz="4800">
                <a:solidFill>
                  <a:schemeClr val="tx1"/>
                </a:solidFill>
                <a:latin typeface="Times New Roman" pitchFamily="18" charset="0"/>
                <a:cs typeface="Times New Roman" pitchFamily="18" charset="0"/>
                <a:sym typeface="+mn-ea"/>
              </a:rPr>
              <a:t> rất yêu thương, nhường nhịn nhau</a:t>
            </a:r>
            <a:endParaRPr lang="vi-VN" sz="4800" dirty="0">
              <a:solidFill>
                <a:schemeClr val="tx1"/>
              </a:solidFill>
              <a:latin typeface="Times New Roman" pitchFamily="18" charset="0"/>
              <a:cs typeface="Times New Roman" pitchFamily="18" charset="0"/>
            </a:endParaRPr>
          </a:p>
        </p:txBody>
      </p:sp>
      <p:sp>
        <p:nvSpPr>
          <p:cNvPr id="6" name="Title 7"/>
          <p:cNvSpPr txBox="1">
            <a:spLocks/>
          </p:cNvSpPr>
          <p:nvPr/>
        </p:nvSpPr>
        <p:spPr>
          <a:xfrm>
            <a:off x="392544" y="525421"/>
            <a:ext cx="11443855" cy="1643527"/>
          </a:xfrm>
          <a:prstGeom prst="rect">
            <a:avLst/>
          </a:prstGeom>
          <a:solidFill>
            <a:srgbClr val="0CE4DA"/>
          </a:solidFill>
        </p:spPr>
        <p:style>
          <a:lnRef idx="1">
            <a:schemeClr val="accent2"/>
          </a:lnRef>
          <a:fillRef idx="2">
            <a:schemeClr val="accent2"/>
          </a:fillRef>
          <a:effectRef idx="1">
            <a:schemeClr val="accent2"/>
          </a:effectRef>
          <a:fontRef idx="minor">
            <a:schemeClr val="dk1"/>
          </a:fontRef>
        </p:style>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dk1"/>
                </a:solidFill>
                <a:latin typeface="Arial" panose="020B0604020202020204" pitchFamily="34" charset="0"/>
                <a:ea typeface="+mn-ea"/>
                <a:cs typeface="Arial" panose="020B0604020202020204" pitchFamily="34" charset="0"/>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br>
              <a:rPr lang="vi-VN" sz="3200" b="1">
                <a:solidFill>
                  <a:schemeClr val="tx1"/>
                </a:solidFill>
                <a:latin typeface="Time New Roman"/>
                <a:cs typeface="Arial-Rounded" panose="020B0500000000000000" charset="0"/>
                <a:sym typeface="+mn-ea"/>
              </a:rPr>
            </a:br>
            <a:r>
              <a:rPr lang="vi-VN" sz="4000" b="1" u="sng">
                <a:solidFill>
                  <a:schemeClr val="tx1"/>
                </a:solidFill>
                <a:latin typeface="Sitka Banner" panose="02000505000000020004" pitchFamily="2" charset="0"/>
                <a:cs typeface="Arial-Rounded" panose="020B0500000000000000" charset="0"/>
                <a:sym typeface="+mn-ea"/>
              </a:rPr>
              <a:t>Câu </a:t>
            </a:r>
            <a:r>
              <a:rPr lang="en-US" sz="4000" b="1" u="sng">
                <a:solidFill>
                  <a:schemeClr val="tx1"/>
                </a:solidFill>
                <a:latin typeface="Time New Roman"/>
                <a:cs typeface="Arial-Rounded" panose="020B0500000000000000" charset="0"/>
                <a:sym typeface="+mn-ea"/>
              </a:rPr>
              <a:t>4</a:t>
            </a:r>
            <a:r>
              <a:rPr lang="en-US" sz="4000" b="1">
                <a:solidFill>
                  <a:schemeClr val="tx1"/>
                </a:solidFill>
                <a:latin typeface="Sitka Banner" panose="02000505000000020004" pitchFamily="2" charset="0"/>
                <a:cs typeface="Arial-Rounded" panose="020B0500000000000000" charset="0"/>
                <a:sym typeface="+mn-ea"/>
              </a:rPr>
              <a:t>: Qua </a:t>
            </a:r>
            <a:r>
              <a:rPr lang="vi-VN" sz="4000" b="1">
                <a:solidFill>
                  <a:schemeClr val="tx1"/>
                </a:solidFill>
                <a:latin typeface="Sitka Banner" panose="02000505000000020004" pitchFamily="2" charset="0"/>
                <a:cs typeface="Arial-Rounded" panose="020B0500000000000000" charset="0"/>
                <a:sym typeface="+mn-ea"/>
              </a:rPr>
              <a:t>câu chuyện em thấy tình cảm của anh em An và Mai như thế nào?</a:t>
            </a:r>
            <a:endParaRPr lang="en-US" sz="3600" b="1" dirty="0">
              <a:solidFill>
                <a:prstClr val="white"/>
              </a:solidFill>
              <a:latin typeface="Sitka Banner" panose="02000505000000020004" pitchFamily="2" charset="0"/>
              <a:cs typeface="Arial-Rounded" panose="020B0500000000000000" charset="0"/>
              <a:sym typeface="+mn-ea"/>
            </a:endParaRPr>
          </a:p>
        </p:txBody>
      </p:sp>
    </p:spTree>
    <p:extLst>
      <p:ext uri="{BB962C8B-B14F-4D97-AF65-F5344CB8AC3E}">
        <p14:creationId xmlns:p14="http://schemas.microsoft.com/office/powerpoint/2010/main" val="34491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 calcmode="lin" valueType="num">
                                      <p:cBhvr additive="base">
                                        <p:cTn id="13"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spTree>
    <p:extLst>
      <p:ext uri="{BB962C8B-B14F-4D97-AF65-F5344CB8AC3E}">
        <p14:creationId xmlns:p14="http://schemas.microsoft.com/office/powerpoint/2010/main" val="204708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NHẠC THIẾU NHI - CHONG CHÓNG TRE">
            <a:hlinkClick r:id="" action="ppaction://media"/>
          </p:cNvPr>
          <p:cNvPicPr>
            <a:picLocks noGrp="1" noChangeAspect="1"/>
          </p:cNvPicPr>
          <p:nvPr>
            <p:ph idx="1"/>
            <a:videoFile r:link="rId1"/>
            <p:extLst>
              <p:ext uri="{DAA4B4D4-6D71-4841-9C94-3DE7FCFB9230}">
                <p14:media xmlns:p14="http://schemas.microsoft.com/office/powerpoint/2010/main" r:embed="rId2">
                  <p14:trim st="11912" end="132245"/>
                </p14:media>
              </p:ext>
            </p:extLst>
          </p:nvPr>
        </p:nvPicPr>
        <p:blipFill>
          <a:blip r:embed="rId4"/>
          <a:stretch>
            <a:fillRect/>
          </a:stretch>
        </p:blipFill>
        <p:spPr>
          <a:xfrm>
            <a:off x="395926" y="365125"/>
            <a:ext cx="11397005" cy="5811838"/>
          </a:xfrm>
        </p:spPr>
      </p:pic>
    </p:spTree>
    <p:extLst>
      <p:ext uri="{BB962C8B-B14F-4D97-AF65-F5344CB8AC3E}">
        <p14:creationId xmlns:p14="http://schemas.microsoft.com/office/powerpoint/2010/main" val="9371508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17"/>
          <p:cNvSpPr/>
          <p:nvPr/>
        </p:nvSpPr>
        <p:spPr>
          <a:xfrm>
            <a:off x="-43199" y="10758"/>
            <a:ext cx="12235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p:cNvGrpSpPr/>
          <p:nvPr/>
        </p:nvGrpSpPr>
        <p:grpSpPr>
          <a:xfrm>
            <a:off x="3505200" y="2966085"/>
            <a:ext cx="7910830" cy="1295400"/>
            <a:chOff x="9566064" y="964372"/>
            <a:chExt cx="5446164" cy="698253"/>
          </a:xfrm>
        </p:grpSpPr>
        <p:sp>
          <p:nvSpPr>
            <p:cNvPr id="12"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17"/>
          <p:cNvSpPr/>
          <p:nvPr/>
        </p:nvSpPr>
        <p:spPr>
          <a:xfrm>
            <a:off x="1873593" y="3158147"/>
            <a:ext cx="1750345" cy="1205899"/>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6"/>
          <p:cNvSpPr/>
          <p:nvPr/>
        </p:nvSpPr>
        <p:spPr>
          <a:xfrm>
            <a:off x="2193050" y="3261097"/>
            <a:ext cx="1258009" cy="999997"/>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2815797" y="2822865"/>
            <a:ext cx="1378806" cy="1412343"/>
            <a:chOff x="1149549" y="1066515"/>
            <a:chExt cx="992332" cy="992332"/>
          </a:xfrm>
          <a:solidFill>
            <a:schemeClr val="accent6">
              <a:lumMod val="75000"/>
            </a:schemeClr>
          </a:solidFill>
        </p:grpSpPr>
        <p:sp>
          <p:nvSpPr>
            <p:cNvPr id="18" name="Oval 17"/>
            <p:cNvSpPr/>
            <p:nvPr/>
          </p:nvSpPr>
          <p:spPr>
            <a:xfrm>
              <a:off x="1149549" y="1066515"/>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p:cNvSpPr/>
            <p:nvPr/>
          </p:nvSpPr>
          <p:spPr>
            <a:xfrm>
              <a:off x="1188515" y="1081392"/>
              <a:ext cx="914400" cy="914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p:cNvSpPr txBox="1"/>
          <p:nvPr/>
        </p:nvSpPr>
        <p:spPr>
          <a:xfrm>
            <a:off x="2655570" y="2872105"/>
            <a:ext cx="1539240" cy="141351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prstClr val="white"/>
                </a:solidFill>
                <a:effectLst/>
                <a:uLnTx/>
                <a:uFillTx/>
                <a:latin typeface="Arial Rounded MT Bold" panose="020F0704030504030204" charset="0"/>
                <a:ea typeface="Arial-Rounded" panose="020B0500000000000000" pitchFamily="34" charset="0"/>
                <a:cs typeface="Times New Roman" panose="02020603050405020304" pitchFamily="18" charset="0"/>
              </a:rPr>
              <a:t>32</a:t>
            </a:r>
          </a:p>
        </p:txBody>
      </p:sp>
      <p:sp>
        <p:nvSpPr>
          <p:cNvPr id="22" name="TextBox 21"/>
          <p:cNvSpPr txBox="1"/>
          <p:nvPr/>
        </p:nvSpPr>
        <p:spPr>
          <a:xfrm>
            <a:off x="3826510" y="3089910"/>
            <a:ext cx="7176770" cy="1938944"/>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F7964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6000" b="1" i="0" u="none" strike="noStrike" kern="1200" cap="none" spc="0" normalizeH="0" baseline="0" noProof="0" dirty="0">
                <a:ln>
                  <a:noFill/>
                </a:ln>
                <a:solidFill>
                  <a:srgbClr val="F7964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7964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chong</a:t>
            </a:r>
            <a:r>
              <a:rPr kumimoji="0" lang="en-US" sz="6000" b="1" i="0" u="none" strike="noStrike" kern="1200" cap="none" spc="0" normalizeH="0" baseline="0" noProof="0" dirty="0">
                <a:ln>
                  <a:noFill/>
                </a:ln>
                <a:solidFill>
                  <a:srgbClr val="F7964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7964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chóng</a:t>
            </a:r>
            <a:endParaRPr kumimoji="0" lang="en-US" sz="6000" b="1" i="0" u="none" strike="noStrike" kern="1200" cap="none" spc="0" normalizeH="0" baseline="0" noProof="0" dirty="0">
              <a:ln>
                <a:noFill/>
              </a:ln>
              <a:solidFill>
                <a:srgbClr val="F7964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6000" b="1"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r>
              <a:rPr lang="en-US" sz="6000" b="1"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Tiết</a:t>
            </a:r>
            <a:r>
              <a:rPr lang="en-US" sz="6000" b="1"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2)</a:t>
            </a:r>
            <a:endParaRPr kumimoji="0" lang="en-US" sz="6000" b="1" i="0" u="none" strike="noStrike" kern="1200" cap="none" spc="0" normalizeH="0" baseline="0" noProof="0" dirty="0">
              <a:ln>
                <a:noFill/>
              </a:ln>
              <a:solidFill>
                <a:srgbClr val="F7964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5945" y="5866688"/>
            <a:ext cx="996055" cy="991312"/>
          </a:xfrm>
          <a:prstGeom prst="rect">
            <a:avLst/>
          </a:prstGeom>
        </p:spPr>
      </p:pic>
    </p:spTree>
  </p:cSld>
  <p:clrMapOvr>
    <a:masterClrMapping/>
  </p:clrMapOvr>
  <p:transition advClick="0">
    <p:wedg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254" y="2844800"/>
            <a:ext cx="11951854" cy="4592927"/>
          </a:xfrm>
        </p:spPr>
        <p:txBody>
          <a:bodyPr/>
          <a:lstStyle/>
          <a:p>
            <a:pPr marL="0" indent="0">
              <a:buNone/>
            </a:pPr>
            <a:r>
              <a:rPr lang="en-US">
                <a:latin typeface="Times New Roman" panose="02020603050405020304" pitchFamily="18" charset="0"/>
                <a:cs typeface="Times New Roman" panose="02020603050405020304" pitchFamily="18" charset="0"/>
              </a:rPr>
              <a:t>	</a:t>
            </a:r>
            <a:endParaRPr lang="vi-VN" sz="2800">
              <a:latin typeface="Times New Roman" panose="02020603050405020304" pitchFamily="18" charset="0"/>
              <a:cs typeface="Times New Roman" panose="02020603050405020304" pitchFamily="18" charset="0"/>
            </a:endParaRPr>
          </a:p>
        </p:txBody>
      </p:sp>
      <p:sp>
        <p:nvSpPr>
          <p:cNvPr id="6" name="Title 5">
            <a:extLst>
              <a:ext uri="{FF2B5EF4-FFF2-40B4-BE49-F238E27FC236}">
                <a16:creationId xmlns:a16="http://schemas.microsoft.com/office/drawing/2014/main" id="{BDCE48CD-9935-4273-BDB6-D1B7D67BC370}"/>
              </a:ext>
            </a:extLst>
          </p:cNvPr>
          <p:cNvSpPr>
            <a:spLocks noGrp="1"/>
          </p:cNvSpPr>
          <p:nvPr>
            <p:ph type="title"/>
          </p:nvPr>
        </p:nvSpPr>
        <p:spPr>
          <a:xfrm>
            <a:off x="609599" y="274637"/>
            <a:ext cx="11508509" cy="2700462"/>
          </a:xfrm>
          <a:prstGeom prst="rect">
            <a:avLst/>
          </a:prstGeom>
        </p:spPr>
        <p:style>
          <a:lnRef idx="2">
            <a:schemeClr val="accent4"/>
          </a:lnRef>
          <a:fillRef idx="1">
            <a:schemeClr val="lt1"/>
          </a:fillRef>
          <a:effectRef idx="0">
            <a:schemeClr val="accent4"/>
          </a:effectRef>
          <a:fontRef idx="minor">
            <a:schemeClr val="dk1"/>
          </a:fontRef>
        </p:style>
        <p:txBody>
          <a:bodyPr rtlCol="0" anchor="ctr">
            <a:normAutofit fontScale="9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3600" b="1" i="0" u="none" strike="noStrike" kern="1200" cap="none" spc="0" normalizeH="0" noProof="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CHONG CHÓNG</a:t>
            </a:r>
            <a:br>
              <a:rPr kumimoji="0" lang="en-US" sz="2400" b="0" i="0" u="none" strike="noStrike" kern="1200" cap="none" spc="0" normalizeH="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lang="en-US" sz="24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An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thích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chóng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giấy</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Mỗi</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chóng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chỉ</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dài</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gắn</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bốn</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giấy</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mỏng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xinh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mỗi</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quay,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bao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nhiêu</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sự</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háo</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hức</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Anh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thích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chạy</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thật</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nhanh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giấy</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ngừng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quay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lướt</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chóng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tạo</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u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u</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7" name="Rectangle 6">
            <a:extLst>
              <a:ext uri="{FF2B5EF4-FFF2-40B4-BE49-F238E27FC236}">
                <a16:creationId xmlns:a16="http://schemas.microsoft.com/office/drawing/2014/main" id="{BDCE48CD-9935-4273-BDB6-D1B7D67BC370}"/>
              </a:ext>
            </a:extLst>
          </p:cNvPr>
          <p:cNvSpPr/>
          <p:nvPr/>
        </p:nvSpPr>
        <p:spPr>
          <a:xfrm>
            <a:off x="609600" y="2975099"/>
            <a:ext cx="11508508" cy="371202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lvl="1"/>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An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Mai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cs typeface="Times New Roman" panose="02020603050405020304" pitchFamily="18" charset="0"/>
              </a:rPr>
              <a:t> ai </a:t>
            </a:r>
            <a:r>
              <a:rPr lang="en-US" sz="2800" dirty="0" err="1">
                <a:latin typeface="Times New Roman" panose="02020603050405020304" pitchFamily="18" charset="0"/>
                <a:cs typeface="Times New Roman" panose="02020603050405020304" pitchFamily="18" charset="0"/>
              </a:rPr>
              <a:t>thắng</a:t>
            </a:r>
            <a:r>
              <a:rPr lang="en-US" sz="2800" dirty="0">
                <a:latin typeface="Times New Roman" panose="02020603050405020304" pitchFamily="18" charset="0"/>
                <a:cs typeface="Times New Roman" panose="02020603050405020304" pitchFamily="18" charset="0"/>
              </a:rPr>
              <a:t>. Hai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chóng</a:t>
            </a:r>
            <a:r>
              <a:rPr lang="en-US" sz="2800" dirty="0">
                <a:latin typeface="Times New Roman" panose="02020603050405020304" pitchFamily="18" charset="0"/>
                <a:cs typeface="Times New Roman" panose="02020603050405020304" pitchFamily="18" charset="0"/>
              </a:rPr>
              <a:t> quay,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Chong </a:t>
            </a:r>
            <a:r>
              <a:rPr lang="en-US" sz="2800" dirty="0" err="1">
                <a:latin typeface="Times New Roman" panose="02020603050405020304" pitchFamily="18" charset="0"/>
                <a:cs typeface="Times New Roman" panose="02020603050405020304" pitchFamily="18" charset="0"/>
              </a:rPr>
              <a:t>chóng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ai </a:t>
            </a:r>
            <a:r>
              <a:rPr lang="en-US" sz="2800" dirty="0" err="1">
                <a:latin typeface="Times New Roman" panose="02020603050405020304" pitchFamily="18" charset="0"/>
                <a:cs typeface="Times New Roman" panose="02020603050405020304" pitchFamily="18" charset="0"/>
              </a:rPr>
              <a:t>dừng</a:t>
            </a:r>
            <a:r>
              <a:rPr lang="en-US" sz="2800" dirty="0">
                <a:latin typeface="Times New Roman" panose="02020603050405020304" pitchFamily="18" charset="0"/>
                <a:cs typeface="Times New Roman" panose="02020603050405020304" pitchFamily="18" charset="0"/>
              </a:rPr>
              <a:t> quay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chạy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chóng</a:t>
            </a:r>
            <a:r>
              <a:rPr lang="en-US" sz="2800" dirty="0">
                <a:latin typeface="Times New Roman" panose="02020603050405020304" pitchFamily="18" charset="0"/>
                <a:cs typeface="Times New Roman" panose="02020603050405020304" pitchFamily="18" charset="0"/>
              </a:rPr>
              <a:t> quay </a:t>
            </a:r>
            <a:r>
              <a:rPr lang="en-US" sz="2800" dirty="0" err="1">
                <a:latin typeface="Times New Roman" panose="02020603050405020304" pitchFamily="18" charset="0"/>
                <a:cs typeface="Times New Roman" panose="02020603050405020304" pitchFamily="18" charset="0"/>
              </a:rPr>
              <a:t>lâu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Thua </a:t>
            </a:r>
            <a:r>
              <a:rPr lang="en-US" sz="2800" dirty="0" err="1">
                <a:latin typeface="Times New Roman" panose="02020603050405020304" pitchFamily="18" charset="0"/>
                <a:cs typeface="Times New Roman" panose="02020603050405020304" pitchFamily="18" charset="0"/>
              </a:rPr>
              <a:t>mãi</a:t>
            </a:r>
            <a:r>
              <a:rPr lang="en-US" sz="2800" dirty="0">
                <a:latin typeface="Times New Roman" panose="02020603050405020304" pitchFamily="18" charset="0"/>
                <a:cs typeface="Times New Roman" panose="02020603050405020304" pitchFamily="18" charset="0"/>
              </a:rPr>
              <a:t>, Mai </a:t>
            </a:r>
            <a:r>
              <a:rPr lang="en-US" sz="2800"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thiu</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liền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chóng</a:t>
            </a:r>
            <a:r>
              <a:rPr lang="en-US" sz="2800" dirty="0">
                <a:latin typeface="Times New Roman" panose="02020603050405020304" pitchFamily="18" charset="0"/>
                <a:cs typeface="Times New Roman" panose="02020603050405020304" pitchFamily="18" charset="0"/>
              </a:rPr>
              <a:t> quay. Mai </a:t>
            </a:r>
            <a:r>
              <a:rPr lang="en-US" sz="2800" dirty="0" err="1">
                <a:latin typeface="Times New Roman" panose="02020603050405020304" pitchFamily="18" charset="0"/>
                <a:cs typeface="Times New Roman" panose="02020603050405020304" pitchFamily="18" charset="0"/>
              </a:rPr>
              <a:t>cười</a:t>
            </a:r>
            <a:r>
              <a:rPr lang="en-US" sz="2800" dirty="0">
                <a:latin typeface="Times New Roman" panose="02020603050405020304" pitchFamily="18" charset="0"/>
                <a:cs typeface="Times New Roman" panose="02020603050405020304" pitchFamily="18" charset="0"/>
              </a:rPr>
              <a:t> toe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Mai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chóng</a:t>
            </a:r>
            <a:r>
              <a:rPr lang="en-US" sz="2800" dirty="0">
                <a:latin typeface="Times New Roman" panose="02020603050405020304" pitchFamily="18" charset="0"/>
                <a:cs typeface="Times New Roman" panose="02020603050405020304" pitchFamily="18" charset="0"/>
              </a:rPr>
              <a:t>.</a:t>
            </a:r>
          </a:p>
          <a:p>
            <a:pPr algn="r"/>
            <a:r>
              <a:rPr lang="en-US" sz="2800" i="1" dirty="0">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Tuệ</a:t>
            </a:r>
            <a:r>
              <a:rPr lang="en-US" sz="2800" dirty="0">
                <a:latin typeface="Times New Roman" panose="02020603050405020304" pitchFamily="18" charset="0"/>
                <a:cs typeface="Times New Roman" panose="02020603050405020304" pitchFamily="18" charset="0"/>
              </a:rPr>
              <a:t> Nhi</a:t>
            </a:r>
            <a:r>
              <a:rPr lang="en-US" dirty="0">
                <a:latin typeface="Times New Roman" panose="02020603050405020304" pitchFamily="18" charset="0"/>
                <a:cs typeface="Times New Roman" panose="02020603050405020304" pitchFamily="18" charset="0"/>
              </a:rPr>
              <a:t>)</a:t>
            </a:r>
            <a:endParaRPr lang="vi-VN" dirty="0">
              <a:latin typeface="Times New Roman" panose="02020603050405020304" pitchFamily="18" charset="0"/>
              <a:cs typeface="Times New Roman" panose="02020603050405020304" pitchFamily="18" charset="0"/>
            </a:endParaRPr>
          </a:p>
        </p:txBody>
      </p:sp>
      <p:pic>
        <p:nvPicPr>
          <p:cNvPr id="8" name="Picture 3">
            <a:extLst>
              <a:ext uri="{FF2B5EF4-FFF2-40B4-BE49-F238E27FC236}">
                <a16:creationId xmlns:a16="http://schemas.microsoft.com/office/drawing/2014/main" id="{72704662-D83D-4BF5-AAAC-D07303E07FAD}"/>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6234" y="946150"/>
            <a:ext cx="527050" cy="1580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D39CF391-0108-4C76-A74F-249F57D844F7}"/>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9392" y="2844800"/>
            <a:ext cx="527050" cy="3168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567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45491" y="2100233"/>
            <a:ext cx="9301018"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charset="-122"/>
                <a:cs typeface="Times New Roman" panose="02020603050405020304" pitchFamily="18"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4338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sp>
        <p:nvSpPr>
          <p:cNvPr id="4" name="Down Arrow 3"/>
          <p:cNvSpPr/>
          <p:nvPr/>
        </p:nvSpPr>
        <p:spPr>
          <a:xfrm rot="3892939">
            <a:off x="4279037" y="902382"/>
            <a:ext cx="339720" cy="2768249"/>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solidFill>
                <a:prstClr val="white"/>
              </a:solidFill>
            </a:endParaRPr>
          </a:p>
        </p:txBody>
      </p:sp>
      <p:sp>
        <p:nvSpPr>
          <p:cNvPr id="5" name="Down Arrow 4"/>
          <p:cNvSpPr/>
          <p:nvPr/>
        </p:nvSpPr>
        <p:spPr>
          <a:xfrm rot="17589283">
            <a:off x="6962423" y="919202"/>
            <a:ext cx="339720" cy="269437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solidFill>
                <a:prstClr val="white"/>
              </a:solidFill>
            </a:endParaRPr>
          </a:p>
        </p:txBody>
      </p:sp>
      <p:sp>
        <p:nvSpPr>
          <p:cNvPr id="6" name="Down Arrow 5"/>
          <p:cNvSpPr/>
          <p:nvPr/>
        </p:nvSpPr>
        <p:spPr>
          <a:xfrm>
            <a:off x="5622558" y="1736737"/>
            <a:ext cx="339720" cy="1159733"/>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7" name="TextBox 6"/>
          <p:cNvSpPr txBox="1"/>
          <p:nvPr/>
        </p:nvSpPr>
        <p:spPr>
          <a:xfrm>
            <a:off x="900954" y="2877668"/>
            <a:ext cx="3189353" cy="2677656"/>
          </a:xfrm>
          <a:prstGeom prst="rect">
            <a:avLst/>
          </a:prstGeom>
          <a:solidFill>
            <a:srgbClr val="FFCCFF"/>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0" lvl="2"/>
            <a:r>
              <a:rPr lang="vi-VN" sz="3600" b="1">
                <a:solidFill>
                  <a:srgbClr val="002060"/>
                </a:solidFill>
                <a:latin typeface="+mj-lt"/>
              </a:rPr>
              <a:t>An yêu thích những chiếc chong chóng giấy</a:t>
            </a:r>
          </a:p>
          <a:p>
            <a:endParaRPr lang="vi-VN" sz="2400" dirty="0">
              <a:solidFill>
                <a:prstClr val="black"/>
              </a:solidFill>
            </a:endParaRPr>
          </a:p>
        </p:txBody>
      </p:sp>
      <p:sp>
        <p:nvSpPr>
          <p:cNvPr id="8" name="TextBox 7"/>
          <p:cNvSpPr txBox="1"/>
          <p:nvPr/>
        </p:nvSpPr>
        <p:spPr>
          <a:xfrm>
            <a:off x="4348316" y="2918009"/>
            <a:ext cx="3445888" cy="2554545"/>
          </a:xfrm>
          <a:prstGeom prst="rect">
            <a:avLst/>
          </a:prstGeom>
          <a:solidFill>
            <a:srgbClr val="0CE4DA"/>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0" lvl="2"/>
            <a:r>
              <a:rPr lang="vi-VN" sz="3200" b="1">
                <a:solidFill>
                  <a:prstClr val="black"/>
                </a:solidFill>
                <a:latin typeface="+mj-lt"/>
              </a:rPr>
              <a:t>An thích chạy thật nhanh để những cánh giấy không ngừng quay trong gió.</a:t>
            </a:r>
            <a:endParaRPr lang="vi-VN" sz="3200" b="1" dirty="0">
              <a:solidFill>
                <a:prstClr val="black"/>
              </a:solidFill>
              <a:latin typeface="+mj-lt"/>
            </a:endParaRPr>
          </a:p>
        </p:txBody>
      </p:sp>
      <p:sp>
        <p:nvSpPr>
          <p:cNvPr id="9" name="TextBox 8"/>
          <p:cNvSpPr txBox="1"/>
          <p:nvPr/>
        </p:nvSpPr>
        <p:spPr>
          <a:xfrm>
            <a:off x="7982244" y="2864222"/>
            <a:ext cx="2899116" cy="2431435"/>
          </a:xfrm>
          <a:prstGeom prst="rect">
            <a:avLst/>
          </a:prstGeom>
          <a:solidFill>
            <a:srgbClr val="FFCCFF"/>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vi-VN" sz="3200" b="1">
                <a:solidFill>
                  <a:srgbClr val="002060"/>
                </a:solidFill>
                <a:latin typeface="+mj-lt"/>
              </a:rPr>
              <a:t>Hai anh em đều mê những chiếc chong chóng </a:t>
            </a:r>
          </a:p>
          <a:p>
            <a:endParaRPr lang="vi-VN" sz="2400" dirty="0">
              <a:solidFill>
                <a:prstClr val="black"/>
              </a:solidFill>
            </a:endParaRPr>
          </a:p>
        </p:txBody>
      </p:sp>
      <p:sp>
        <p:nvSpPr>
          <p:cNvPr id="10" name="TextBox 9"/>
          <p:cNvSpPr txBox="1"/>
          <p:nvPr/>
        </p:nvSpPr>
        <p:spPr>
          <a:xfrm>
            <a:off x="987879" y="497839"/>
            <a:ext cx="9893481" cy="1200329"/>
          </a:xfrm>
          <a:prstGeom prst="rect">
            <a:avLst/>
          </a:prstGeom>
          <a:solidFill>
            <a:srgbClr val="FFFFCC"/>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0" lvl="1" algn="ctr"/>
            <a:r>
              <a:rPr lang="vi-VN" sz="3600" b="1">
                <a:solidFill>
                  <a:prstClr val="black"/>
                </a:solidFill>
                <a:latin typeface="+mj-lt"/>
                <a:cs typeface="Times New Roman" panose="02020603050405020304" pitchFamily="18" charset="0"/>
              </a:rPr>
              <a:t>Câu 1: Tìm chi tiết cho thấy An rất thích chơi chong chóng.</a:t>
            </a:r>
            <a:endParaRPr lang="vi-VN" sz="3600" b="1" dirty="0">
              <a:solidFill>
                <a:prstClr val="black"/>
              </a:solidFill>
              <a:latin typeface="+mj-lt"/>
              <a:cs typeface="Times New Roman" panose="02020603050405020304" pitchFamily="18" charset="0"/>
            </a:endParaRPr>
          </a:p>
        </p:txBody>
      </p:sp>
    </p:spTree>
    <p:extLst>
      <p:ext uri="{BB962C8B-B14F-4D97-AF65-F5344CB8AC3E}">
        <p14:creationId xmlns:p14="http://schemas.microsoft.com/office/powerpoint/2010/main" val="327868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61817" y="618836"/>
            <a:ext cx="11443855" cy="1237673"/>
          </a:xfrm>
          <a:prstGeom prst="wedgeRoundRectCallout">
            <a:avLst>
              <a:gd name="adj1" fmla="val -18901"/>
              <a:gd name="adj2" fmla="val 154788"/>
              <a:gd name="adj3" fmla="val 16667"/>
            </a:avLst>
          </a:prstGeom>
          <a:solidFill>
            <a:srgbClr val="0CE4DA"/>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just">
              <a:buNone/>
            </a:pPr>
            <a:r>
              <a:rPr lang="vi-VN" sz="4000" b="1" u="sng">
                <a:solidFill>
                  <a:schemeClr val="tx1"/>
                </a:solidFill>
                <a:latin typeface="Times New Roman" panose="02020603050405020304" pitchFamily="18" charset="0"/>
                <a:cs typeface="Times New Roman" panose="02020603050405020304" pitchFamily="18" charset="0"/>
              </a:rPr>
              <a:t>Câu 2</a:t>
            </a:r>
            <a:r>
              <a:rPr lang="vi-VN" sz="4000" b="1">
                <a:solidFill>
                  <a:schemeClr val="tx1"/>
                </a:solidFill>
                <a:latin typeface="Times New Roman" panose="02020603050405020304" pitchFamily="18" charset="0"/>
                <a:cs typeface="Times New Roman" panose="02020603050405020304" pitchFamily="18" charset="0"/>
              </a:rPr>
              <a:t>: Vì sao An luôn thắng khi thi chơi chong chóng cùng bé Mai?</a:t>
            </a:r>
          </a:p>
        </p:txBody>
      </p:sp>
      <p:sp>
        <p:nvSpPr>
          <p:cNvPr id="8" name="Title 7"/>
          <p:cNvSpPr txBox="1">
            <a:spLocks noGrp="1"/>
          </p:cNvSpPr>
          <p:nvPr>
            <p:ph type="title"/>
          </p:nvPr>
        </p:nvSpPr>
        <p:spPr>
          <a:xfrm>
            <a:off x="461817" y="3194266"/>
            <a:ext cx="11443855" cy="2308324"/>
          </a:xfrm>
          <a:prstGeom prst="rect">
            <a:avLst/>
          </a:prstGeom>
          <a:solidFill>
            <a:srgbClr val="FFFFCC"/>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marL="0" indent="0"/>
            <a:br>
              <a:rPr lang="vi-VN" sz="4000" b="1">
                <a:solidFill>
                  <a:schemeClr val="tx1"/>
                </a:solidFill>
                <a:latin typeface="Time New Roman"/>
                <a:cs typeface="Arial-Rounded" panose="020B0500000000000000" charset="0"/>
                <a:sym typeface="+mn-ea"/>
              </a:rPr>
            </a:br>
            <a:r>
              <a:rPr lang="vi-VN" sz="4000" b="1">
                <a:solidFill>
                  <a:schemeClr val="tx1"/>
                </a:solidFill>
                <a:latin typeface="Time New Roman"/>
                <a:cs typeface="Arial-Rounded" panose="020B0500000000000000" charset="0"/>
                <a:sym typeface="+mn-ea"/>
              </a:rPr>
              <a:t>	</a:t>
            </a:r>
            <a:r>
              <a:rPr lang="vi-VN" sz="4000">
                <a:solidFill>
                  <a:schemeClr val="tx1"/>
                </a:solidFill>
                <a:latin typeface="Time New Roman"/>
                <a:cs typeface="Arial-Rounded" panose="020B0500000000000000" charset="0"/>
                <a:sym typeface="+mn-ea"/>
              </a:rPr>
              <a:t>Vì An chạy nhanh hơn nên chong chóng quay lâu hơn.</a:t>
            </a:r>
            <a:br>
              <a:rPr lang="vi-VN" sz="4000">
                <a:solidFill>
                  <a:prstClr val="white"/>
                </a:solidFill>
                <a:latin typeface="Time New Roman"/>
                <a:cs typeface="Arial-Rounded" panose="020B0500000000000000" charset="0"/>
                <a:sym typeface="+mn-ea"/>
              </a:rPr>
            </a:br>
            <a:endParaRPr lang="en-US" sz="4000" dirty="0">
              <a:solidFill>
                <a:prstClr val="white"/>
              </a:solidFill>
              <a:latin typeface="Time New Roman"/>
              <a:cs typeface="Arial-Rounded" panose="020B0500000000000000" charset="0"/>
              <a:sym typeface="+mn-ea"/>
            </a:endParaRPr>
          </a:p>
        </p:txBody>
      </p:sp>
    </p:spTree>
    <p:extLst>
      <p:ext uri="{BB962C8B-B14F-4D97-AF65-F5344CB8AC3E}">
        <p14:creationId xmlns:p14="http://schemas.microsoft.com/office/powerpoint/2010/main" val="400797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527132" y="586179"/>
            <a:ext cx="11443855" cy="1237673"/>
          </a:xfrm>
          <a:prstGeom prst="wedgeRoundRectCallout">
            <a:avLst>
              <a:gd name="adj1" fmla="val -18901"/>
              <a:gd name="adj2" fmla="val 154788"/>
              <a:gd name="adj3" fmla="val 16667"/>
            </a:avLst>
          </a:prstGeom>
          <a:solidFill>
            <a:srgbClr val="0CE4DA"/>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gn="just">
              <a:buNone/>
            </a:pPr>
            <a:r>
              <a:rPr lang="vi-VN" sz="4000" b="1" u="sng">
                <a:solidFill>
                  <a:schemeClr val="tx1"/>
                </a:solidFill>
                <a:latin typeface="Times New Roman" panose="02020603050405020304" pitchFamily="18" charset="0"/>
                <a:cs typeface="Times New Roman" panose="02020603050405020304" pitchFamily="18" charset="0"/>
              </a:rPr>
              <a:t>Câu </a:t>
            </a:r>
            <a:r>
              <a:rPr lang="en-US" sz="4000" b="1" u="sng">
                <a:solidFill>
                  <a:schemeClr val="tx1"/>
                </a:solidFill>
                <a:latin typeface="Times New Roman" panose="02020603050405020304" pitchFamily="18" charset="0"/>
                <a:cs typeface="Times New Roman" panose="02020603050405020304" pitchFamily="18" charset="0"/>
              </a:rPr>
              <a:t>3</a:t>
            </a:r>
            <a:r>
              <a:rPr lang="vi-VN" sz="4000" b="1">
                <a:solidFill>
                  <a:schemeClr val="tx1"/>
                </a:solidFill>
                <a:latin typeface="Times New Roman" panose="02020603050405020304" pitchFamily="18" charset="0"/>
                <a:cs typeface="Times New Roman" panose="02020603050405020304" pitchFamily="18" charset="0"/>
              </a:rPr>
              <a:t>: An nghĩ ra cách gì để bé Mai vui?</a:t>
            </a:r>
          </a:p>
        </p:txBody>
      </p:sp>
      <p:sp>
        <p:nvSpPr>
          <p:cNvPr id="8" name="Title 7"/>
          <p:cNvSpPr txBox="1">
            <a:spLocks noGrp="1"/>
          </p:cNvSpPr>
          <p:nvPr>
            <p:ph type="title"/>
          </p:nvPr>
        </p:nvSpPr>
        <p:spPr>
          <a:xfrm>
            <a:off x="461816" y="2737157"/>
            <a:ext cx="11443855" cy="3139321"/>
          </a:xfrm>
          <a:prstGeom prst="rect">
            <a:avLst/>
          </a:prstGeom>
          <a:solidFill>
            <a:srgbClr val="FFFFCC"/>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marL="0" indent="0"/>
            <a:br>
              <a:rPr lang="vi-VN" sz="3200" b="1">
                <a:solidFill>
                  <a:schemeClr val="tx1"/>
                </a:solidFill>
                <a:latin typeface="Time New Roman"/>
                <a:cs typeface="Arial-Rounded" panose="020B0500000000000000" charset="0"/>
                <a:sym typeface="+mn-ea"/>
              </a:rPr>
            </a:br>
            <a:r>
              <a:rPr lang="vi-VN" sz="3200" b="1">
                <a:solidFill>
                  <a:schemeClr val="tx1"/>
                </a:solidFill>
                <a:latin typeface="Time New Roman"/>
                <a:cs typeface="Arial-Rounded" panose="020B0500000000000000" charset="0"/>
                <a:sym typeface="+mn-ea"/>
              </a:rPr>
              <a:t>	</a:t>
            </a:r>
            <a:r>
              <a:rPr lang="vi-VN" sz="4000">
                <a:solidFill>
                  <a:schemeClr val="tx1"/>
                </a:solidFill>
                <a:latin typeface="Time New Roman"/>
                <a:cs typeface="Arial-Rounded" panose="020B0500000000000000" charset="0"/>
                <a:sym typeface="+mn-ea"/>
              </a:rPr>
              <a:t>An đã làm Mai vui bằng cách nhường Mai thắng. An để Mai đưa chong chóng ra trước quạt máy, còn mình thì phùng má thổi phù phù cho chong chóng quay.</a:t>
            </a:r>
            <a:br>
              <a:rPr lang="vi-VN" sz="3200">
                <a:solidFill>
                  <a:schemeClr val="tx1"/>
                </a:solidFill>
                <a:latin typeface="Time New Roman"/>
                <a:cs typeface="Arial-Rounded" panose="020B0500000000000000" charset="0"/>
                <a:sym typeface="+mn-ea"/>
              </a:rPr>
            </a:br>
            <a:endParaRPr lang="en-US" sz="2800" dirty="0">
              <a:solidFill>
                <a:prstClr val="white"/>
              </a:solidFill>
              <a:latin typeface="Time New Roman"/>
              <a:cs typeface="Arial-Rounded" panose="020B0500000000000000" charset="0"/>
              <a:sym typeface="+mn-ea"/>
            </a:endParaRPr>
          </a:p>
        </p:txBody>
      </p:sp>
    </p:spTree>
    <p:extLst>
      <p:ext uri="{BB962C8B-B14F-4D97-AF65-F5344CB8AC3E}">
        <p14:creationId xmlns:p14="http://schemas.microsoft.com/office/powerpoint/2010/main" val="18137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351177"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grpSp>
        <p:nvGrpSpPr>
          <p:cNvPr id="42" name="Group 41"/>
          <p:cNvGrpSpPr/>
          <p:nvPr/>
        </p:nvGrpSpPr>
        <p:grpSpPr>
          <a:xfrm>
            <a:off x="3842835" y="2307822"/>
            <a:ext cx="7702619" cy="2098675"/>
            <a:chOff x="172324" y="1157225"/>
            <a:chExt cx="2109019" cy="1406784"/>
          </a:xfrm>
        </p:grpSpPr>
        <p:sp>
          <p:nvSpPr>
            <p:cNvPr id="43" name="Hexagon 42"/>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88889" y="1370052"/>
              <a:ext cx="1954115" cy="1052175"/>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Phùng</a:t>
              </a:r>
              <a:r>
                <a:rPr kumimoji="0" lang="en-US" sz="4800" b="0" i="0" u="none" strike="noStrike" kern="1200" cap="none" spc="0" normalizeH="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má</a:t>
              </a:r>
              <a:endPar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4800" b="0" i="0" u="none" strike="noStrike" kern="1200" cap="none" spc="0" normalizeH="0" baseline="0" noProof="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Hai má</a:t>
              </a:r>
              <a:r>
                <a:rPr kumimoji="0" lang="en-US" altLang="vi-VN" sz="4800" b="0" i="0" u="none" strike="noStrike" kern="1200" cap="none" spc="0" normalizeH="0" noProof="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căng phồng lên</a:t>
              </a:r>
              <a:endParaRPr kumimoji="0" lang="en-US" altLang="vi-VN" sz="4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Tree>
    <p:extLst>
      <p:ext uri="{BB962C8B-B14F-4D97-AF65-F5344CB8AC3E}">
        <p14:creationId xmlns:p14="http://schemas.microsoft.com/office/powerpoint/2010/main" val="2570093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1028" name="Picture 4" descr="Chong chóng mùa hè tái chế từ vỏ chai nhự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1673" y="235816"/>
            <a:ext cx="11600872" cy="6419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78312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523</TotalTime>
  <Words>457</Words>
  <Application>Microsoft Office PowerPoint</Application>
  <PresentationFormat>Widescreen</PresentationFormat>
  <Paragraphs>36</Paragraphs>
  <Slides>15</Slides>
  <Notes>5</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15</vt:i4>
      </vt:variant>
    </vt:vector>
  </HeadingPairs>
  <TitlesOfParts>
    <vt:vector size="28" baseType="lpstr">
      <vt:lpstr>Arial</vt:lpstr>
      <vt:lpstr>Arial Rounded MT Bold</vt:lpstr>
      <vt:lpstr>Arial-Rounded</vt:lpstr>
      <vt:lpstr>Calibri</vt:lpstr>
      <vt:lpstr>Calibri Light</vt:lpstr>
      <vt:lpstr>Sitka Banner</vt:lpstr>
      <vt:lpstr>Time New Roman</vt:lpstr>
      <vt:lpstr>Times New Roman</vt:lpstr>
      <vt:lpstr>1_Office Theme</vt:lpstr>
      <vt:lpstr>2_Office 主题​​</vt:lpstr>
      <vt:lpstr>3_Office Theme</vt:lpstr>
      <vt:lpstr>6_Office Theme</vt:lpstr>
      <vt:lpstr>5_Office Theme</vt:lpstr>
      <vt:lpstr>PowerPoint Presentation</vt:lpstr>
      <vt:lpstr>PowerPoint Presentation</vt:lpstr>
      <vt:lpstr>                                                 CHƠI CHONG CHÓNG  An yêu thích những chiếc chong chóng giấy. Mỗi chiếc chong chóng chỉ có một cái cán nhỏ và dài, một đầu gắn bốn cánh giấy mỏng, xinh như một bông hoa. Nhưng mỗi lần quay, nó mang lại bao nhiêu là tiếng cười và sự háo hức. Anh thích chạy thật nhanh để những chiếc cánh giấy không ngừng quay trong gió. Gió lướt qua cánh chong chóng tạo ra tiếng u u rất lạ.</vt:lpstr>
      <vt:lpstr>PowerPoint Presentation</vt:lpstr>
      <vt:lpstr>PowerPoint Presentation</vt:lpstr>
      <vt:lpstr>  Vì An chạy nhanh hơn nên chong chóng quay lâu hơn. </vt:lpstr>
      <vt:lpstr>  An đã làm Mai vui bằng cách nhường Mai thắng. An để Mai đưa chong chóng ra trước quạt máy, còn mình thì phùng má thổi phù phù cho chong chóng quay.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44</cp:revision>
  <dcterms:created xsi:type="dcterms:W3CDTF">2021-05-27T10:44:59Z</dcterms:created>
  <dcterms:modified xsi:type="dcterms:W3CDTF">2025-12-21T09:12:40Z</dcterms:modified>
</cp:coreProperties>
</file>