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6" r:id="rId2"/>
    <p:sldMasterId id="2147483688" r:id="rId3"/>
    <p:sldMasterId id="2147483700" r:id="rId4"/>
    <p:sldMasterId id="2147483724" r:id="rId5"/>
  </p:sldMasterIdLst>
  <p:notesMasterIdLst>
    <p:notesMasterId r:id="rId13"/>
  </p:notesMasterIdLst>
  <p:sldIdLst>
    <p:sldId id="266" r:id="rId6"/>
    <p:sldId id="279" r:id="rId7"/>
    <p:sldId id="311" r:id="rId8"/>
    <p:sldId id="523" r:id="rId9"/>
    <p:sldId id="517" r:id="rId10"/>
    <p:sldId id="518"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5" autoAdjust="0"/>
    <p:restoredTop sz="94660"/>
  </p:normalViewPr>
  <p:slideViewPr>
    <p:cSldViewPr snapToGrid="0">
      <p:cViewPr varScale="1">
        <p:scale>
          <a:sx n="79" d="100"/>
          <a:sy n="79" d="100"/>
        </p:scale>
        <p:origin x="25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7CA7C-7520-48DD-88FB-177E84F3E8EA}" type="datetimeFigureOut">
              <a:rPr lang="en-US" smtClean="0"/>
              <a:t>12/21/2025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76EAAE-8BA9-4EFF-BE4A-1A4A43290CE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CFED00-B1CD-41CE-8CCC-0E16A0702E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4E638-D2D3-CC4F-BF92-73E2C84EB0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95A200-C722-B339-6010-8AD7B6EBC3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0FD6C4-DD7D-2556-E7CD-EF5B5218205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a:extLst>
              <a:ext uri="{FF2B5EF4-FFF2-40B4-BE49-F238E27FC236}">
                <a16:creationId xmlns:a16="http://schemas.microsoft.com/office/drawing/2014/main" id="{90C3D59D-546E-BAC0-46AD-4F7EE0B592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CFED00-B1CD-41CE-8CCC-0E16A0702E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634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EC616C-8299-4076-8D87-B2DE53346399}" type="datetimeFigureOut">
              <a:rPr lang="en-US" smtClean="0"/>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EC616C-8299-4076-8D87-B2DE53346399}" type="datetimeFigureOut">
              <a:rPr lang="en-US" smtClean="0"/>
              <a:t>12/21/2025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EC616C-8299-4076-8D87-B2DE53346399}" type="datetimeFigureOut">
              <a:rPr lang="en-US" smtClean="0"/>
              <a:t>12/21/2025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EC616C-8299-4076-8D87-B2DE53346399}" type="datetimeFigureOut">
              <a:rPr lang="en-US" smtClean="0"/>
              <a:t>12/21/2025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3C64DD-8407-4FEB-8D26-3F636BF0C7D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EC616C-8299-4076-8D87-B2DE53346399}" type="datetimeFigureOut">
              <a:rPr lang="en-US" smtClean="0"/>
              <a:t>12/21/2025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3C64DD-8407-4FEB-8D26-3F636BF0C7D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C616C-8299-4076-8D87-B2DE53346399}" type="datetimeFigureOut">
              <a:rPr lang="en-US" smtClean="0"/>
              <a:t>12/21/2025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3C64DD-8407-4FEB-8D26-3F636BF0C7D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EC616C-8299-4076-8D87-B2DE53346399}" type="datetimeFigureOut">
              <a:rPr lang="en-US" smtClean="0"/>
              <a:t>12/21/2025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EC616C-8299-4076-8D87-B2DE53346399}" type="datetimeFigureOut">
              <a:rPr lang="en-US" smtClean="0"/>
              <a:t>12/21/2025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C616C-8299-4076-8D87-B2DE53346399}" type="datetimeFigureOut">
              <a:rPr lang="en-US" smtClean="0"/>
              <a:t>12/21/2025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C64DD-8407-4FEB-8D26-3F636BF0C7D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7"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 Id="rId6" Type="http://schemas.openxmlformats.org/officeDocument/2006/relationships/image" Target="../media/image14.png"/><Relationship Id="rId5" Type="http://schemas.openxmlformats.org/officeDocument/2006/relationships/image" Target="../media/image6.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17"/>
          <p:cNvSpPr/>
          <p:nvPr/>
        </p:nvSpPr>
        <p:spPr>
          <a:xfrm>
            <a:off x="-43199" y="10758"/>
            <a:ext cx="12235199"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p:cNvGrpSpPr/>
          <p:nvPr/>
        </p:nvGrpSpPr>
        <p:grpSpPr>
          <a:xfrm>
            <a:off x="3505200" y="2966085"/>
            <a:ext cx="7910830" cy="1295400"/>
            <a:chOff x="9566064" y="964372"/>
            <a:chExt cx="5446164" cy="698253"/>
          </a:xfrm>
        </p:grpSpPr>
        <p:sp>
          <p:nvSpPr>
            <p:cNvPr id="12"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0"/>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7"/>
          <p:cNvSpPr/>
          <p:nvPr/>
        </p:nvSpPr>
        <p:spPr>
          <a:xfrm>
            <a:off x="1873593" y="3158147"/>
            <a:ext cx="1750345" cy="1205899"/>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chemeClr val="accent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6"/>
          <p:cNvSpPr/>
          <p:nvPr/>
        </p:nvSpPr>
        <p:spPr>
          <a:xfrm>
            <a:off x="2193050" y="3261097"/>
            <a:ext cx="1258009" cy="999997"/>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p:cNvGrpSpPr/>
          <p:nvPr/>
        </p:nvGrpSpPr>
        <p:grpSpPr>
          <a:xfrm>
            <a:off x="2815797" y="2822865"/>
            <a:ext cx="1378806" cy="1412343"/>
            <a:chOff x="1149549" y="1066515"/>
            <a:chExt cx="992332" cy="992332"/>
          </a:xfrm>
          <a:solidFill>
            <a:schemeClr val="accent6">
              <a:lumMod val="75000"/>
            </a:schemeClr>
          </a:solidFill>
        </p:grpSpPr>
        <p:sp>
          <p:nvSpPr>
            <p:cNvPr id="18" name="Oval 17"/>
            <p:cNvSpPr/>
            <p:nvPr/>
          </p:nvSpPr>
          <p:spPr>
            <a:xfrm>
              <a:off x="1149549" y="1066515"/>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p:cNvSpPr/>
            <p:nvPr/>
          </p:nvSpPr>
          <p:spPr>
            <a:xfrm>
              <a:off x="1188515" y="1081392"/>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1" name="TextBox 20"/>
          <p:cNvSpPr txBox="1"/>
          <p:nvPr/>
        </p:nvSpPr>
        <p:spPr>
          <a:xfrm>
            <a:off x="2655570" y="2872105"/>
            <a:ext cx="1539240" cy="141351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prstClr val="white"/>
                </a:solidFill>
                <a:effectLst/>
                <a:uLnTx/>
                <a:uFillTx/>
                <a:latin typeface="Arial Rounded MT Bold" panose="020F0704030504030204" charset="0"/>
                <a:ea typeface="Arial-Rounded" panose="020B0500000000000000" pitchFamily="34" charset="0"/>
                <a:cs typeface="Times New Roman" panose="02020603050405020304" pitchFamily="18" charset="0"/>
              </a:rPr>
              <a:t>32</a:t>
            </a:r>
          </a:p>
        </p:txBody>
      </p:sp>
      <p:sp>
        <p:nvSpPr>
          <p:cNvPr id="22" name="TextBox 21"/>
          <p:cNvSpPr txBox="1"/>
          <p:nvPr/>
        </p:nvSpPr>
        <p:spPr>
          <a:xfrm>
            <a:off x="3826510" y="3089910"/>
            <a:ext cx="7176770" cy="1938944"/>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err="1">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6000" b="1" i="0" u="none" strike="noStrike" kern="1200" cap="none" spc="0" normalizeH="0" baseline="0" noProof="0" dirty="0">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6000" b="1" i="0" u="none" strike="noStrike" kern="1200" cap="none" spc="0" normalizeH="0" baseline="0" noProof="0" dirty="0">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endParaRPr kumimoji="0" lang="en-US" sz="6000" b="1" i="0" u="none" strike="noStrike" kern="1200" cap="none" spc="0" normalizeH="0" baseline="0" noProof="0" dirty="0">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6000" b="1"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a:t>
            </a:r>
            <a:r>
              <a:rPr lang="en-US" sz="6000" b="1"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Tiết</a:t>
            </a:r>
            <a:r>
              <a:rPr lang="en-US" sz="6000" b="1"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3)</a:t>
            </a:r>
            <a:endParaRPr kumimoji="0" lang="en-US" sz="6000" b="1" i="0" u="none" strike="noStrike" kern="1200" cap="none" spc="0" normalizeH="0" baseline="0" noProof="0" dirty="0">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5945" y="5866688"/>
            <a:ext cx="996055" cy="991312"/>
          </a:xfrm>
          <a:prstGeom prst="rect">
            <a:avLst/>
          </a:prstGeom>
        </p:spPr>
      </p:pic>
    </p:spTree>
  </p:cSld>
  <p:clrMapOvr>
    <a:masterClrMapping/>
  </p:clrMapOvr>
  <p:transition advClick="0">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230784" y="3137687"/>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Viết</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1923789" y="1989573"/>
            <a:ext cx="8912168" cy="2245360"/>
          </a:xfrm>
          <a:prstGeom prst="rect">
            <a:avLst/>
          </a:prstGeom>
          <a:noFill/>
        </p:spPr>
        <p:txBody>
          <a:bodyPr wrap="square" rtlCol="0">
            <a:spAutoFit/>
          </a:bodyPr>
          <a:lstStyle/>
          <a:p>
            <a:pPr lvl="0" indent="457200">
              <a:defRPr/>
            </a:pPr>
            <a:r>
              <a:rPr lang="vi-VN" sz="2800">
                <a:solidFill>
                  <a:srgbClr val="000000"/>
                </a:solidFill>
                <a:latin typeface="HP001 4 hang 1 ô ly" panose="020B0603050302020204" charset="0"/>
                <a:cs typeface="HP001 4 hang 1 ô ly" panose="020B0603050302020204" charset="0"/>
              </a:rPr>
              <a:t>An yêu thích những chiếc chong chóng giấy. Mỗi chiếc chong chóng chỉ có một cái cán nhỏ và dài, một đầu gắn bốn cánh giấy mỏng, xinh như một bông hoa. Nhưng mỗi lần quay, nó mang lại bao nhiêu là tiếng cười và sự háo hức. </a:t>
            </a:r>
            <a:endParaRPr kumimoji="0" lang="vi-VN" sz="2800" b="0" i="0" u="none" strike="noStrike" kern="1200" cap="none" spc="0" normalizeH="0" baseline="0" noProof="0" dirty="0">
              <a:ln>
                <a:noFill/>
              </a:ln>
              <a:solidFill>
                <a:srgbClr val="000000"/>
              </a:solidFill>
              <a:effectLst/>
              <a:uLnTx/>
              <a:uFillTx/>
              <a:latin typeface="HP001 4 hang 1 ô ly" panose="020B0603050302020204" charset="0"/>
              <a:cs typeface="HP001 4 hang 1 ô ly" panose="020B0603050302020204" charset="0"/>
            </a:endParaRPr>
          </a:p>
        </p:txBody>
      </p:sp>
      <p:sp>
        <p:nvSpPr>
          <p:cNvPr id="3" name="Rounded Rectangle 1"/>
          <p:cNvSpPr/>
          <p:nvPr/>
        </p:nvSpPr>
        <p:spPr>
          <a:xfrm>
            <a:off x="3679825" y="548640"/>
            <a:ext cx="4921885" cy="1146810"/>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HP001 4 hàng" panose="020B0603050302020204" charset="0"/>
                <a:ea typeface="Arial-Rounded" panose="020B0500000000000000" pitchFamily="34" charset="0"/>
                <a:cs typeface="HP001 4 hàng" panose="020B0603050302020204" charset="0"/>
              </a:rPr>
              <a:t>Chính tả (Nghe – </a:t>
            </a:r>
            <a:r>
              <a:rPr kumimoji="0" lang="en-US" sz="3200" b="1" i="0" u="none" strike="noStrike" kern="1200" cap="none" spc="0" normalizeH="0" baseline="0" noProof="0" dirty="0" err="1">
                <a:ln>
                  <a:noFill/>
                </a:ln>
                <a:solidFill>
                  <a:schemeClr val="tx1"/>
                </a:solidFill>
                <a:effectLst/>
                <a:uLnTx/>
                <a:uFillTx/>
                <a:latin typeface="HP001 4 hàng" panose="020B0603050302020204" charset="0"/>
                <a:ea typeface="Arial-Rounded" panose="020B0500000000000000" pitchFamily="34" charset="0"/>
                <a:cs typeface="HP001 4 hàng" panose="020B0603050302020204" charset="0"/>
              </a:rPr>
              <a:t>viết)</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FF0000"/>
                </a:solidFill>
                <a:effectLst/>
                <a:uLnTx/>
                <a:uFillTx/>
                <a:latin typeface="HP001 4 hàng" panose="020B0603050302020204" charset="0"/>
                <a:ea typeface="Arial-Rounded" panose="020B0500000000000000" pitchFamily="34" charset="0"/>
                <a:cs typeface="HP001 4 hàng" panose="020B0603050302020204" charset="0"/>
              </a:rPr>
              <a:t>Chơi chong chóng</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grpSp>
        <p:nvGrpSpPr>
          <p:cNvPr id="7" name="Group 6"/>
          <p:cNvGrpSpPr/>
          <p:nvPr/>
        </p:nvGrpSpPr>
        <p:grpSpPr>
          <a:xfrm>
            <a:off x="1007110" y="1971040"/>
            <a:ext cx="836930" cy="2202815"/>
            <a:chOff x="1586" y="3104"/>
            <a:chExt cx="1318" cy="3469"/>
          </a:xfrm>
        </p:grpSpPr>
        <p:cxnSp>
          <p:nvCxnSpPr>
            <p:cNvPr id="4" name="Straight Connector 3"/>
            <p:cNvCxnSpPr/>
            <p:nvPr/>
          </p:nvCxnSpPr>
          <p:spPr>
            <a:xfrm flipV="1">
              <a:off x="1586" y="3104"/>
              <a:ext cx="1318" cy="15"/>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6" name="Straight Connector 5"/>
            <p:cNvCxnSpPr/>
            <p:nvPr/>
          </p:nvCxnSpPr>
          <p:spPr>
            <a:xfrm>
              <a:off x="2904" y="3104"/>
              <a:ext cx="0" cy="3469"/>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EF2F0-E664-DBFD-7A00-0687F0AEAA9A}"/>
            </a:ext>
          </a:extLst>
        </p:cNvPr>
        <p:cNvGrpSpPr/>
        <p:nvPr/>
      </p:nvGrpSpPr>
      <p:grpSpPr>
        <a:xfrm>
          <a:off x="0" y="0"/>
          <a:ext cx="0" cy="0"/>
          <a:chOff x="0" y="0"/>
          <a:chExt cx="0" cy="0"/>
        </a:xfrm>
      </p:grpSpPr>
      <p:sp>
        <p:nvSpPr>
          <p:cNvPr id="2" name="Text Box 1">
            <a:extLst>
              <a:ext uri="{FF2B5EF4-FFF2-40B4-BE49-F238E27FC236}">
                <a16:creationId xmlns:a16="http://schemas.microsoft.com/office/drawing/2014/main" id="{804F3F16-D940-A172-E004-CB5DE1CD2217}"/>
              </a:ext>
            </a:extLst>
          </p:cNvPr>
          <p:cNvSpPr txBox="1"/>
          <p:nvPr/>
        </p:nvSpPr>
        <p:spPr>
          <a:xfrm>
            <a:off x="1923789" y="1989573"/>
            <a:ext cx="8912168" cy="2245360"/>
          </a:xfrm>
          <a:prstGeom prst="rect">
            <a:avLst/>
          </a:prstGeom>
          <a:noFill/>
        </p:spPr>
        <p:txBody>
          <a:bodyPr wrap="square" rtlCol="0">
            <a:spAutoFit/>
          </a:bodyPr>
          <a:lstStyle/>
          <a:p>
            <a:pPr lvl="0" indent="457200">
              <a:defRPr/>
            </a:pPr>
            <a:r>
              <a:rPr lang="vi-VN" sz="2800">
                <a:solidFill>
                  <a:srgbClr val="000000"/>
                </a:solidFill>
                <a:latin typeface="HP001 4 hang 1 ô ly" panose="020B0603050302020204" charset="0"/>
                <a:cs typeface="HP001 4 hang 1 ô ly" panose="020B0603050302020204" charset="0"/>
              </a:rPr>
              <a:t>An yêu thích những chiếc chong chóng giấy. Mỗi chiếc chong chóng chỉ có một cái cán nhỏ và dài, một đầu gắn bốn cánh giấy mỏng, xinh như một bông hoa. Nhưng mỗi lần quay, nó mang lại bao nhiêu là tiếng cười và sự háo hức. </a:t>
            </a:r>
            <a:endParaRPr kumimoji="0" lang="vi-VN" sz="2800" b="0" i="0" u="none" strike="noStrike" kern="1200" cap="none" spc="0" normalizeH="0" baseline="0" noProof="0" dirty="0">
              <a:ln>
                <a:noFill/>
              </a:ln>
              <a:solidFill>
                <a:srgbClr val="000000"/>
              </a:solidFill>
              <a:effectLst/>
              <a:uLnTx/>
              <a:uFillTx/>
              <a:latin typeface="HP001 4 hang 1 ô ly" panose="020B0603050302020204" charset="0"/>
              <a:cs typeface="HP001 4 hang 1 ô ly" panose="020B0603050302020204" charset="0"/>
            </a:endParaRPr>
          </a:p>
        </p:txBody>
      </p:sp>
      <p:sp>
        <p:nvSpPr>
          <p:cNvPr id="3" name="Rounded Rectangle 1">
            <a:extLst>
              <a:ext uri="{FF2B5EF4-FFF2-40B4-BE49-F238E27FC236}">
                <a16:creationId xmlns:a16="http://schemas.microsoft.com/office/drawing/2014/main" id="{2D2F7A30-EAA3-AE28-46F3-FEF5B869BA3C}"/>
              </a:ext>
            </a:extLst>
          </p:cNvPr>
          <p:cNvSpPr/>
          <p:nvPr/>
        </p:nvSpPr>
        <p:spPr>
          <a:xfrm>
            <a:off x="3679825" y="548640"/>
            <a:ext cx="4921885" cy="1146810"/>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HP001 4 hàng" panose="020B0603050302020204" charset="0"/>
                <a:ea typeface="Arial-Rounded" panose="020B0500000000000000" pitchFamily="34" charset="0"/>
                <a:cs typeface="HP001 4 hàng" panose="020B0603050302020204" charset="0"/>
              </a:rPr>
              <a:t>Chính tả (Nghe – </a:t>
            </a:r>
            <a:r>
              <a:rPr kumimoji="0" lang="en-US" sz="3200" b="1" i="0" u="none" strike="noStrike" kern="1200" cap="none" spc="0" normalizeH="0" baseline="0" noProof="0" dirty="0" err="1">
                <a:ln>
                  <a:noFill/>
                </a:ln>
                <a:solidFill>
                  <a:schemeClr val="tx1"/>
                </a:solidFill>
                <a:effectLst/>
                <a:uLnTx/>
                <a:uFillTx/>
                <a:latin typeface="HP001 4 hàng" panose="020B0603050302020204" charset="0"/>
                <a:ea typeface="Arial-Rounded" panose="020B0500000000000000" pitchFamily="34" charset="0"/>
                <a:cs typeface="HP001 4 hàng" panose="020B0603050302020204" charset="0"/>
              </a:rPr>
              <a:t>viết)</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FF0000"/>
                </a:solidFill>
                <a:effectLst/>
                <a:uLnTx/>
                <a:uFillTx/>
                <a:latin typeface="HP001 4 hàng" panose="020B0603050302020204" charset="0"/>
                <a:ea typeface="Arial-Rounded" panose="020B0500000000000000" pitchFamily="34" charset="0"/>
                <a:cs typeface="HP001 4 hàng" panose="020B0603050302020204" charset="0"/>
              </a:rPr>
              <a:t>Chơi chong chóng</a:t>
            </a:r>
          </a:p>
        </p:txBody>
      </p:sp>
      <p:pic>
        <p:nvPicPr>
          <p:cNvPr id="5" name="Picture 4">
            <a:extLst>
              <a:ext uri="{FF2B5EF4-FFF2-40B4-BE49-F238E27FC236}">
                <a16:creationId xmlns:a16="http://schemas.microsoft.com/office/drawing/2014/main" id="{8564EA98-9E89-E536-FF06-60EBAE7E72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grpSp>
        <p:nvGrpSpPr>
          <p:cNvPr id="9" name="Group 8">
            <a:extLst>
              <a:ext uri="{FF2B5EF4-FFF2-40B4-BE49-F238E27FC236}">
                <a16:creationId xmlns:a16="http://schemas.microsoft.com/office/drawing/2014/main" id="{7409C7D4-E3FE-84F8-291C-72196540AD76}"/>
              </a:ext>
            </a:extLst>
          </p:cNvPr>
          <p:cNvGrpSpPr/>
          <p:nvPr/>
        </p:nvGrpSpPr>
        <p:grpSpPr>
          <a:xfrm>
            <a:off x="1007110" y="1724025"/>
            <a:ext cx="836930" cy="2449830"/>
            <a:chOff x="1586" y="2715"/>
            <a:chExt cx="1318" cy="3858"/>
          </a:xfrm>
        </p:grpSpPr>
        <p:grpSp>
          <p:nvGrpSpPr>
            <p:cNvPr id="7" name="Group 6">
              <a:extLst>
                <a:ext uri="{FF2B5EF4-FFF2-40B4-BE49-F238E27FC236}">
                  <a16:creationId xmlns:a16="http://schemas.microsoft.com/office/drawing/2014/main" id="{3BF54535-51E4-EE95-F0B8-E86BA2E8F801}"/>
                </a:ext>
              </a:extLst>
            </p:cNvPr>
            <p:cNvGrpSpPr/>
            <p:nvPr/>
          </p:nvGrpSpPr>
          <p:grpSpPr>
            <a:xfrm>
              <a:off x="1586" y="3104"/>
              <a:ext cx="1318" cy="3469"/>
              <a:chOff x="1586" y="3104"/>
              <a:chExt cx="1318" cy="3469"/>
            </a:xfrm>
          </p:grpSpPr>
          <p:cxnSp>
            <p:nvCxnSpPr>
              <p:cNvPr id="4" name="Straight Connector 3">
                <a:extLst>
                  <a:ext uri="{FF2B5EF4-FFF2-40B4-BE49-F238E27FC236}">
                    <a16:creationId xmlns:a16="http://schemas.microsoft.com/office/drawing/2014/main" id="{F3DE1ABF-BCFB-3D56-309B-191F0972B2BE}"/>
                  </a:ext>
                </a:extLst>
              </p:cNvPr>
              <p:cNvCxnSpPr/>
              <p:nvPr/>
            </p:nvCxnSpPr>
            <p:spPr>
              <a:xfrm flipV="1">
                <a:off x="1586" y="3104"/>
                <a:ext cx="1318" cy="15"/>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cxnSp>
            <p:nvCxnSpPr>
              <p:cNvPr id="6" name="Straight Connector 5">
                <a:extLst>
                  <a:ext uri="{FF2B5EF4-FFF2-40B4-BE49-F238E27FC236}">
                    <a16:creationId xmlns:a16="http://schemas.microsoft.com/office/drawing/2014/main" id="{DDEE8851-8F5C-AE3C-968D-5F735ABD6D56}"/>
                  </a:ext>
                </a:extLst>
              </p:cNvPr>
              <p:cNvCxnSpPr/>
              <p:nvPr/>
            </p:nvCxnSpPr>
            <p:spPr>
              <a:xfrm>
                <a:off x="2904" y="3104"/>
                <a:ext cx="0" cy="3469"/>
              </a:xfrm>
              <a:prstGeom prst="line">
                <a:avLst/>
              </a:prstGeom>
              <a:ln>
                <a:solidFill>
                  <a:schemeClr val="tx1"/>
                </a:solidFill>
              </a:ln>
            </p:spPr>
            <p:style>
              <a:lnRef idx="3">
                <a:schemeClr val="accent1"/>
              </a:lnRef>
              <a:fillRef idx="0">
                <a:srgbClr val="FFFFFF"/>
              </a:fillRef>
              <a:effectRef idx="0">
                <a:srgbClr val="FFFFFF"/>
              </a:effectRef>
              <a:fontRef idx="minor">
                <a:schemeClr val="tx1"/>
              </a:fontRef>
            </p:style>
          </p:cxnSp>
        </p:grpSp>
        <p:sp>
          <p:nvSpPr>
            <p:cNvPr id="8" name="Text Box 7">
              <a:extLst>
                <a:ext uri="{FF2B5EF4-FFF2-40B4-BE49-F238E27FC236}">
                  <a16:creationId xmlns:a16="http://schemas.microsoft.com/office/drawing/2014/main" id="{5AC854F7-D177-744A-408E-9CFEEA357DFA}"/>
                </a:ext>
              </a:extLst>
            </p:cNvPr>
            <p:cNvSpPr txBox="1"/>
            <p:nvPr/>
          </p:nvSpPr>
          <p:spPr>
            <a:xfrm>
              <a:off x="1617" y="2715"/>
              <a:ext cx="1242" cy="580"/>
            </a:xfrm>
            <a:prstGeom prst="rect">
              <a:avLst/>
            </a:prstGeom>
            <a:noFill/>
          </p:spPr>
          <p:txBody>
            <a:bodyPr wrap="square" rtlCol="0">
              <a:spAutoFit/>
            </a:bodyPr>
            <a:lstStyle/>
            <a:p>
              <a:pPr algn="ctr"/>
              <a:r>
                <a:rPr lang="en-US" dirty="0" err="1">
                  <a:latin typeface="HP001 4 hàng" panose="020B0603050302020204" charset="0"/>
                  <a:cs typeface="HP001 4 hàng" panose="020B0603050302020204" charset="0"/>
                </a:rPr>
                <a:t>Lỗi</a:t>
              </a:r>
              <a:endParaRPr lang="en-US" dirty="0">
                <a:latin typeface="HP001 4 hàng" panose="020B0603050302020204" charset="0"/>
                <a:cs typeface="HP001 4 hàng" panose="020B0603050302020204" charset="0"/>
              </a:endParaRPr>
            </a:p>
          </p:txBody>
        </p:sp>
      </p:grpSp>
    </p:spTree>
    <p:extLst>
      <p:ext uri="{BB962C8B-B14F-4D97-AF65-F5344CB8AC3E}">
        <p14:creationId xmlns:p14="http://schemas.microsoft.com/office/powerpoint/2010/main" val="256737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6608" y="231494"/>
            <a:ext cx="6273478" cy="1568450"/>
          </a:xfrm>
          <a:prstGeom prst="rect">
            <a:avLst/>
          </a:prstGeom>
          <a:noFill/>
        </p:spPr>
        <p:txBody>
          <a:bodyPr wrap="square" rtlCol="0">
            <a:spAutoFit/>
          </a:bodyPr>
          <a:lstStyle/>
          <a:p>
            <a:pPr algn="l"/>
            <a:r>
              <a:rPr lang="vi-VN" sz="3200" b="1"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2.</a:t>
            </a:r>
            <a:r>
              <a:rPr lang="vi-VN" sz="32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Chọn a hoặc b:</a:t>
            </a:r>
          </a:p>
          <a:p>
            <a:pPr algn="l"/>
            <a:r>
              <a:rPr lang="vi-VN" sz="32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a. Chọn </a:t>
            </a:r>
            <a:r>
              <a:rPr lang="vi-VN" sz="3200" b="1"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iu</a:t>
            </a:r>
            <a:r>
              <a:rPr lang="vi-VN" sz="32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hay </a:t>
            </a:r>
            <a:r>
              <a:rPr lang="vi-VN" sz="3200" b="1"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ưu</a:t>
            </a:r>
            <a:r>
              <a:rPr lang="vi-VN" sz="3200" b="0" i="0" dirty="0">
                <a:solidFill>
                  <a:srgbClr val="000000"/>
                </a:solidFill>
                <a:effectLst/>
                <a:latin typeface="Arial" panose="020B0604020202020204" pitchFamily="34" charset="0"/>
                <a:ea typeface="Arial-Rounded" panose="020B0500000000000000" pitchFamily="34" charset="0"/>
                <a:cs typeface="Arial" panose="020B0604020202020204" pitchFamily="34" charset="0"/>
              </a:rPr>
              <a:t> cho ô vuông:</a:t>
            </a:r>
          </a:p>
          <a:p>
            <a:endParaRPr lang="en-US" sz="3200" dirty="0">
              <a:latin typeface="Arial" panose="020B0604020202020204" pitchFamily="34" charset="0"/>
              <a:ea typeface="Arial-Rounded" panose="020B0500000000000000"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483980" y="2118167"/>
            <a:ext cx="5926237" cy="188233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
        <p:nvSpPr>
          <p:cNvPr id="3" name="Text Box 2"/>
          <p:cNvSpPr txBox="1"/>
          <p:nvPr/>
        </p:nvSpPr>
        <p:spPr>
          <a:xfrm>
            <a:off x="3848735" y="2295525"/>
            <a:ext cx="654685" cy="491490"/>
          </a:xfrm>
          <a:prstGeom prst="rect">
            <a:avLst/>
          </a:prstGeom>
          <a:noFill/>
          <a:ln>
            <a:noFill/>
          </a:ln>
          <a:extLst>
            <a:ext uri="{909E8E84-426E-40DD-AFC4-6F175D3DCCD1}">
              <a14:hiddenFill xmlns:a14="http://schemas.microsoft.com/office/drawing/2010/main">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14:hiddenFill>
            </a:ext>
          </a:extLst>
        </p:spPr>
        <p:style>
          <a:lnRef idx="2">
            <a:schemeClr val="accent1"/>
          </a:lnRef>
          <a:fillRef idx="2">
            <a:schemeClr val="accent1"/>
          </a:fillRef>
          <a:effectRef idx="0">
            <a:srgbClr val="FFFFFF"/>
          </a:effectRef>
          <a:fontRef idx="minor">
            <a:schemeClr val="dk1"/>
          </a:fontRef>
        </p:style>
        <p:txBody>
          <a:bodyPr wrap="square" rtlCol="0" anchor="t">
            <a:spAutoFit/>
          </a:bodyPr>
          <a:lstStyle/>
          <a:p>
            <a:r>
              <a:rPr lang="vi-VN" sz="2600" b="1" dirty="0">
                <a:solidFill>
                  <a:srgbClr val="FF0000"/>
                </a:solidFill>
                <a:latin typeface="Arial" panose="020B0604020202020204" pitchFamily="34" charset="0"/>
                <a:ea typeface="Arial-Rounded" panose="020B0500000000000000" pitchFamily="34" charset="0"/>
                <a:cs typeface="Arial" panose="020B0604020202020204" pitchFamily="34" charset="0"/>
                <a:sym typeface="+mn-ea"/>
              </a:rPr>
              <a:t>ưu</a:t>
            </a:r>
          </a:p>
        </p:txBody>
      </p:sp>
      <p:sp>
        <p:nvSpPr>
          <p:cNvPr id="7" name="Text Box 6"/>
          <p:cNvSpPr txBox="1"/>
          <p:nvPr/>
        </p:nvSpPr>
        <p:spPr>
          <a:xfrm>
            <a:off x="8475980" y="2273935"/>
            <a:ext cx="654685" cy="491490"/>
          </a:xfrm>
          <a:prstGeom prst="rect">
            <a:avLst/>
          </a:prstGeom>
          <a:noFill/>
          <a:ln>
            <a:noFill/>
          </a:ln>
          <a:extLst>
            <a:ext uri="{909E8E84-426E-40DD-AFC4-6F175D3DCCD1}">
              <a14:hiddenFill xmlns:a14="http://schemas.microsoft.com/office/drawing/2010/main">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14:hiddenFill>
            </a:ext>
          </a:extLst>
        </p:spPr>
        <p:style>
          <a:lnRef idx="2">
            <a:schemeClr val="accent1"/>
          </a:lnRef>
          <a:fillRef idx="2">
            <a:schemeClr val="accent1"/>
          </a:fillRef>
          <a:effectRef idx="0">
            <a:srgbClr val="FFFFFF"/>
          </a:effectRef>
          <a:fontRef idx="minor">
            <a:schemeClr val="dk1"/>
          </a:fontRef>
        </p:style>
        <p:txBody>
          <a:bodyPr wrap="square" rtlCol="0" anchor="t">
            <a:spAutoFit/>
          </a:bodyPr>
          <a:lstStyle/>
          <a:p>
            <a:r>
              <a:rPr lang="en-US" altLang="vi-VN" sz="2600" b="1" dirty="0">
                <a:solidFill>
                  <a:srgbClr val="FF0000"/>
                </a:solidFill>
                <a:latin typeface="Arial" panose="020B0604020202020204" pitchFamily="34" charset="0"/>
                <a:ea typeface="Arial-Rounded" panose="020B0500000000000000" pitchFamily="34" charset="0"/>
                <a:cs typeface="Arial" panose="020B0604020202020204" pitchFamily="34" charset="0"/>
                <a:sym typeface="+mn-ea"/>
              </a:rPr>
              <a:t>iu</a:t>
            </a:r>
          </a:p>
        </p:txBody>
      </p:sp>
      <p:sp>
        <p:nvSpPr>
          <p:cNvPr id="8" name="Text Box 7"/>
          <p:cNvSpPr txBox="1"/>
          <p:nvPr/>
        </p:nvSpPr>
        <p:spPr>
          <a:xfrm>
            <a:off x="3918585" y="3179445"/>
            <a:ext cx="654685" cy="491490"/>
          </a:xfrm>
          <a:prstGeom prst="rect">
            <a:avLst/>
          </a:prstGeom>
          <a:noFill/>
          <a:ln>
            <a:noFill/>
          </a:ln>
          <a:extLst>
            <a:ext uri="{909E8E84-426E-40DD-AFC4-6F175D3DCCD1}">
              <a14:hiddenFill xmlns:a14="http://schemas.microsoft.com/office/drawing/2010/main">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14:hiddenFill>
            </a:ext>
          </a:extLst>
        </p:spPr>
        <p:style>
          <a:lnRef idx="2">
            <a:schemeClr val="accent1"/>
          </a:lnRef>
          <a:fillRef idx="2">
            <a:schemeClr val="accent1"/>
          </a:fillRef>
          <a:effectRef idx="0">
            <a:srgbClr val="FFFFFF"/>
          </a:effectRef>
          <a:fontRef idx="minor">
            <a:schemeClr val="dk1"/>
          </a:fontRef>
        </p:style>
        <p:txBody>
          <a:bodyPr wrap="square" rtlCol="0" anchor="t">
            <a:spAutoFit/>
          </a:bodyPr>
          <a:lstStyle/>
          <a:p>
            <a:r>
              <a:rPr lang="en-US" altLang="vi-VN" sz="2600" b="1" dirty="0">
                <a:solidFill>
                  <a:srgbClr val="FF0000"/>
                </a:solidFill>
                <a:latin typeface="Arial" panose="020B0604020202020204" pitchFamily="34" charset="0"/>
                <a:ea typeface="Arial-Rounded" panose="020B0500000000000000" pitchFamily="34" charset="0"/>
                <a:cs typeface="Arial" panose="020B0604020202020204" pitchFamily="34" charset="0"/>
                <a:sym typeface="+mn-ea"/>
              </a:rPr>
              <a:t>iu</a:t>
            </a:r>
          </a:p>
        </p:txBody>
      </p:sp>
      <p:sp>
        <p:nvSpPr>
          <p:cNvPr id="9" name="Text Box 8"/>
          <p:cNvSpPr txBox="1"/>
          <p:nvPr/>
        </p:nvSpPr>
        <p:spPr>
          <a:xfrm>
            <a:off x="6994525" y="3190240"/>
            <a:ext cx="654685" cy="491490"/>
          </a:xfrm>
          <a:prstGeom prst="rect">
            <a:avLst/>
          </a:prstGeom>
          <a:noFill/>
          <a:ln>
            <a:noFill/>
          </a:ln>
          <a:extLst>
            <a:ext uri="{909E8E84-426E-40DD-AFC4-6F175D3DCCD1}">
              <a14:hiddenFill xmlns:a14="http://schemas.microsoft.com/office/drawing/2010/main">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14:hiddenFill>
            </a:ext>
          </a:extLst>
        </p:spPr>
        <p:style>
          <a:lnRef idx="2">
            <a:schemeClr val="accent1"/>
          </a:lnRef>
          <a:fillRef idx="2">
            <a:schemeClr val="accent1"/>
          </a:fillRef>
          <a:effectRef idx="0">
            <a:srgbClr val="FFFFFF"/>
          </a:effectRef>
          <a:fontRef idx="minor">
            <a:schemeClr val="dk1"/>
          </a:fontRef>
        </p:style>
        <p:txBody>
          <a:bodyPr wrap="square" rtlCol="0" anchor="t">
            <a:spAutoFit/>
          </a:bodyPr>
          <a:lstStyle/>
          <a:p>
            <a:r>
              <a:rPr lang="vi-VN" sz="2600" b="1" dirty="0">
                <a:solidFill>
                  <a:srgbClr val="FF0000"/>
                </a:solidFill>
                <a:latin typeface="Arial" panose="020B0604020202020204" pitchFamily="34" charset="0"/>
                <a:ea typeface="Arial-Rounded" panose="020B0500000000000000" pitchFamily="34" charset="0"/>
                <a:cs typeface="Arial" panose="020B0604020202020204" pitchFamily="34" charset="0"/>
                <a:sym typeface="+mn-ea"/>
              </a:rPr>
              <a:t>ưu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heckerboard(across)">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heckerboard(across)">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heckerboard(across)">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57325" y="640262"/>
            <a:ext cx="9277350" cy="5276850"/>
          </a:xfrm>
          <a:prstGeom prst="rect">
            <a:avLst/>
          </a:prstGeom>
        </p:spPr>
      </p:pic>
      <p:sp>
        <p:nvSpPr>
          <p:cNvPr id="4" name="Rectangle 3"/>
          <p:cNvSpPr/>
          <p:nvPr/>
        </p:nvSpPr>
        <p:spPr>
          <a:xfrm>
            <a:off x="1741118" y="4484318"/>
            <a:ext cx="1828800"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Lật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đật</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4"/>
          <p:cNvSpPr/>
          <p:nvPr/>
        </p:nvSpPr>
        <p:spPr>
          <a:xfrm>
            <a:off x="5724395" y="2329842"/>
            <a:ext cx="1828800"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Mắc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áo</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p:cNvSpPr/>
          <p:nvPr/>
        </p:nvSpPr>
        <p:spPr>
          <a:xfrm>
            <a:off x="4609578" y="5816905"/>
            <a:ext cx="2400822"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Bậc</a:t>
            </a:r>
            <a:r>
              <a:rPr lang="en-US" sz="3200" dirty="0">
                <a:latin typeface="Arial-Rounded" panose="020B0500000000000000" pitchFamily="34" charset="0"/>
                <a:ea typeface="Arial-Rounded" panose="020B0500000000000000" pitchFamily="34" charset="0"/>
                <a:cs typeface="Arial-Rounded" panose="020B0500000000000000" pitchFamily="34" charset="0"/>
              </a:rPr>
              <a:t> thang</a:t>
            </a:r>
          </a:p>
        </p:txBody>
      </p:sp>
      <p:sp>
        <p:nvSpPr>
          <p:cNvPr id="7" name="Rectangle 6"/>
          <p:cNvSpPr/>
          <p:nvPr/>
        </p:nvSpPr>
        <p:spPr>
          <a:xfrm>
            <a:off x="8217074" y="4601881"/>
            <a:ext cx="2400822"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nạ</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00"/>
          </a:solidFill>
        </p:spPr>
      </p:pic>
      <p:sp>
        <p:nvSpPr>
          <p:cNvPr id="5" name="Rounded Rectangle 4"/>
          <p:cNvSpPr/>
          <p:nvPr/>
        </p:nvSpPr>
        <p:spPr>
          <a:xfrm>
            <a:off x="3741490" y="1383283"/>
            <a:ext cx="6937695" cy="31001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009938" y="1507517"/>
            <a:ext cx="6065240" cy="2800767"/>
          </a:xfrm>
          <a:prstGeom prst="rect">
            <a:avLst/>
          </a:prstGeom>
          <a:noFill/>
        </p:spPr>
        <p:txBody>
          <a:bodyPr wrap="square" rtlCol="0">
            <a:spAutoFit/>
          </a:bodyPr>
          <a:lstStyle/>
          <a:p>
            <a:pPr algn="ctr"/>
            <a:r>
              <a:rPr lang="en-US" sz="8800" b="1" dirty="0">
                <a:solidFill>
                  <a:srgbClr val="FF0000"/>
                </a:solidFill>
              </a:rPr>
              <a:t>CỦNG CỐ BÀI HỌC</a:t>
            </a:r>
          </a:p>
        </p:txBody>
      </p:sp>
      <p:pic>
        <p:nvPicPr>
          <p:cNvPr id="7"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6970" y="4671704"/>
            <a:ext cx="1694696" cy="2161906"/>
          </a:xfrm>
          <a:prstGeom prst="rect">
            <a:avLst/>
          </a:prstGeom>
        </p:spPr>
      </p:pic>
      <p:pic>
        <p:nvPicPr>
          <p:cNvPr id="9"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571" y="3987066"/>
            <a:ext cx="3188719" cy="267117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2565085" y="469565"/>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250" fill="hold"/>
                                        <p:tgtEl>
                                          <p:spTgt spid="9"/>
                                        </p:tgtEl>
                                        <p:attrNameLst>
                                          <p:attrName>ppt_x</p:attrName>
                                        </p:attrNameLst>
                                      </p:cBhvr>
                                      <p:tavLst>
                                        <p:tav tm="0">
                                          <p:val>
                                            <p:strVal val="1+#ppt_w/2"/>
                                          </p:val>
                                        </p:tav>
                                        <p:tav tm="100000">
                                          <p:val>
                                            <p:strVal val="#ppt_x"/>
                                          </p:val>
                                        </p:tav>
                                      </p:tavLst>
                                    </p:anim>
                                    <p:anim calcmode="lin" valueType="num">
                                      <p:cBhvr additive="base">
                                        <p:cTn id="14" dur="1250" fill="hold"/>
                                        <p:tgtEl>
                                          <p:spTgt spid="9"/>
                                        </p:tgtEl>
                                        <p:attrNameLst>
                                          <p:attrName>ppt_y</p:attrName>
                                        </p:attrNameLst>
                                      </p:cBhvr>
                                      <p:tavLst>
                                        <p:tav tm="0">
                                          <p:val>
                                            <p:strVal val="#ppt_y"/>
                                          </p:val>
                                        </p:tav>
                                        <p:tav tm="100000">
                                          <p:val>
                                            <p:strVal val="#ppt_y"/>
                                          </p:val>
                                        </p:tav>
                                      </p:tavLst>
                                    </p:anim>
                                  </p:childTnLst>
                                </p:cTn>
                              </p:par>
                              <p:par>
                                <p:cTn id="15" presetID="42" presetClass="entr" presetSubtype="0" fill="hold" nodeType="withEffect">
                                  <p:stCondLst>
                                    <p:cond delay="156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175</Words>
  <Application>Microsoft Office PowerPoint</Application>
  <PresentationFormat>Widescreen</PresentationFormat>
  <Paragraphs>26</Paragraphs>
  <Slides>7</Slides>
  <Notes>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7</vt:i4>
      </vt:variant>
    </vt:vector>
  </HeadingPairs>
  <TitlesOfParts>
    <vt:vector size="20" baseType="lpstr">
      <vt:lpstr>Arial</vt:lpstr>
      <vt:lpstr>Arial Rounded MT Bold</vt:lpstr>
      <vt:lpstr>Arial-Rounded</vt:lpstr>
      <vt:lpstr>Calibri</vt:lpstr>
      <vt:lpstr>Calibri Light</vt:lpstr>
      <vt:lpstr>HP001 4 hàng</vt:lpstr>
      <vt:lpstr>HP001 4 hang 1 ô ly</vt:lpstr>
      <vt:lpstr>Times New Roman</vt:lpstr>
      <vt:lpstr>1_Office Theme</vt:lpstr>
      <vt:lpstr>4_Office Theme</vt:lpstr>
      <vt:lpstr>3_Office Theme</vt:lpstr>
      <vt:lpstr>6_Office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20</cp:revision>
  <dcterms:created xsi:type="dcterms:W3CDTF">2021-05-27T10:44:00Z</dcterms:created>
  <dcterms:modified xsi:type="dcterms:W3CDTF">2025-12-21T09:15:10Z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8CF69900A2AC41ABB2F9F0265A64A9BF_12</vt:lpwstr>
  </property>
  <property fmtid="{D5CDD505-2E9C-101B-9397-08002B2CF9AE}" pid="3" name="KSOProductBuildVer">
    <vt:lpwstr>1033-12.2.0.13359</vt:lpwstr>
  </property>
</Properties>
</file>