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9" r:id="rId3"/>
    <p:sldMasterId id="2147483787" r:id="rId4"/>
  </p:sldMasterIdLst>
  <p:notesMasterIdLst>
    <p:notesMasterId r:id="rId20"/>
  </p:notesMasterIdLst>
  <p:sldIdLst>
    <p:sldId id="572" r:id="rId5"/>
    <p:sldId id="1579" r:id="rId6"/>
    <p:sldId id="256" r:id="rId7"/>
    <p:sldId id="1578" r:id="rId8"/>
    <p:sldId id="1581" r:id="rId9"/>
    <p:sldId id="1582" r:id="rId10"/>
    <p:sldId id="1207" r:id="rId11"/>
    <p:sldId id="1572" r:id="rId12"/>
    <p:sldId id="1587" r:id="rId13"/>
    <p:sldId id="1588" r:id="rId14"/>
    <p:sldId id="1575" r:id="rId15"/>
    <p:sldId id="1178" r:id="rId16"/>
    <p:sldId id="1577" r:id="rId17"/>
    <p:sldId id="158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64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5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4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2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73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42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49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42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355C0-845F-DDAF-6332-87175C23AA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919"/>
            <a:ext cx="12192000" cy="683216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0F4662-CF41-8305-7278-FC0F3D4EF7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4E919E-5CCD-C09F-4D9D-EA945632CE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2F527B-37AC-B345-CDAD-D0B48737F20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919"/>
            <a:ext cx="12192000" cy="683216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8255F9-7D1A-598C-282D-7922F60AC1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864681-DB66-1003-E3B8-C867FFCBA6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8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svg"/><Relationship Id="rId11" Type="http://schemas.openxmlformats.org/officeDocument/2006/relationships/image" Target="../media/image8.svg"/><Relationship Id="rId5" Type="http://schemas.openxmlformats.org/officeDocument/2006/relationships/image" Target="../media/image11.png"/><Relationship Id="rId15" Type="http://schemas.openxmlformats.org/officeDocument/2006/relationships/image" Target="../media/image56.png"/><Relationship Id="rId10" Type="http://schemas.openxmlformats.org/officeDocument/2006/relationships/image" Target="../media/image7.png"/><Relationship Id="rId4" Type="http://schemas.openxmlformats.org/officeDocument/2006/relationships/image" Target="../media/image10.svg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2.svg"/><Relationship Id="rId17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19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12.sv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5" Type="http://schemas.openxmlformats.org/officeDocument/2006/relationships/image" Target="../media/image51.png"/><Relationship Id="rId10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12.sv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E118FB-98D9-B8FD-B471-2A554BEE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436AAE-03F5-DA65-9712-52E0938FF930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E72BE5-246A-CF33-0578-ED444A5BD397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79C1EE-BE04-2D71-FD32-13209C12F3E5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4DD6CCB-A322-6EAF-D441-A8C27C14ADDE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B20E2D-5F32-B687-CD31-D83594D3C1B3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6D4373-84C7-29E4-F2F5-E0782595F1F1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20F11CF-BC3F-7221-2902-C6A95AD4A48E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57D711A-E43F-B097-9664-83883DA8B398}"/>
              </a:ext>
            </a:extLst>
          </p:cNvPr>
          <p:cNvSpPr/>
          <p:nvPr/>
        </p:nvSpPr>
        <p:spPr>
          <a:xfrm>
            <a:off x="2446021" y="725511"/>
            <a:ext cx="7509510" cy="4063659"/>
          </a:xfrm>
          <a:custGeom>
            <a:avLst/>
            <a:gdLst/>
            <a:ahLst/>
            <a:cxnLst/>
            <a:rect l="l" t="t" r="r" b="b"/>
            <a:pathLst>
              <a:path w="8137732" h="5492969">
                <a:moveTo>
                  <a:pt x="0" y="0"/>
                </a:moveTo>
                <a:lnTo>
                  <a:pt x="8137732" y="0"/>
                </a:lnTo>
                <a:lnTo>
                  <a:pt x="8137732" y="5492969"/>
                </a:lnTo>
                <a:lnTo>
                  <a:pt x="0" y="54929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C35F0F5-212E-846A-1FF0-398B52859CF2}"/>
              </a:ext>
            </a:extLst>
          </p:cNvPr>
          <p:cNvSpPr txBox="1"/>
          <p:nvPr/>
        </p:nvSpPr>
        <p:spPr>
          <a:xfrm>
            <a:off x="3429000" y="1532763"/>
            <a:ext cx="577989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2.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Mối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quan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hệ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giữa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đài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phát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và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máy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thu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. 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A42734B-7309-A462-9DEB-64ACB7D77D59}"/>
              </a:ext>
            </a:extLst>
          </p:cNvPr>
          <p:cNvSpPr/>
          <p:nvPr/>
        </p:nvSpPr>
        <p:spPr>
          <a:xfrm>
            <a:off x="8115300" y="3543300"/>
            <a:ext cx="3828673" cy="3215918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6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820120" y="22493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61EF9-8DE5-CFC9-C0AA-E426BA6C73FC}"/>
              </a:ext>
            </a:extLst>
          </p:cNvPr>
          <p:cNvSpPr txBox="1"/>
          <p:nvPr/>
        </p:nvSpPr>
        <p:spPr>
          <a:xfrm>
            <a:off x="571500" y="400050"/>
            <a:ext cx="1117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ìm từ thích hợp và hoàn thiện câu dưới đây để thể hiện mối quan hệ giữa máy thu thanh và đài phát thanh?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5497829" y="788670"/>
            <a:ext cx="6275071" cy="369842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hay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(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Anh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“Radio The Voice of Vietnam,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VOV),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1945,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trụ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sở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ừ 1/3, cơ cấu tổ chức của Đài Tiếng nói Việt Nam có 21 đơn vị">
            <a:extLst>
              <a:ext uri="{FF2B5EF4-FFF2-40B4-BE49-F238E27FC236}">
                <a16:creationId xmlns:a16="http://schemas.microsoft.com/office/drawing/2014/main" id="{497BD5EE-210F-1C00-F19C-3CDB9928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236470"/>
            <a:ext cx="4749108" cy="29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A68AB6-EE41-AB7E-A186-322BF56E6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0E6BF8-5F32-ED19-603D-4FB5DD58F838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886392A-A641-C08D-C69A-27BC7D7119D0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E665621-D52D-80C5-428A-02DFD618EEC5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3B6C34-9CCF-A696-75C9-6FE8B5B594B9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DC541C-B649-7084-53D4-72FF449731EE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6DE0D3-A468-409F-9B0C-2F00FB28399C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FCAFCC4-FF95-2AFC-F620-448BFFBCBAD0}"/>
              </a:ext>
            </a:extLst>
          </p:cNvPr>
          <p:cNvSpPr/>
          <p:nvPr/>
        </p:nvSpPr>
        <p:spPr>
          <a:xfrm>
            <a:off x="10653861" y="4723425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91B37C9-3D73-8242-0EFE-A61FE833CB52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0EA462F-7660-E05C-D55C-7B6EB5A1BBA2}"/>
              </a:ext>
            </a:extLst>
          </p:cNvPr>
          <p:cNvSpPr/>
          <p:nvPr/>
        </p:nvSpPr>
        <p:spPr>
          <a:xfrm>
            <a:off x="8427488" y="4358365"/>
            <a:ext cx="3451129" cy="2365592"/>
          </a:xfrm>
          <a:custGeom>
            <a:avLst/>
            <a:gdLst/>
            <a:ahLst/>
            <a:cxnLst/>
            <a:rect l="l" t="t" r="r" b="b"/>
            <a:pathLst>
              <a:path w="5176693" h="3548388">
                <a:moveTo>
                  <a:pt x="0" y="0"/>
                </a:moveTo>
                <a:lnTo>
                  <a:pt x="5176694" y="0"/>
                </a:lnTo>
                <a:lnTo>
                  <a:pt x="5176694" y="3548388"/>
                </a:lnTo>
                <a:lnTo>
                  <a:pt x="0" y="3548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17BB2CD-8037-8ED2-6F62-0F60C923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2" y="109790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49" y="2010688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416842" y="3309517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651062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49" y="0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5876180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835187" y="5197423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11035220" y="0"/>
                </a:moveTo>
                <a:lnTo>
                  <a:pt x="0" y="0"/>
                </a:lnTo>
                <a:lnTo>
                  <a:pt x="0" y="2924334"/>
                </a:lnTo>
                <a:lnTo>
                  <a:pt x="11035220" y="2924334"/>
                </a:lnTo>
                <a:lnTo>
                  <a:pt x="110352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949490" y="388452"/>
            <a:ext cx="7342333" cy="4763338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4800600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0701" y="1475120"/>
            <a:ext cx="4275963" cy="54864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37742" y="1673023"/>
            <a:ext cx="4283383" cy="388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050"/>
              </a:lnSpc>
            </a:pPr>
            <a:r>
              <a:rPr lang="en-US" sz="11044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THANK YOU</a:t>
            </a:r>
          </a:p>
        </p:txBody>
      </p:sp>
      <p:pic>
        <p:nvPicPr>
          <p:cNvPr id="15" name="Picture 14" descr="A blue and orange text&#10;&#10;AI-generated content may be incorrect.">
            <a:extLst>
              <a:ext uri="{FF2B5EF4-FFF2-40B4-BE49-F238E27FC236}">
                <a16:creationId xmlns:a16="http://schemas.microsoft.com/office/drawing/2014/main" id="{56041F5F-A1A4-9BF8-DD22-6D57ED8668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10" y="1890221"/>
            <a:ext cx="6462879" cy="2233846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2DA53C-4907-A430-B109-DF5476D11C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903522-D1DC-BD35-9503-9DB97B9D10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64" y="5391447"/>
            <a:ext cx="1466553" cy="146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653861" y="4723425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427488" y="4358365"/>
            <a:ext cx="3451129" cy="2365592"/>
          </a:xfrm>
          <a:custGeom>
            <a:avLst/>
            <a:gdLst/>
            <a:ahLst/>
            <a:cxnLst/>
            <a:rect l="l" t="t" r="r" b="b"/>
            <a:pathLst>
              <a:path w="5176693" h="3548388">
                <a:moveTo>
                  <a:pt x="0" y="0"/>
                </a:moveTo>
                <a:lnTo>
                  <a:pt x="5176694" y="0"/>
                </a:lnTo>
                <a:lnTo>
                  <a:pt x="5176694" y="3548388"/>
                </a:lnTo>
                <a:lnTo>
                  <a:pt x="0" y="3548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4DB61CB6-9DB2-D305-32A1-01F9BB1AA5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1" y="1212912"/>
            <a:ext cx="10120237" cy="4432176"/>
          </a:xfrm>
          <a:prstGeom prst="rect">
            <a:avLst/>
          </a:prstGeom>
        </p:spPr>
      </p:pic>
      <p:pic>
        <p:nvPicPr>
          <p:cNvPr id="26" name="Picture 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CB5ED1-F02A-9382-D314-3772157AF9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51760" y="388452"/>
            <a:ext cx="8640063" cy="4763338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3269" y="1474470"/>
            <a:ext cx="4275963" cy="54864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021031" y="3429000"/>
            <a:ext cx="2998411" cy="3294957"/>
          </a:xfrm>
          <a:custGeom>
            <a:avLst/>
            <a:gdLst/>
            <a:ahLst/>
            <a:cxnLst/>
            <a:rect l="l" t="t" r="r" b="b"/>
            <a:pathLst>
              <a:path w="4497617" h="4942436">
                <a:moveTo>
                  <a:pt x="0" y="0"/>
                </a:moveTo>
                <a:lnTo>
                  <a:pt x="4497617" y="0"/>
                </a:lnTo>
                <a:lnTo>
                  <a:pt x="4497617" y="4942436"/>
                </a:lnTo>
                <a:lnTo>
                  <a:pt x="0" y="4942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90425" y="2006959"/>
            <a:ext cx="4060463" cy="265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22"/>
              </a:lnSpc>
            </a:pPr>
            <a:r>
              <a:rPr lang="en-US" sz="7607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GROUP PROJECT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5738" y="1314450"/>
            <a:ext cx="2839333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8"/>
              </a:lnSpc>
              <a:spcBef>
                <a:spcPct val="0"/>
              </a:spcBef>
            </a:pPr>
            <a:r>
              <a:rPr lang="en-US" sz="2841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0" y="3739277"/>
            <a:ext cx="3449898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8"/>
              </a:lnSpc>
              <a:spcBef>
                <a:spcPct val="0"/>
              </a:spcBef>
            </a:pPr>
            <a:r>
              <a:rPr lang="en-US" sz="2841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3BF5FA-12D6-EAA1-2CEB-F6879E696F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7750" y="-99134"/>
            <a:ext cx="3544303" cy="1085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EC54F4-C780-DEBE-F981-CC1B8DDCE9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9369" y="1580285"/>
            <a:ext cx="7687722" cy="2371550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2DB99B-EF73-3FD9-C243-62D4C175C0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87499A-5CA5-2FA0-B684-2B92443EEC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5075446"/>
            <a:ext cx="1374587" cy="13745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49" y="2010688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416842" y="3309517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8576" y="439151"/>
            <a:ext cx="10014848" cy="5979699"/>
          </a:xfrm>
          <a:custGeom>
            <a:avLst/>
            <a:gdLst/>
            <a:ahLst/>
            <a:cxnLst/>
            <a:rect l="l" t="t" r="r" b="b"/>
            <a:pathLst>
              <a:path w="15022272" h="8969548">
                <a:moveTo>
                  <a:pt x="0" y="0"/>
                </a:moveTo>
                <a:lnTo>
                  <a:pt x="15022272" y="0"/>
                </a:lnTo>
                <a:lnTo>
                  <a:pt x="15022272" y="8969548"/>
                </a:lnTo>
                <a:lnTo>
                  <a:pt x="0" y="896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5876180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651062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0" y="4800600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449" y="0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45600" y="4546600"/>
            <a:ext cx="2670313" cy="2184400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E807AD4-EE54-BD9A-4576-E11C6D5F83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1821" y="109658"/>
            <a:ext cx="6468417" cy="16094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25A0D7C-D52D-29B5-1CAA-3F776B7CD07C}"/>
              </a:ext>
            </a:extLst>
          </p:cNvPr>
          <p:cNvSpPr txBox="1"/>
          <p:nvPr/>
        </p:nvSpPr>
        <p:spPr>
          <a:xfrm>
            <a:off x="2240280" y="2045970"/>
            <a:ext cx="7372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được tác dụng của máy thu thanh.</a:t>
            </a:r>
            <a:endParaRPr lang="zh-CN" altLang="en-US" sz="3600" kern="0" dirty="0">
              <a:solidFill>
                <a:srgbClr val="215968"/>
              </a:solidFill>
              <a:latin typeface="Cambria" panose="02040503050406030204" pitchFamily="18" charset="0"/>
              <a:ea typeface="字体视界-熊孩子体" panose="02000500000000000000" pitchFamily="2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 tả được mối quan hệ đơn giản giữa đài phát thanh và máy thu thanh dựa vào sơ đồ khối.</a:t>
            </a:r>
            <a:endParaRPr lang="en-US" sz="36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BF480-5660-1954-9CCC-9BD079A4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85DEF7-364F-A619-04FC-1C2656C69B94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447E78B-7526-2990-6B11-1C37439F22F6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AE79BF-F724-E90B-238E-E78DD68A3F84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FAC562E-A58D-2686-D33E-BECC08C4D99F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DF2C55-F15B-A0D3-9020-788E80905E13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E852BC-6EE6-10E0-BEFD-713D014C9681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49F2B3F-823F-1084-ECFA-8DED84DA9656}"/>
              </a:ext>
            </a:extLst>
          </p:cNvPr>
          <p:cNvSpPr/>
          <p:nvPr/>
        </p:nvSpPr>
        <p:spPr>
          <a:xfrm>
            <a:off x="10653861" y="4723425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2078A16-5321-3C10-D78D-B762EC288A96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AA3B84A-87B0-A0C7-CDEB-C5EF62B74FC2}"/>
              </a:ext>
            </a:extLst>
          </p:cNvPr>
          <p:cNvSpPr/>
          <p:nvPr/>
        </p:nvSpPr>
        <p:spPr>
          <a:xfrm>
            <a:off x="8427488" y="4358365"/>
            <a:ext cx="3451129" cy="2365592"/>
          </a:xfrm>
          <a:custGeom>
            <a:avLst/>
            <a:gdLst/>
            <a:ahLst/>
            <a:cxnLst/>
            <a:rect l="l" t="t" r="r" b="b"/>
            <a:pathLst>
              <a:path w="5176693" h="3548388">
                <a:moveTo>
                  <a:pt x="0" y="0"/>
                </a:moveTo>
                <a:lnTo>
                  <a:pt x="5176694" y="0"/>
                </a:lnTo>
                <a:lnTo>
                  <a:pt x="5176694" y="3548388"/>
                </a:lnTo>
                <a:lnTo>
                  <a:pt x="0" y="3548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letters&#10;&#10;AI-generated content may be incorrect.">
            <a:extLst>
              <a:ext uri="{FF2B5EF4-FFF2-40B4-BE49-F238E27FC236}">
                <a16:creationId xmlns:a16="http://schemas.microsoft.com/office/drawing/2014/main" id="{6CE51345-AFD2-F8AC-5AA7-4F436BD006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15" y="2270659"/>
            <a:ext cx="9888569" cy="231668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975C3A-7172-CA12-3C94-2048177C44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446021" y="725511"/>
            <a:ext cx="7509510" cy="4063659"/>
          </a:xfrm>
          <a:custGeom>
            <a:avLst/>
            <a:gdLst/>
            <a:ahLst/>
            <a:cxnLst/>
            <a:rect l="l" t="t" r="r" b="b"/>
            <a:pathLst>
              <a:path w="8137732" h="5492969">
                <a:moveTo>
                  <a:pt x="0" y="0"/>
                </a:moveTo>
                <a:lnTo>
                  <a:pt x="8137732" y="0"/>
                </a:lnTo>
                <a:lnTo>
                  <a:pt x="8137732" y="5492969"/>
                </a:lnTo>
                <a:lnTo>
                  <a:pt x="0" y="54929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40521" y="1327023"/>
            <a:ext cx="548549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1.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Tìm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hiểu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về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tác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dụng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máy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thu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endParaRPr lang="en-US" sz="6600" dirty="0">
              <a:solidFill>
                <a:srgbClr val="42210B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E06FBDA0-B2C5-9732-9575-3AD8B40A3978}"/>
              </a:ext>
            </a:extLst>
          </p:cNvPr>
          <p:cNvSpPr/>
          <p:nvPr/>
        </p:nvSpPr>
        <p:spPr>
          <a:xfrm>
            <a:off x="8115300" y="3543300"/>
            <a:ext cx="3828673" cy="3215918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b="1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49" y="2010688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416842" y="3309517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8576" y="439151"/>
            <a:ext cx="10014848" cy="5979699"/>
          </a:xfrm>
          <a:custGeom>
            <a:avLst/>
            <a:gdLst/>
            <a:ahLst/>
            <a:cxnLst/>
            <a:rect l="l" t="t" r="r" b="b"/>
            <a:pathLst>
              <a:path w="15022272" h="8969548">
                <a:moveTo>
                  <a:pt x="0" y="0"/>
                </a:moveTo>
                <a:lnTo>
                  <a:pt x="15022272" y="0"/>
                </a:lnTo>
                <a:lnTo>
                  <a:pt x="15022272" y="8969548"/>
                </a:lnTo>
                <a:lnTo>
                  <a:pt x="0" y="896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5876180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651062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0" y="4800600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449" y="0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45600" y="4546600"/>
            <a:ext cx="2670313" cy="2184400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34A87-F0E2-A473-9239-8D9FA4628732}"/>
              </a:ext>
            </a:extLst>
          </p:cNvPr>
          <p:cNvSpPr txBox="1"/>
          <p:nvPr/>
        </p:nvSpPr>
        <p:spPr>
          <a:xfrm>
            <a:off x="2400300" y="1680210"/>
            <a:ext cx="73837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 thu thanh dùng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6DA6C6BD-076B-4CC7-4B85-D0308FE413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39" y="0"/>
            <a:ext cx="5725967" cy="1650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319</Words>
  <Application>Microsoft Office PowerPoint</Application>
  <PresentationFormat>Widescreen</PresentationFormat>
  <Paragraphs>28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Cambria</vt:lpstr>
      <vt:lpstr>Georgia</vt:lpstr>
      <vt:lpstr>HP001 4 hàng</vt:lpstr>
      <vt:lpstr>Lobster</vt:lpstr>
      <vt:lpstr>SVN-Genica Pro</vt:lpstr>
      <vt:lpstr>TDTD너를위한</vt:lpstr>
      <vt:lpstr>1_Office Theme</vt:lpstr>
      <vt:lpstr>1_Simple Light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46</cp:revision>
  <dcterms:created xsi:type="dcterms:W3CDTF">2022-07-21T10:38:28Z</dcterms:created>
  <dcterms:modified xsi:type="dcterms:W3CDTF">2025-12-23T18:16:46Z</dcterms:modified>
</cp:coreProperties>
</file>