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5" r:id="rId3"/>
    <p:sldMasterId id="2147483687" r:id="rId4"/>
  </p:sldMasterIdLst>
  <p:notesMasterIdLst>
    <p:notesMasterId r:id="rId25"/>
  </p:notesMasterIdLst>
  <p:sldIdLst>
    <p:sldId id="572" r:id="rId5"/>
    <p:sldId id="2666" r:id="rId6"/>
    <p:sldId id="327" r:id="rId7"/>
    <p:sldId id="257" r:id="rId8"/>
    <p:sldId id="262" r:id="rId9"/>
    <p:sldId id="332" r:id="rId10"/>
    <p:sldId id="331" r:id="rId11"/>
    <p:sldId id="281" r:id="rId12"/>
    <p:sldId id="294" r:id="rId13"/>
    <p:sldId id="348" r:id="rId14"/>
    <p:sldId id="349" r:id="rId15"/>
    <p:sldId id="2669" r:id="rId16"/>
    <p:sldId id="353" r:id="rId17"/>
    <p:sldId id="354" r:id="rId18"/>
    <p:sldId id="358" r:id="rId19"/>
    <p:sldId id="275" r:id="rId20"/>
    <p:sldId id="356" r:id="rId21"/>
    <p:sldId id="357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C2753-0A06-4A58-A3F6-CF711CC0AB5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64789-E68F-4E55-AA15-CC01292B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96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2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0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992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1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08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38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5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95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9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08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96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93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23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32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56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00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0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36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0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0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9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78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0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11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2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96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6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3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1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9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6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8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12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141C46-B4D7-FD39-5209-1C74D7BD5F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46577EAE-49FF-7F7D-1595-941DDF074725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2358ED-67D1-2E10-0DAD-F07B7F34C3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3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558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AD0401-D283-5C8C-352C-15ACF452832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9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5F2638-8865-FDF7-44FF-6F559B65D3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6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4.em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4CCE9D18-D4F0-4C9E-AB9E-76216DE3DABF}"/>
              </a:ext>
            </a:extLst>
          </p:cNvPr>
          <p:cNvSpPr/>
          <p:nvPr/>
        </p:nvSpPr>
        <p:spPr>
          <a:xfrm flipH="1">
            <a:off x="6019799" y="1797160"/>
            <a:ext cx="5686426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 vật đã gọi đến những số điện thoại khẩn cấp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E8CA7-DFEF-4377-B0EF-2CC7EB576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69873F2B-334A-FA53-1CEF-F8C64FE4F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459" y="1551763"/>
            <a:ext cx="5089777" cy="36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1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228725" y="1832004"/>
            <a:ext cx="6270095" cy="3170099"/>
          </a:xfrm>
          <a:prstGeom prst="rect">
            <a:avLst/>
          </a:prstGeom>
          <a:solidFill>
            <a:srgbClr val="FACD0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Khi có tình huống không an toàn xảy ra cần gọi ngay cho người lớn đến giúp hoặc gọi đến các số điện thoại khẩn cấp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.</a:t>
            </a:r>
            <a:endParaRPr kumimoji="0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 descr="5ca07928210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8450" y="1016635"/>
            <a:ext cx="4542155" cy="5841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FD44BE-2D91-46B3-B746-3FAE41B4C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91" y="384064"/>
            <a:ext cx="580999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B06A22-D1A8-C076-CD3A-53F36DAB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id="{5962EE20-FA4E-8AE1-F9E2-A41CDD0FB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69" y="85002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">
            <a:extLst>
              <a:ext uri="{FF2B5EF4-FFF2-40B4-BE49-F238E27FC236}">
                <a16:creationId xmlns:a16="http://schemas.microsoft.com/office/drawing/2014/main" id="{50C07F1C-A088-491F-ABBA-CAD0D42D1479}"/>
              </a:ext>
            </a:extLst>
          </p:cNvPr>
          <p:cNvSpPr/>
          <p:nvPr/>
        </p:nvSpPr>
        <p:spPr>
          <a:xfrm>
            <a:off x="1028700" y="95250"/>
            <a:ext cx="10591800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93D8D-9DA6-4421-8E3B-8B9D67C1C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1517723"/>
            <a:ext cx="6038851" cy="446799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54DB772-AC81-4537-916F-C45D5C3D9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62580"/>
              </p:ext>
            </p:extLst>
          </p:nvPr>
        </p:nvGraphicFramePr>
        <p:xfrm>
          <a:off x="6781800" y="1597659"/>
          <a:ext cx="5010150" cy="289013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04630">
                  <a:extLst>
                    <a:ext uri="{9D8B030D-6E8A-4147-A177-3AD203B41FA5}">
                      <a16:colId xmlns:a16="http://schemas.microsoft.com/office/drawing/2014/main" val="1694369778"/>
                    </a:ext>
                  </a:extLst>
                </a:gridCol>
                <a:gridCol w="2505520">
                  <a:extLst>
                    <a:ext uri="{9D8B030D-6E8A-4147-A177-3AD203B41FA5}">
                      <a16:colId xmlns:a16="http://schemas.microsoft.com/office/drawing/2014/main" val="3931070223"/>
                    </a:ext>
                  </a:extLst>
                </a:gridCol>
              </a:tblGrid>
              <a:tr h="429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Tình huống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Cách xử lí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9357933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Bỏng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398225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Cháy/Khói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14054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Điện giật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62576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Cắt/Đâm (vật nhọn)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8747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21A0A867-FF14-40AD-9874-0CEB9AA8C4B3}"/>
              </a:ext>
            </a:extLst>
          </p:cNvPr>
          <p:cNvGrpSpPr/>
          <p:nvPr/>
        </p:nvGrpSpPr>
        <p:grpSpPr>
          <a:xfrm>
            <a:off x="7296150" y="4438650"/>
            <a:ext cx="3895725" cy="2552700"/>
            <a:chOff x="277643" y="2158024"/>
            <a:chExt cx="5691065" cy="34100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690D8C-EB03-4F97-92CE-10FF0DBDE838}"/>
                </a:ext>
              </a:extLst>
            </p:cNvPr>
            <p:cNvSpPr txBox="1"/>
            <p:nvPr/>
          </p:nvSpPr>
          <p:spPr>
            <a:xfrm>
              <a:off x="708487" y="2158024"/>
              <a:ext cx="5150428" cy="709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Thảo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luận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nhóm</a:t>
              </a:r>
              <a:endPara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DAD95E-77C8-43A4-B579-2C9B155A28A9}"/>
                </a:ext>
              </a:extLst>
            </p:cNvPr>
            <p:cNvGrpSpPr/>
            <p:nvPr/>
          </p:nvGrpSpPr>
          <p:grpSpPr>
            <a:xfrm>
              <a:off x="277643" y="2611547"/>
              <a:ext cx="5691065" cy="2956564"/>
              <a:chOff x="552075" y="4100046"/>
              <a:chExt cx="5135957" cy="2549869"/>
            </a:xfrm>
          </p:grpSpPr>
          <p:pic>
            <p:nvPicPr>
              <p:cNvPr id="17" name="Picture 1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8B08315-215F-4148-B986-7A6347BED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2EC984-FCBC-4549-8DD9-09B2D036D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66114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993E4E-A601-48C9-B97A-5489945B9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18185"/>
              </p:ext>
            </p:extLst>
          </p:nvPr>
        </p:nvGraphicFramePr>
        <p:xfrm>
          <a:off x="923925" y="481859"/>
          <a:ext cx="10525125" cy="567491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682984788"/>
                    </a:ext>
                  </a:extLst>
                </a:gridCol>
                <a:gridCol w="7515225">
                  <a:extLst>
                    <a:ext uri="{9D8B030D-6E8A-4147-A177-3AD203B41FA5}">
                      <a16:colId xmlns:a16="http://schemas.microsoft.com/office/drawing/2014/main" val="801247826"/>
                    </a:ext>
                  </a:extLst>
                </a:gridCol>
              </a:tblGrid>
              <a:tr h="334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422808"/>
                  </a:ext>
                </a:extLst>
              </a:tr>
              <a:tr h="180530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Bỏng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347929251"/>
                  </a:ext>
                </a:extLst>
              </a:tr>
              <a:tr h="155276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Cháy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khói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1248582812"/>
                  </a:ext>
                </a:extLst>
              </a:tr>
              <a:tr h="98089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giật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841512257"/>
                  </a:ext>
                </a:extLst>
              </a:tr>
              <a:tr h="87992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Cắt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40595178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E87BC2-2597-4095-BC51-77C2A0E335A0}"/>
              </a:ext>
            </a:extLst>
          </p:cNvPr>
          <p:cNvSpPr txBox="1"/>
          <p:nvPr/>
        </p:nvSpPr>
        <p:spPr>
          <a:xfrm>
            <a:off x="4143374" y="1181100"/>
            <a:ext cx="625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Rửa vết bỏng bằng nước nguội sạch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 bông, băng gạc để băng vết bỏng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947B2C-5127-4FBA-8FC1-E337AD234B64}"/>
              </a:ext>
            </a:extLst>
          </p:cNvPr>
          <p:cNvSpPr txBox="1"/>
          <p:nvPr/>
        </p:nvSpPr>
        <p:spPr>
          <a:xfrm>
            <a:off x="4112584" y="2833577"/>
            <a:ext cx="7157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có khói, lấy khăn che miệng, mũi và cúi khom người di chuyển ra khỏi phòng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 điện đến số 11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FDF1B7-CF08-4748-AC65-9387D1BB3976}"/>
              </a:ext>
            </a:extLst>
          </p:cNvPr>
          <p:cNvSpPr txBox="1"/>
          <p:nvPr/>
        </p:nvSpPr>
        <p:spPr>
          <a:xfrm>
            <a:off x="4114799" y="4324350"/>
            <a:ext cx="665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nguồn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 điện đến số 115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E52AC-CFB6-4129-8760-1B38486C2665}"/>
              </a:ext>
            </a:extLst>
          </p:cNvPr>
          <p:cNvSpPr txBox="1"/>
          <p:nvPr/>
        </p:nvSpPr>
        <p:spPr>
          <a:xfrm>
            <a:off x="3977683" y="5282609"/>
            <a:ext cx="7353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 bông, băng g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ạc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để băng bó vết chảy máu.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1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7EB24-55A2-4170-9007-545CF8F6D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" y="2157412"/>
            <a:ext cx="11583105" cy="16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806E7E-E68A-D337-91C0-E3D7D1A67A41}"/>
              </a:ext>
            </a:extLst>
          </p:cNvPr>
          <p:cNvSpPr/>
          <p:nvPr/>
        </p:nvSpPr>
        <p:spPr>
          <a:xfrm>
            <a:off x="3744819" y="3429000"/>
            <a:ext cx="4702359" cy="2921340"/>
          </a:xfrm>
          <a:custGeom>
            <a:avLst/>
            <a:gdLst/>
            <a:ahLst/>
            <a:cxnLst/>
            <a:rect l="l" t="t" r="r" b="b"/>
            <a:pathLst>
              <a:path w="6623421" h="4114800">
                <a:moveTo>
                  <a:pt x="0" y="0"/>
                </a:moveTo>
                <a:lnTo>
                  <a:pt x="6623421" y="0"/>
                </a:lnTo>
                <a:lnTo>
                  <a:pt x="66234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D6202A98-26CE-B5C7-EC05-89B10B57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23" y="92634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65345" y="1991995"/>
            <a:ext cx="6478905" cy="3325495"/>
            <a:chOff x="7347" y="3137"/>
            <a:chExt cx="9563" cy="5237"/>
          </a:xfrm>
        </p:grpSpPr>
        <p:grpSp>
          <p:nvGrpSpPr>
            <p:cNvPr id="27" name="Group 37"/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/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/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/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/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7705" y="4488"/>
              <a:ext cx="9205" cy="28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L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iệt kê vào phiếu những tình huống không an toàn mà em đã được chứng kiến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cách xử lí của em và mọi người trong gia đình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8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5" y="1244009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9" y="200878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131481" y="1832004"/>
            <a:ext cx="6367339" cy="1493358"/>
          </a:xfrm>
          <a:prstGeom prst="rect">
            <a:avLst/>
          </a:prstGeom>
          <a:solidFill>
            <a:srgbClr val="FACD0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457200" marR="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gặp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tình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huống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như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bạn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nhỏ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trong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video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chưa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?</a:t>
            </a:r>
            <a:endParaRPr kumimoji="0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69581" y="3567143"/>
            <a:ext cx="6367339" cy="1478353"/>
          </a:xfrm>
          <a:prstGeom prst="rect">
            <a:avLst/>
          </a:prstGeom>
          <a:solidFill>
            <a:srgbClr val="34DBB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457200" marR="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Nếu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là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,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sẽ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xử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lý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như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thế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nào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không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bị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điện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giật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?</a:t>
            </a:r>
            <a:endParaRPr kumimoji="0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 descr="5ca07928210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8450" y="1016635"/>
            <a:ext cx="4542155" cy="5841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AED26-9F32-3E96-FDE4-E696CC42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05" y="382857"/>
            <a:ext cx="3273836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72929-140D-E630-A381-772614E24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2" y="2911152"/>
            <a:ext cx="9492295" cy="2609314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409EF7E7-B544-3077-5AC6-1ECD06F02C35}"/>
              </a:ext>
            </a:extLst>
          </p:cNvPr>
          <p:cNvSpPr/>
          <p:nvPr/>
        </p:nvSpPr>
        <p:spPr>
          <a:xfrm>
            <a:off x="9279186" y="2495773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080C7C-C11A-9284-35F5-CC3C2A130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5D152-C18A-35D9-0396-B535206E9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3706" y="1754821"/>
            <a:ext cx="325554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65345" y="1991995"/>
            <a:ext cx="6072505" cy="3325495"/>
            <a:chOff x="7347" y="3137"/>
            <a:chExt cx="9563" cy="5237"/>
          </a:xfrm>
        </p:grpSpPr>
        <p:grpSp>
          <p:nvGrpSpPr>
            <p:cNvPr id="27" name="Group 37"/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/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/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/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/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7705" y="4488"/>
              <a:ext cx="9205" cy="20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3.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Xử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lý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tình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huống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khi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có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sự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cố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không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an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toàn</a:t>
              </a:r>
              <a:endPara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1">
            <a:extLst>
              <a:ext uri="{FF2B5EF4-FFF2-40B4-BE49-F238E27FC236}">
                <a16:creationId xmlns:a16="http://schemas.microsoft.com/office/drawing/2014/main" id="{EDD4CC29-BAE1-4AFD-B202-C0190E260485}"/>
              </a:ext>
            </a:extLst>
          </p:cNvPr>
          <p:cNvSpPr/>
          <p:nvPr/>
        </p:nvSpPr>
        <p:spPr>
          <a:xfrm>
            <a:off x="926538" y="0"/>
            <a:ext cx="1029391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những hình dưới đây, em hãy nêu cách xử lí tình huống khi có sự cố mất an toàn?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9DB820-F15E-4884-B3EA-CA3A8F2A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1457325"/>
            <a:ext cx="500062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8691B-E4B7-47DE-BE8A-C5D496129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419225"/>
            <a:ext cx="4686300" cy="18478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BD44A5-0C33-4B06-9392-548E58567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862" y="3371849"/>
            <a:ext cx="5719063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2402654" y="277071"/>
            <a:ext cx="7079231" cy="4318367"/>
            <a:chOff x="805812" y="2584364"/>
            <a:chExt cx="7079231" cy="4318367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3779758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571500" lvl="0" indent="-571500" algn="just">
                <a:buFont typeface="Arial" panose="020B0604020202020204" pitchFamily="34" charset="0"/>
                <a:buChar char="•"/>
                <a:defRPr/>
              </a:pPr>
              <a:r>
                <a:rPr lang="vi-VN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Mô tả các tình huống không an toàn được mô tả trong </a:t>
              </a:r>
              <a:r>
                <a:rPr lang="en-US" altLang="zh-CN" sz="3600" b="1" dirty="0" err="1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lang="vi-VN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là gì?</a:t>
              </a:r>
              <a:endParaRPr lang="en-US" altLang="zh-CN" sz="360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  <a:defRPr/>
              </a:pPr>
              <a:r>
                <a:rPr lang="vi-VN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Các nhân vật trong hình đã xử lí tình huống đó như thế nào?</a:t>
              </a:r>
              <a:endParaRPr lang="zh-CN" altLang="en-US" sz="360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方正大标宋简体" pitchFamily="2" charset="-122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26" y="1824765"/>
            <a:ext cx="2989390" cy="479961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702" y="1824765"/>
            <a:ext cx="3370276" cy="48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338</Words>
  <Application>Microsoft Office PowerPoint</Application>
  <PresentationFormat>Widescreen</PresentationFormat>
  <Paragraphs>43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Georgia</vt:lpstr>
      <vt:lpstr>HP001 4 hàng</vt:lpstr>
      <vt:lpstr>Lobster</vt:lpstr>
      <vt:lpstr>SVN-Genica Pro</vt:lpstr>
      <vt:lpstr>Times New Roman</vt:lpstr>
      <vt:lpstr>思源黑体 CN Medium</vt:lpstr>
      <vt:lpstr>1_Office Theme</vt:lpstr>
      <vt:lpstr>1_Simple Light</vt:lpstr>
      <vt:lpstr>Chủ đề Office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38</cp:revision>
  <dcterms:created xsi:type="dcterms:W3CDTF">2022-09-20T11:59:14Z</dcterms:created>
  <dcterms:modified xsi:type="dcterms:W3CDTF">2025-12-23T18:31:14Z</dcterms:modified>
</cp:coreProperties>
</file>